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61" r:id="rId3"/>
    <p:sldId id="273" r:id="rId4"/>
    <p:sldId id="278" r:id="rId5"/>
    <p:sldId id="262" r:id="rId6"/>
    <p:sldId id="270" r:id="rId7"/>
    <p:sldId id="277" r:id="rId8"/>
    <p:sldId id="266" r:id="rId9"/>
    <p:sldId id="279" r:id="rId10"/>
    <p:sldId id="271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2014-04-14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9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2014-04-14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9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7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4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1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6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2014-04-14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2014-04-14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03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2014-04-14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6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593043"/>
            <a:ext cx="10782300" cy="3352800"/>
          </a:xfrm>
        </p:spPr>
        <p:txBody>
          <a:bodyPr/>
          <a:lstStyle/>
          <a:p>
            <a:r>
              <a:rPr lang="en-US" b="1" dirty="0" smtClean="0"/>
              <a:t>Programming in stages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520780"/>
            <a:ext cx="9228201" cy="16459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K. Rustan M. Leino</a:t>
            </a:r>
          </a:p>
          <a:p>
            <a:r>
              <a:rPr lang="en-US" sz="2800" i="1" dirty="0" smtClean="0"/>
              <a:t>Principal Researcher</a:t>
            </a:r>
            <a:br>
              <a:rPr lang="en-US" sz="2800" i="1" dirty="0" smtClean="0"/>
            </a:br>
            <a:r>
              <a:rPr lang="en-US" sz="2800" i="1" dirty="0" smtClean="0"/>
              <a:t>Research in Software Engineering (</a:t>
            </a:r>
            <a:r>
              <a:rPr lang="en-US" sz="2800" i="1" dirty="0" err="1" smtClean="0"/>
              <a:t>RiSE</a:t>
            </a:r>
            <a:r>
              <a:rPr lang="en-US" sz="2800" i="1" dirty="0" smtClean="0"/>
              <a:t>), Microsoft Research, Redmond</a:t>
            </a:r>
          </a:p>
          <a:p>
            <a:r>
              <a:rPr lang="en-US" sz="2800" i="1" dirty="0" smtClean="0"/>
              <a:t>Visiting Professor</a:t>
            </a:r>
            <a:br>
              <a:rPr lang="en-US" sz="2800" i="1" dirty="0" smtClean="0"/>
            </a:br>
            <a:r>
              <a:rPr lang="en-US" sz="2800" i="1" dirty="0" smtClean="0"/>
              <a:t>Department of Computing, Imperial College London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127845" y="6564578"/>
            <a:ext cx="5936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VSSE 2014, 5 Apr 2014, Grenoble, France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422577"/>
            <a:ext cx="9226296" cy="16459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nip and Round Single Corner Rectangle 3"/>
          <p:cNvSpPr/>
          <p:nvPr/>
        </p:nvSpPr>
        <p:spPr>
          <a:xfrm rot="21133383">
            <a:off x="3452879" y="805217"/>
            <a:ext cx="3252714" cy="1105467"/>
          </a:xfrm>
          <a:prstGeom prst="snip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Specification</a:t>
            </a:r>
            <a:endParaRPr lang="en-US" sz="3200" dirty="0"/>
          </a:p>
        </p:txBody>
      </p:sp>
      <p:sp>
        <p:nvSpPr>
          <p:cNvPr id="5" name="Snip and Round Single Corner Rectangle 4"/>
          <p:cNvSpPr/>
          <p:nvPr/>
        </p:nvSpPr>
        <p:spPr>
          <a:xfrm rot="21133383">
            <a:off x="4253548" y="2224582"/>
            <a:ext cx="3252714" cy="1105467"/>
          </a:xfrm>
          <a:prstGeom prst="snip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Model implementation</a:t>
            </a:r>
            <a:endParaRPr lang="en-US" sz="3200" dirty="0"/>
          </a:p>
        </p:txBody>
      </p:sp>
      <p:sp>
        <p:nvSpPr>
          <p:cNvPr id="6" name="Snip and Round Single Corner Rectangle 5"/>
          <p:cNvSpPr/>
          <p:nvPr/>
        </p:nvSpPr>
        <p:spPr>
          <a:xfrm rot="21133383">
            <a:off x="5054217" y="3643947"/>
            <a:ext cx="3252714" cy="1105467"/>
          </a:xfrm>
          <a:prstGeom prst="snip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Simple implementation</a:t>
            </a:r>
            <a:endParaRPr lang="en-US" sz="3200" dirty="0"/>
          </a:p>
        </p:txBody>
      </p:sp>
      <p:sp>
        <p:nvSpPr>
          <p:cNvPr id="7" name="Snip and Round Single Corner Rectangle 6"/>
          <p:cNvSpPr/>
          <p:nvPr/>
        </p:nvSpPr>
        <p:spPr>
          <a:xfrm rot="21133383">
            <a:off x="5854885" y="5063312"/>
            <a:ext cx="3252714" cy="1105467"/>
          </a:xfrm>
          <a:prstGeom prst="snip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Optimized implementation</a:t>
            </a:r>
            <a:endParaRPr lang="en-US" sz="3200" dirty="0"/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>
            <a:off x="5154030" y="1905600"/>
            <a:ext cx="325540" cy="32406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</p:cNvCxnSpPr>
          <p:nvPr/>
        </p:nvCxnSpPr>
        <p:spPr>
          <a:xfrm>
            <a:off x="5954699" y="3324965"/>
            <a:ext cx="325540" cy="32406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1"/>
          </p:cNvCxnSpPr>
          <p:nvPr/>
        </p:nvCxnSpPr>
        <p:spPr>
          <a:xfrm>
            <a:off x="6755368" y="4744330"/>
            <a:ext cx="325540" cy="32406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nip and Round Single Corner Rectangle 18"/>
          <p:cNvSpPr/>
          <p:nvPr/>
        </p:nvSpPr>
        <p:spPr>
          <a:xfrm>
            <a:off x="9640394" y="3254003"/>
            <a:ext cx="2238615" cy="817145"/>
          </a:xfrm>
          <a:prstGeom prst="snipRoundRect">
            <a:avLst/>
          </a:prstGeom>
          <a:solidFill>
            <a:schemeClr val="accent2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Client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88609" y="1547927"/>
            <a:ext cx="70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M0: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489278" y="2863300"/>
            <a:ext cx="70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M1: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9947" y="4386657"/>
            <a:ext cx="70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M2: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90615" y="5799274"/>
            <a:ext cx="70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M3:</a:t>
            </a:r>
            <a:endParaRPr lang="en-US" sz="2400" dirty="0"/>
          </a:p>
        </p:txBody>
      </p:sp>
      <p:cxnSp>
        <p:nvCxnSpPr>
          <p:cNvPr id="25" name="Curved Connector 24"/>
          <p:cNvCxnSpPr>
            <a:stCxn id="19" idx="2"/>
            <a:endCxn id="4" idx="0"/>
          </p:cNvCxnSpPr>
          <p:nvPr/>
        </p:nvCxnSpPr>
        <p:spPr>
          <a:xfrm rot="10800000">
            <a:off x="6690634" y="1137878"/>
            <a:ext cx="2949760" cy="2524699"/>
          </a:xfrm>
          <a:prstGeom prst="curvedConnector3">
            <a:avLst/>
          </a:prstGeom>
          <a:ln w="28575">
            <a:solidFill>
              <a:schemeClr val="accent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9" idx="2"/>
            <a:endCxn id="6" idx="0"/>
          </p:cNvCxnSpPr>
          <p:nvPr/>
        </p:nvCxnSpPr>
        <p:spPr>
          <a:xfrm rot="10800000" flipV="1">
            <a:off x="8291972" y="3662575"/>
            <a:ext cx="1348422" cy="314031"/>
          </a:xfrm>
          <a:prstGeom prst="curvedConnector3">
            <a:avLst/>
          </a:prstGeom>
          <a:ln w="28575">
            <a:solidFill>
              <a:schemeClr val="accent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34" idx="2"/>
            <a:endCxn id="7" idx="0"/>
          </p:cNvCxnSpPr>
          <p:nvPr/>
        </p:nvCxnSpPr>
        <p:spPr>
          <a:xfrm rot="10800000" flipV="1">
            <a:off x="9092640" y="4659822"/>
            <a:ext cx="700154" cy="736149"/>
          </a:xfrm>
          <a:prstGeom prst="curvedConnector3">
            <a:avLst/>
          </a:prstGeom>
          <a:ln w="28575">
            <a:solidFill>
              <a:schemeClr val="accent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nip and Round Single Corner Rectangle 33"/>
          <p:cNvSpPr/>
          <p:nvPr/>
        </p:nvSpPr>
        <p:spPr>
          <a:xfrm>
            <a:off x="9792794" y="4251250"/>
            <a:ext cx="2238615" cy="817145"/>
          </a:xfrm>
          <a:prstGeom prst="snipRoundRect">
            <a:avLst/>
          </a:prstGeom>
          <a:solidFill>
            <a:schemeClr val="accent2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Optimized client</a:t>
            </a:r>
            <a:endParaRPr lang="en-US" sz="2800" dirty="0"/>
          </a:p>
        </p:txBody>
      </p:sp>
      <p:cxnSp>
        <p:nvCxnSpPr>
          <p:cNvPr id="35" name="Straight Arrow Connector 34"/>
          <p:cNvCxnSpPr>
            <a:stCxn id="19" idx="1"/>
            <a:endCxn id="34" idx="3"/>
          </p:cNvCxnSpPr>
          <p:nvPr/>
        </p:nvCxnSpPr>
        <p:spPr>
          <a:xfrm>
            <a:off x="10759702" y="4071148"/>
            <a:ext cx="152400" cy="18010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91972" y="2546482"/>
            <a:ext cx="2029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Verify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273340" y="3868579"/>
            <a:ext cx="2029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Compile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111163" y="5315180"/>
            <a:ext cx="2029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Compile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39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9" grpId="0" animBg="1"/>
      <p:bldP spid="20" grpId="0"/>
      <p:bldP spid="21" grpId="0"/>
      <p:bldP spid="22" grpId="0"/>
      <p:bldP spid="23" grpId="0"/>
      <p:bldP spid="34" grpId="0" animBg="1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Preserve, in the program text, more design decisions and the design evolution</a:t>
            </a:r>
          </a:p>
          <a:p>
            <a:r>
              <a:rPr lang="en-US" sz="2800" dirty="0" smtClean="0"/>
              <a:t>Refinement allows programs to be structured in </a:t>
            </a:r>
            <a:r>
              <a:rPr lang="en-US" sz="2800" i="1" dirty="0" smtClean="0"/>
              <a:t>stages</a:t>
            </a:r>
            <a:endParaRPr lang="en-US" sz="2800" dirty="0" smtClean="0"/>
          </a:p>
          <a:p>
            <a:pPr lvl="1"/>
            <a:r>
              <a:rPr lang="en-US" sz="2800" dirty="0" smtClean="0"/>
              <a:t>Layer the complexity, not just the call graph</a:t>
            </a:r>
          </a:p>
          <a:p>
            <a:r>
              <a:rPr lang="en-US" sz="2800" dirty="0" smtClean="0"/>
              <a:t>Language design for refinement</a:t>
            </a:r>
          </a:p>
          <a:p>
            <a:pPr lvl="1"/>
            <a:r>
              <a:rPr lang="en-US" sz="2800" dirty="0" smtClean="0"/>
              <a:t>What constructs to use?</a:t>
            </a:r>
          </a:p>
          <a:p>
            <a:pPr lvl="1"/>
            <a:r>
              <a:rPr lang="en-US" sz="2800" dirty="0" smtClean="0"/>
              <a:t>How to make more independent of formality?</a:t>
            </a:r>
          </a:p>
          <a:p>
            <a:r>
              <a:rPr lang="en-US" sz="2800" dirty="0" smtClean="0"/>
              <a:t>Evaluation</a:t>
            </a:r>
          </a:p>
          <a:p>
            <a:pPr lvl="1"/>
            <a:r>
              <a:rPr lang="en-US" sz="2800" dirty="0" smtClean="0"/>
              <a:t>Is the mental overhead really lower?</a:t>
            </a:r>
          </a:p>
          <a:p>
            <a:pPr lvl="1"/>
            <a:r>
              <a:rPr lang="en-US" sz="2800" dirty="0" smtClean="0"/>
              <a:t>Is maintenance really cheaper this way?</a:t>
            </a:r>
          </a:p>
        </p:txBody>
      </p:sp>
    </p:spTree>
    <p:extLst>
      <p:ext uri="{BB962C8B-B14F-4D97-AF65-F5344CB8AC3E}">
        <p14:creationId xmlns:p14="http://schemas.microsoft.com/office/powerpoint/2010/main" val="41280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Costly</a:t>
            </a:r>
          </a:p>
          <a:p>
            <a:r>
              <a:rPr lang="en-US" sz="3200" dirty="0" smtClean="0"/>
              <a:t>Two programming problems</a:t>
            </a:r>
          </a:p>
          <a:p>
            <a:pPr lvl="1"/>
            <a:r>
              <a:rPr lang="en-US" sz="3200" dirty="0" smtClean="0"/>
              <a:t>Development of software</a:t>
            </a:r>
          </a:p>
          <a:p>
            <a:pPr lvl="1"/>
            <a:r>
              <a:rPr lang="en-US" sz="3200" dirty="0" smtClean="0"/>
              <a:t>Maintenance of software</a:t>
            </a:r>
          </a:p>
        </p:txBody>
      </p:sp>
    </p:spTree>
    <p:extLst>
      <p:ext uri="{BB962C8B-B14F-4D97-AF65-F5344CB8AC3E}">
        <p14:creationId xmlns:p14="http://schemas.microsoft.com/office/powerpoint/2010/main" val="150614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program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Destructive maintenance vs. staged development</a:t>
            </a:r>
          </a:p>
          <a:p>
            <a:r>
              <a:rPr lang="en-US" sz="2800" dirty="0" smtClean="0"/>
              <a:t>Not just a problem with evolution, but also with initial conception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39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developing a BDD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data structures</a:t>
            </a:r>
          </a:p>
          <a:p>
            <a:r>
              <a:rPr lang="en-US" dirty="0" smtClean="0"/>
              <a:t>Reductions</a:t>
            </a:r>
          </a:p>
          <a:p>
            <a:r>
              <a:rPr lang="en-US" dirty="0" smtClean="0"/>
              <a:t>Hash-</a:t>
            </a:r>
            <a:r>
              <a:rPr lang="en-US" dirty="0" err="1" smtClean="0"/>
              <a:t>consing</a:t>
            </a:r>
            <a:endParaRPr lang="en-US" dirty="0" smtClean="0"/>
          </a:p>
          <a:p>
            <a:r>
              <a:rPr lang="en-US" dirty="0" smtClean="0"/>
              <a:t>Caches for performance</a:t>
            </a:r>
          </a:p>
          <a:p>
            <a:r>
              <a:rPr lang="en-US" dirty="0" smtClean="0"/>
              <a:t>Garbage collection and node reuse</a:t>
            </a:r>
          </a:p>
          <a:p>
            <a:r>
              <a:rPr lang="en-US" dirty="0" smtClean="0"/>
              <a:t>Evaluate variable ordering and dynamic change it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the developer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Programming language is the developer’s most important tool</a:t>
            </a:r>
          </a:p>
          <a:p>
            <a:r>
              <a:rPr lang="en-US" sz="2800" dirty="0" smtClean="0"/>
              <a:t>Capture more of the design in the program text</a:t>
            </a:r>
          </a:p>
        </p:txBody>
      </p:sp>
    </p:spTree>
    <p:extLst>
      <p:ext uri="{BB962C8B-B14F-4D97-AF65-F5344CB8AC3E}">
        <p14:creationId xmlns:p14="http://schemas.microsoft.com/office/powerpoint/2010/main" val="17612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302581"/>
            <a:ext cx="10772775" cy="1658198"/>
          </a:xfrm>
        </p:spPr>
        <p:txBody>
          <a:bodyPr/>
          <a:lstStyle/>
          <a:p>
            <a:r>
              <a:rPr lang="en-US" dirty="0" smtClean="0"/>
              <a:t>Present details at the right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74048"/>
            <a:ext cx="10753725" cy="3766185"/>
          </a:xfrm>
        </p:spPr>
        <p:txBody>
          <a:bodyPr>
            <a:noAutofit/>
          </a:bodyPr>
          <a:lstStyle/>
          <a:p>
            <a:pPr>
              <a:tabLst>
                <a:tab pos="736600" algn="l"/>
              </a:tabLst>
            </a:pPr>
            <a:r>
              <a:rPr lang="en-US" sz="2800" dirty="0" smtClean="0"/>
              <a:t>a)	Procedural abstraction</a:t>
            </a:r>
          </a:p>
          <a:p>
            <a:pPr>
              <a:tabLst>
                <a:tab pos="736600" algn="l"/>
              </a:tabLst>
            </a:pPr>
            <a:r>
              <a:rPr lang="en-US" sz="2800" dirty="0" smtClean="0"/>
              <a:t>b)	Modules and interfaces</a:t>
            </a:r>
          </a:p>
          <a:p>
            <a:pPr lvl="1">
              <a:tabLst>
                <a:tab pos="736600" algn="l"/>
              </a:tabLst>
            </a:pPr>
            <a:r>
              <a:rPr lang="en-US" sz="2800" dirty="0" smtClean="0"/>
              <a:t> 		</a:t>
            </a:r>
            <a:r>
              <a:rPr lang="en-US" sz="2800" dirty="0" err="1" smtClean="0"/>
              <a:t>Parnas’s</a:t>
            </a:r>
            <a:r>
              <a:rPr lang="en-US" sz="2800" dirty="0" smtClean="0"/>
              <a:t> decomposition guide, 1972</a:t>
            </a:r>
          </a:p>
          <a:p>
            <a:pPr>
              <a:tabLst>
                <a:tab pos="736600" algn="l"/>
              </a:tabLst>
            </a:pPr>
            <a:r>
              <a:rPr lang="en-US" sz="2800" dirty="0" smtClean="0"/>
              <a:t>c)	</a:t>
            </a:r>
            <a:r>
              <a:rPr lang="en-US" sz="2800" dirty="0" err="1" smtClean="0"/>
              <a:t>Subclassing</a:t>
            </a:r>
            <a:endParaRPr lang="en-US" sz="2800" dirty="0" smtClean="0"/>
          </a:p>
          <a:p>
            <a:pPr>
              <a:tabLst>
                <a:tab pos="736600" algn="l"/>
              </a:tabLst>
            </a:pPr>
            <a:r>
              <a:rPr lang="en-US" sz="2800" dirty="0" smtClean="0"/>
              <a:t>d)	Aspects</a:t>
            </a:r>
          </a:p>
          <a:p>
            <a:pPr lvl="1">
              <a:tabLst>
                <a:tab pos="736600" algn="l"/>
              </a:tabLst>
            </a:pPr>
            <a:r>
              <a:rPr lang="en-US" sz="2800" dirty="0" smtClean="0"/>
              <a:t> 		Cut points, advice</a:t>
            </a:r>
          </a:p>
          <a:p>
            <a:pPr lvl="1">
              <a:tabLst>
                <a:tab pos="736600" algn="l"/>
              </a:tabLst>
            </a:pPr>
            <a:r>
              <a:rPr lang="en-US" sz="2800" dirty="0" smtClean="0"/>
              <a:t> 		Not enough focus on correctness and reasoning</a:t>
            </a:r>
          </a:p>
          <a:p>
            <a:pPr>
              <a:tabLst>
                <a:tab pos="736600" algn="l"/>
              </a:tabLst>
            </a:pPr>
            <a:r>
              <a:rPr lang="en-US" sz="2800" dirty="0" smtClean="0"/>
              <a:t>e)	Refinement</a:t>
            </a:r>
          </a:p>
          <a:p>
            <a:pPr lvl="1">
              <a:tabLst>
                <a:tab pos="736600" algn="l"/>
              </a:tabLst>
            </a:pPr>
            <a:r>
              <a:rPr lang="en-US" sz="2800" dirty="0" smtClean="0"/>
              <a:t> 		Specification and program are introduced in stages</a:t>
            </a:r>
          </a:p>
        </p:txBody>
      </p:sp>
    </p:spTree>
    <p:extLst>
      <p:ext uri="{BB962C8B-B14F-4D97-AF65-F5344CB8AC3E}">
        <p14:creationId xmlns:p14="http://schemas.microsoft.com/office/powerpoint/2010/main" val="424746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Ideas</a:t>
            </a:r>
          </a:p>
          <a:p>
            <a:pPr lvl="1"/>
            <a:r>
              <a:rPr lang="en-US" dirty="0" err="1" smtClean="0"/>
              <a:t>Edsger</a:t>
            </a:r>
            <a:r>
              <a:rPr lang="en-US" dirty="0" smtClean="0"/>
              <a:t> W. </a:t>
            </a:r>
            <a:r>
              <a:rPr lang="en-US" dirty="0" err="1" smtClean="0"/>
              <a:t>Dijkstra</a:t>
            </a:r>
            <a:r>
              <a:rPr lang="en-US" dirty="0" smtClean="0"/>
              <a:t>, 1968</a:t>
            </a:r>
          </a:p>
          <a:p>
            <a:pPr lvl="1"/>
            <a:r>
              <a:rPr lang="en-US" dirty="0" err="1" smtClean="0"/>
              <a:t>Niklaus</a:t>
            </a:r>
            <a:r>
              <a:rPr lang="en-US" dirty="0" smtClean="0"/>
              <a:t> Wirth, 1971</a:t>
            </a:r>
          </a:p>
          <a:p>
            <a:r>
              <a:rPr lang="en-US" dirty="0" smtClean="0"/>
              <a:t>Formalization</a:t>
            </a:r>
          </a:p>
          <a:p>
            <a:pPr lvl="1"/>
            <a:r>
              <a:rPr lang="en-US" dirty="0" smtClean="0"/>
              <a:t>Ralph Back, 1978</a:t>
            </a:r>
          </a:p>
          <a:p>
            <a:r>
              <a:rPr lang="en-US" dirty="0" smtClean="0"/>
              <a:t>Use and extensions</a:t>
            </a:r>
          </a:p>
          <a:p>
            <a:pPr lvl="1"/>
            <a:r>
              <a:rPr lang="en-US" dirty="0" smtClean="0"/>
              <a:t>Numerous people, 1980s</a:t>
            </a:r>
          </a:p>
          <a:p>
            <a:r>
              <a:rPr lang="en-US" dirty="0" smtClean="0"/>
              <a:t>Language design</a:t>
            </a:r>
          </a:p>
          <a:p>
            <a:pPr lvl="1"/>
            <a:r>
              <a:rPr lang="en-US" dirty="0" err="1" smtClean="0"/>
              <a:t>Gries</a:t>
            </a:r>
            <a:r>
              <a:rPr lang="en-US" dirty="0" smtClean="0"/>
              <a:t>, </a:t>
            </a:r>
            <a:r>
              <a:rPr lang="en-US" dirty="0" err="1" smtClean="0"/>
              <a:t>Prins</a:t>
            </a:r>
            <a:r>
              <a:rPr lang="en-US" dirty="0" smtClean="0"/>
              <a:t>, </a:t>
            </a:r>
            <a:r>
              <a:rPr lang="en-US" dirty="0" err="1" smtClean="0"/>
              <a:t>Volpano</a:t>
            </a:r>
            <a:r>
              <a:rPr lang="en-US" dirty="0" smtClean="0"/>
              <a:t>, mid and late 1980s</a:t>
            </a:r>
          </a:p>
          <a:p>
            <a:pPr lvl="1"/>
            <a:r>
              <a:rPr lang="en-US" dirty="0" smtClean="0"/>
              <a:t>Doug Smith:  KIDS, 1980s</a:t>
            </a:r>
          </a:p>
          <a:p>
            <a:pPr lvl="1"/>
            <a:r>
              <a:rPr lang="en-US" dirty="0" smtClean="0"/>
              <a:t>Jean-Raymond Abrial:  the B method, Event-B, 1990s and 2000s</a:t>
            </a:r>
          </a:p>
        </p:txBody>
      </p:sp>
    </p:spTree>
    <p:extLst>
      <p:ext uri="{BB962C8B-B14F-4D97-AF65-F5344CB8AC3E}">
        <p14:creationId xmlns:p14="http://schemas.microsoft.com/office/powerpoint/2010/main" val="31181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432" y="2011680"/>
            <a:ext cx="6427529" cy="44042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Programming language and system designed with </a:t>
            </a:r>
            <a:r>
              <a:rPr lang="en-US" dirty="0">
                <a:solidFill>
                  <a:srgbClr val="FF0000"/>
                </a:solidFill>
              </a:rPr>
              <a:t>reasoning</a:t>
            </a:r>
            <a:r>
              <a:rPr lang="en-US" dirty="0" smtClean="0"/>
              <a:t> in mind</a:t>
            </a:r>
          </a:p>
          <a:p>
            <a:r>
              <a:rPr lang="en-US" dirty="0" smtClean="0"/>
              <a:t>Research tool</a:t>
            </a:r>
          </a:p>
          <a:p>
            <a:pPr lvl="1"/>
            <a:r>
              <a:rPr lang="en-US" dirty="0"/>
              <a:t>Interplay between language, </a:t>
            </a:r>
            <a:r>
              <a:rPr lang="en-US" dirty="0" smtClean="0"/>
              <a:t>verifier, </a:t>
            </a:r>
            <a:r>
              <a:rPr lang="en-US" dirty="0"/>
              <a:t>compiler, </a:t>
            </a:r>
            <a:r>
              <a:rPr lang="en-US" dirty="0" smtClean="0"/>
              <a:t>IDE</a:t>
            </a:r>
          </a:p>
          <a:p>
            <a:pPr lvl="1"/>
            <a:r>
              <a:rPr lang="en-US" dirty="0" smtClean="0"/>
              <a:t>Push the envelope in automatic verification</a:t>
            </a:r>
          </a:p>
          <a:p>
            <a:pPr lvl="1"/>
            <a:r>
              <a:rPr lang="en-US" dirty="0" smtClean="0"/>
              <a:t>Try combination of language features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Ironclad (MSR), </a:t>
            </a:r>
            <a:r>
              <a:rPr lang="en-US" dirty="0" err="1" smtClean="0"/>
              <a:t>ExpressOS</a:t>
            </a:r>
            <a:r>
              <a:rPr lang="en-US" dirty="0" smtClean="0"/>
              <a:t> (UIUC)</a:t>
            </a:r>
            <a:endParaRPr lang="en-US" dirty="0"/>
          </a:p>
          <a:p>
            <a:r>
              <a:rPr lang="en-US" dirty="0" smtClean="0"/>
              <a:t>Teaching</a:t>
            </a:r>
          </a:p>
          <a:p>
            <a:pPr lvl="1"/>
            <a:r>
              <a:rPr lang="en-US" sz="1900" dirty="0" smtClean="0"/>
              <a:t>Imperial College London, Rice U., Caltech, Moscow State U., </a:t>
            </a:r>
            <a:r>
              <a:rPr lang="en-US" sz="1900" dirty="0"/>
              <a:t>KSU, NUI </a:t>
            </a:r>
            <a:r>
              <a:rPr lang="en-US" sz="1900" dirty="0" err="1" smtClean="0"/>
              <a:t>Maynooth</a:t>
            </a:r>
            <a:r>
              <a:rPr lang="en-US" sz="1900" dirty="0" smtClean="0"/>
              <a:t>, ETH Zurich, UW, U. </a:t>
            </a:r>
            <a:r>
              <a:rPr lang="en-US" sz="1900" dirty="0"/>
              <a:t>Iowa, </a:t>
            </a:r>
            <a:r>
              <a:rPr lang="en-US" sz="1900" dirty="0" err="1"/>
              <a:t>Koç</a:t>
            </a:r>
            <a:r>
              <a:rPr lang="en-US" sz="1900" dirty="0"/>
              <a:t> </a:t>
            </a:r>
            <a:r>
              <a:rPr lang="en-US" sz="1900" dirty="0" smtClean="0"/>
              <a:t>U., UNSW, Princeton, CMU, Eindhoven TU, Ohio State U., </a:t>
            </a:r>
            <a:r>
              <a:rPr lang="pt-BR" sz="1900" dirty="0"/>
              <a:t>FCT Universidade Nova de </a:t>
            </a:r>
            <a:r>
              <a:rPr lang="pt-BR" sz="1900" dirty="0" smtClean="0"/>
              <a:t>Lisboa, U. </a:t>
            </a:r>
            <a:r>
              <a:rPr lang="en-US" sz="1900" dirty="0"/>
              <a:t>Basque </a:t>
            </a:r>
            <a:r>
              <a:rPr lang="en-US" sz="1900" dirty="0" smtClean="0"/>
              <a:t>Country, U. </a:t>
            </a:r>
            <a:r>
              <a:rPr lang="en-US" sz="1900" dirty="0" err="1" smtClean="0"/>
              <a:t>Southhampton</a:t>
            </a:r>
            <a:r>
              <a:rPr lang="en-US" sz="1900" dirty="0" smtClean="0"/>
              <a:t>, 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869">
            <a:off x="7066283" y="528497"/>
            <a:ext cx="4932945" cy="550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in Dafny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of non-determinism</a:t>
            </a:r>
          </a:p>
          <a:p>
            <a:r>
              <a:rPr lang="en-US" dirty="0" smtClean="0"/>
              <a:t>Superposition</a:t>
            </a:r>
          </a:p>
          <a:p>
            <a:r>
              <a:rPr lang="en-US" dirty="0" smtClean="0"/>
              <a:t>No direct support for data refinement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superpositions</a:t>
            </a:r>
            <a:r>
              <a:rPr lang="en-US" dirty="0" smtClean="0"/>
              <a:t> and ghost variables instead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Refinement is provided as a </a:t>
            </a:r>
            <a:r>
              <a:rPr lang="en-US" i="1" dirty="0" smtClean="0"/>
              <a:t>structuring device</a:t>
            </a:r>
          </a:p>
          <a:p>
            <a:pPr lvl="1"/>
            <a:r>
              <a:rPr lang="en-US" dirty="0" smtClean="0"/>
              <a:t>Refinements have to be anticipated</a:t>
            </a:r>
          </a:p>
          <a:p>
            <a:pPr lvl="1"/>
            <a:r>
              <a:rPr lang="en-US" dirty="0" smtClean="0"/>
              <a:t>“Shims” already in place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3611" y="1446245"/>
            <a:ext cx="51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Joint work with Jason Koenig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1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10989</TotalTime>
  <Words>363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 Light</vt:lpstr>
      <vt:lpstr>Metropolitan</vt:lpstr>
      <vt:lpstr>Programming in stages</vt:lpstr>
      <vt:lpstr>Software engineering</vt:lpstr>
      <vt:lpstr>Evolving program complexity</vt:lpstr>
      <vt:lpstr>Example: developing a BDD package</vt:lpstr>
      <vt:lpstr>Helping the developer</vt:lpstr>
      <vt:lpstr>Present details at the right time</vt:lpstr>
      <vt:lpstr>Program refinement</vt:lpstr>
      <vt:lpstr>Dafny</vt:lpstr>
      <vt:lpstr>Refinement in Dafny</vt:lpstr>
      <vt:lpstr>Demos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Stages</dc:title>
  <dc:creator>Rustan Leino</dc:creator>
  <cp:keywords>VSSE 2014</cp:keywords>
  <cp:lastModifiedBy>Rustan Leino</cp:lastModifiedBy>
  <cp:revision>52</cp:revision>
  <dcterms:created xsi:type="dcterms:W3CDTF">2012-10-16T01:13:38Z</dcterms:created>
  <dcterms:modified xsi:type="dcterms:W3CDTF">2014-04-14T21:12:14Z</dcterms:modified>
</cp:coreProperties>
</file>