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9"/>
  </p:notesMasterIdLst>
  <p:handoutMasterIdLst>
    <p:handoutMasterId r:id="rId70"/>
  </p:handoutMasterIdLst>
  <p:sldIdLst>
    <p:sldId id="256" r:id="rId2"/>
    <p:sldId id="519" r:id="rId3"/>
    <p:sldId id="560" r:id="rId4"/>
    <p:sldId id="561" r:id="rId5"/>
    <p:sldId id="562" r:id="rId6"/>
    <p:sldId id="563" r:id="rId7"/>
    <p:sldId id="287" r:id="rId8"/>
    <p:sldId id="567" r:id="rId9"/>
    <p:sldId id="398" r:id="rId10"/>
    <p:sldId id="437" r:id="rId11"/>
    <p:sldId id="541" r:id="rId12"/>
    <p:sldId id="438" r:id="rId13"/>
    <p:sldId id="439" r:id="rId14"/>
    <p:sldId id="440" r:id="rId15"/>
    <p:sldId id="441" r:id="rId16"/>
    <p:sldId id="443" r:id="rId17"/>
    <p:sldId id="564" r:id="rId18"/>
    <p:sldId id="565" r:id="rId19"/>
    <p:sldId id="566" r:id="rId20"/>
    <p:sldId id="410" r:id="rId21"/>
    <p:sldId id="453" r:id="rId22"/>
    <p:sldId id="411" r:id="rId23"/>
    <p:sldId id="409" r:id="rId24"/>
    <p:sldId id="412" r:id="rId25"/>
    <p:sldId id="413" r:id="rId26"/>
    <p:sldId id="462" r:id="rId27"/>
    <p:sldId id="466" r:id="rId28"/>
    <p:sldId id="568" r:id="rId29"/>
    <p:sldId id="474" r:id="rId30"/>
    <p:sldId id="545" r:id="rId31"/>
    <p:sldId id="546" r:id="rId32"/>
    <p:sldId id="547" r:id="rId33"/>
    <p:sldId id="476" r:id="rId34"/>
    <p:sldId id="549" r:id="rId35"/>
    <p:sldId id="417" r:id="rId36"/>
    <p:sldId id="467" r:id="rId37"/>
    <p:sldId id="418" r:id="rId38"/>
    <p:sldId id="473" r:id="rId39"/>
    <p:sldId id="475" r:id="rId40"/>
    <p:sldId id="569" r:id="rId41"/>
    <p:sldId id="470" r:id="rId42"/>
    <p:sldId id="477" r:id="rId43"/>
    <p:sldId id="511" r:id="rId44"/>
    <p:sldId id="518" r:id="rId45"/>
    <p:sldId id="551" r:id="rId46"/>
    <p:sldId id="428" r:id="rId47"/>
    <p:sldId id="497" r:id="rId48"/>
    <p:sldId id="496" r:id="rId49"/>
    <p:sldId id="505" r:id="rId50"/>
    <p:sldId id="502" r:id="rId51"/>
    <p:sldId id="512" r:id="rId52"/>
    <p:sldId id="503" r:id="rId53"/>
    <p:sldId id="499" r:id="rId54"/>
    <p:sldId id="501" r:id="rId55"/>
    <p:sldId id="509" r:id="rId56"/>
    <p:sldId id="517" r:id="rId57"/>
    <p:sldId id="515" r:id="rId58"/>
    <p:sldId id="516" r:id="rId59"/>
    <p:sldId id="491" r:id="rId60"/>
    <p:sldId id="553" r:id="rId61"/>
    <p:sldId id="552" r:id="rId62"/>
    <p:sldId id="557" r:id="rId63"/>
    <p:sldId id="530" r:id="rId64"/>
    <p:sldId id="558" r:id="rId65"/>
    <p:sldId id="529" r:id="rId66"/>
    <p:sldId id="559" r:id="rId67"/>
    <p:sldId id="534" r:id="rId6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4A"/>
    <a:srgbClr val="13124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0" d="100"/>
          <a:sy n="70" d="100"/>
        </p:scale>
        <p:origin x="-2752" y="-7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notesMaster" Target="notesMasters/notes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handoutMaster" Target="handoutMasters/handoutMaster1.xml"/><Relationship Id="rId71" Type="http://schemas.openxmlformats.org/officeDocument/2006/relationships/printerSettings" Target="printerSettings/printerSettings1.bin"/><Relationship Id="rId72"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DA3F4C9-B025-E846-AF8E-6F7305520697}" type="datetimeFigureOut">
              <a:rPr lang="en-US" smtClean="0"/>
              <a:t>09/04/14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18F574E-9242-414D-BF64-DB463E27EB49}" type="slidenum">
              <a:rPr lang="en-US" smtClean="0"/>
              <a:t>‹#›</a:t>
            </a:fld>
            <a:endParaRPr lang="en-US"/>
          </a:p>
        </p:txBody>
      </p:sp>
    </p:spTree>
    <p:extLst>
      <p:ext uri="{BB962C8B-B14F-4D97-AF65-F5344CB8AC3E}">
        <p14:creationId xmlns:p14="http://schemas.microsoft.com/office/powerpoint/2010/main" val="11951090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806DBF-360E-204D-ACE7-2DC45D76FEE5}" type="datetimeFigureOut">
              <a:rPr lang="en-US" smtClean="0"/>
              <a:t>09/04/14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4869A9-F40E-DC40-9917-03A3E181B074}" type="slidenum">
              <a:rPr lang="en-US" smtClean="0"/>
              <a:t>‹#›</a:t>
            </a:fld>
            <a:endParaRPr lang="en-US"/>
          </a:p>
        </p:txBody>
      </p:sp>
    </p:spTree>
    <p:extLst>
      <p:ext uri="{BB962C8B-B14F-4D97-AF65-F5344CB8AC3E}">
        <p14:creationId xmlns:p14="http://schemas.microsoft.com/office/powerpoint/2010/main" val="3844720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kern="1200" dirty="0" err="1" smtClean="0">
                <a:solidFill>
                  <a:schemeClr val="tx1"/>
                </a:solidFill>
                <a:effectLst/>
                <a:latin typeface="+mn-lt"/>
                <a:ea typeface="+mn-ea"/>
                <a:cs typeface="+mn-cs"/>
              </a:rPr>
              <a:t>verification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aided</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regression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testing</a:t>
            </a:r>
            <a:r>
              <a:rPr lang="it-IT" sz="1200" kern="1200" dirty="0" smtClean="0">
                <a:solidFill>
                  <a:schemeClr val="tx1"/>
                </a:solidFill>
                <a:effectLst/>
                <a:latin typeface="+mn-lt"/>
                <a:ea typeface="+mn-ea"/>
                <a:cs typeface="+mn-cs"/>
              </a:rPr>
              <a:t>, a </a:t>
            </a:r>
            <a:r>
              <a:rPr lang="it-IT" sz="1200" kern="1200" dirty="0" err="1" smtClean="0">
                <a:solidFill>
                  <a:schemeClr val="tx1"/>
                </a:solidFill>
                <a:effectLst/>
                <a:latin typeface="+mn-lt"/>
                <a:ea typeface="+mn-ea"/>
                <a:cs typeface="+mn-cs"/>
              </a:rPr>
              <a:t>technique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that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augment</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regression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testing</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withautomated</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verification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capabilities</a:t>
            </a:r>
            <a:r>
              <a:rPr lang="it-IT" sz="1200" kern="1200" dirty="0" smtClean="0">
                <a:solidFill>
                  <a:schemeClr val="tx1"/>
                </a:solidFill>
                <a:effectLst/>
                <a:latin typeface="+mn-lt"/>
                <a:ea typeface="+mn-ea"/>
                <a:cs typeface="+mn-cs"/>
              </a:rPr>
              <a:t>.</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BD4869A9-F40E-DC40-9917-03A3E181B074}" type="slidenum">
              <a:rPr lang="en-US" smtClean="0"/>
              <a:t>1</a:t>
            </a:fld>
            <a:endParaRPr lang="en-US"/>
          </a:p>
        </p:txBody>
      </p:sp>
    </p:spTree>
    <p:extLst>
      <p:ext uri="{BB962C8B-B14F-4D97-AF65-F5344CB8AC3E}">
        <p14:creationId xmlns:p14="http://schemas.microsoft.com/office/powerpoint/2010/main" val="3509191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result of the monitoring is to have the concrete</a:t>
            </a:r>
            <a:r>
              <a:rPr lang="en-US" baseline="0" dirty="0" smtClean="0"/>
              <a:t> data observed at runtime for the variables in the scope of the monitored program points</a:t>
            </a:r>
            <a:endParaRPr lang="en-US" dirty="0"/>
          </a:p>
        </p:txBody>
      </p:sp>
      <p:sp>
        <p:nvSpPr>
          <p:cNvPr id="4" name="Slide Number Placeholder 3"/>
          <p:cNvSpPr>
            <a:spLocks noGrp="1"/>
          </p:cNvSpPr>
          <p:nvPr>
            <p:ph type="sldNum" sz="quarter" idx="10"/>
          </p:nvPr>
        </p:nvSpPr>
        <p:spPr/>
        <p:txBody>
          <a:bodyPr/>
          <a:lstStyle/>
          <a:p>
            <a:fld id="{BD4869A9-F40E-DC40-9917-03A3E181B074}" type="slidenum">
              <a:rPr lang="en-US" smtClean="0"/>
              <a:t>13</a:t>
            </a:fld>
            <a:endParaRPr lang="en-US"/>
          </a:p>
        </p:txBody>
      </p:sp>
    </p:spTree>
    <p:extLst>
      <p:ext uri="{BB962C8B-B14F-4D97-AF65-F5344CB8AC3E}">
        <p14:creationId xmlns:p14="http://schemas.microsoft.com/office/powerpoint/2010/main" val="1446481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result of the monitoring is to have the concrete</a:t>
            </a:r>
            <a:r>
              <a:rPr lang="en-US" baseline="0" dirty="0" smtClean="0"/>
              <a:t> data observed at runtime for the variables in the scope of the monitored program points</a:t>
            </a:r>
            <a:endParaRPr lang="en-US" dirty="0"/>
          </a:p>
        </p:txBody>
      </p:sp>
      <p:sp>
        <p:nvSpPr>
          <p:cNvPr id="4" name="Slide Number Placeholder 3"/>
          <p:cNvSpPr>
            <a:spLocks noGrp="1"/>
          </p:cNvSpPr>
          <p:nvPr>
            <p:ph type="sldNum" sz="quarter" idx="10"/>
          </p:nvPr>
        </p:nvSpPr>
        <p:spPr/>
        <p:txBody>
          <a:bodyPr/>
          <a:lstStyle/>
          <a:p>
            <a:fld id="{BD4869A9-F40E-DC40-9917-03A3E181B074}" type="slidenum">
              <a:rPr lang="en-US" smtClean="0"/>
              <a:t>14</a:t>
            </a:fld>
            <a:endParaRPr lang="en-US"/>
          </a:p>
        </p:txBody>
      </p:sp>
    </p:spTree>
    <p:extLst>
      <p:ext uri="{BB962C8B-B14F-4D97-AF65-F5344CB8AC3E}">
        <p14:creationId xmlns:p14="http://schemas.microsoft.com/office/powerpoint/2010/main" val="1446481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result of the monitoring is to have the concrete</a:t>
            </a:r>
            <a:r>
              <a:rPr lang="en-US" baseline="0" dirty="0" smtClean="0"/>
              <a:t> data observed at runtime for the variables in the scope of the monitored program points</a:t>
            </a:r>
            <a:endParaRPr lang="en-US" dirty="0"/>
          </a:p>
        </p:txBody>
      </p:sp>
      <p:sp>
        <p:nvSpPr>
          <p:cNvPr id="4" name="Slide Number Placeholder 3"/>
          <p:cNvSpPr>
            <a:spLocks noGrp="1"/>
          </p:cNvSpPr>
          <p:nvPr>
            <p:ph type="sldNum" sz="quarter" idx="10"/>
          </p:nvPr>
        </p:nvSpPr>
        <p:spPr/>
        <p:txBody>
          <a:bodyPr/>
          <a:lstStyle/>
          <a:p>
            <a:fld id="{BD4869A9-F40E-DC40-9917-03A3E181B074}" type="slidenum">
              <a:rPr lang="en-US" smtClean="0"/>
              <a:t>15</a:t>
            </a:fld>
            <a:endParaRPr lang="en-US"/>
          </a:p>
        </p:txBody>
      </p:sp>
    </p:spTree>
    <p:extLst>
      <p:ext uri="{BB962C8B-B14F-4D97-AF65-F5344CB8AC3E}">
        <p14:creationId xmlns:p14="http://schemas.microsoft.com/office/powerpoint/2010/main" val="1446481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result of the monitoring is to have the concrete</a:t>
            </a:r>
            <a:r>
              <a:rPr lang="en-US" baseline="0" dirty="0" smtClean="0"/>
              <a:t> data observed at runtime for the variables in the scope of the monitored program points</a:t>
            </a:r>
            <a:endParaRPr lang="en-US" dirty="0"/>
          </a:p>
        </p:txBody>
      </p:sp>
      <p:sp>
        <p:nvSpPr>
          <p:cNvPr id="4" name="Slide Number Placeholder 3"/>
          <p:cNvSpPr>
            <a:spLocks noGrp="1"/>
          </p:cNvSpPr>
          <p:nvPr>
            <p:ph type="sldNum" sz="quarter" idx="10"/>
          </p:nvPr>
        </p:nvSpPr>
        <p:spPr/>
        <p:txBody>
          <a:bodyPr/>
          <a:lstStyle/>
          <a:p>
            <a:fld id="{BD4869A9-F40E-DC40-9917-03A3E181B074}" type="slidenum">
              <a:rPr lang="en-US" smtClean="0"/>
              <a:t>16</a:t>
            </a:fld>
            <a:endParaRPr lang="en-US"/>
          </a:p>
        </p:txBody>
      </p:sp>
    </p:spTree>
    <p:extLst>
      <p:ext uri="{BB962C8B-B14F-4D97-AF65-F5344CB8AC3E}">
        <p14:creationId xmlns:p14="http://schemas.microsoft.com/office/powerpoint/2010/main" val="1446481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just identified properties that are true for the base version of the software and we could use them to check if all are preserved by </a:t>
            </a:r>
            <a:r>
              <a:rPr lang="en-US" baseline="0" dirty="0" smtClean="0"/>
              <a:t>the upgrade</a:t>
            </a:r>
            <a:endParaRPr lang="en-US" dirty="0"/>
          </a:p>
        </p:txBody>
      </p:sp>
      <p:sp>
        <p:nvSpPr>
          <p:cNvPr id="4" name="Slide Number Placeholder 3"/>
          <p:cNvSpPr>
            <a:spLocks noGrp="1"/>
          </p:cNvSpPr>
          <p:nvPr>
            <p:ph type="sldNum" sz="quarter" idx="10"/>
          </p:nvPr>
        </p:nvSpPr>
        <p:spPr/>
        <p:txBody>
          <a:bodyPr/>
          <a:lstStyle/>
          <a:p>
            <a:fld id="{BD4869A9-F40E-DC40-9917-03A3E181B074}" type="slidenum">
              <a:rPr lang="en-US" smtClean="0"/>
              <a:t>27</a:t>
            </a:fld>
            <a:endParaRPr lang="en-US"/>
          </a:p>
        </p:txBody>
      </p:sp>
    </p:spTree>
    <p:extLst>
      <p:ext uri="{BB962C8B-B14F-4D97-AF65-F5344CB8AC3E}">
        <p14:creationId xmlns:p14="http://schemas.microsoft.com/office/powerpoint/2010/main" val="3302185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a:t>
            </a:r>
            <a:r>
              <a:rPr lang="en-US" baseline="0" dirty="0" smtClean="0"/>
              <a:t> a change so we might expect that some properties are outdated because of the change itself. </a:t>
            </a:r>
          </a:p>
          <a:p>
            <a:r>
              <a:rPr lang="en-US" baseline="0" dirty="0" smtClean="0"/>
              <a:t>To identify the outdated properties we rely upon the fact that developers write test cases to check their changes. </a:t>
            </a:r>
          </a:p>
          <a:p>
            <a:r>
              <a:rPr lang="en-US" baseline="0" dirty="0" smtClean="0"/>
              <a:t>So we assume that all the properties that are invalidate by data observed during the execution of a passing test case, could be considered intentionally changed by the developers.</a:t>
            </a:r>
            <a:endParaRPr lang="en-US" dirty="0"/>
          </a:p>
        </p:txBody>
      </p:sp>
      <p:sp>
        <p:nvSpPr>
          <p:cNvPr id="4" name="Slide Number Placeholder 3"/>
          <p:cNvSpPr>
            <a:spLocks noGrp="1"/>
          </p:cNvSpPr>
          <p:nvPr>
            <p:ph type="sldNum" sz="quarter" idx="10"/>
          </p:nvPr>
        </p:nvSpPr>
        <p:spPr/>
        <p:txBody>
          <a:bodyPr/>
          <a:lstStyle/>
          <a:p>
            <a:fld id="{BD4869A9-F40E-DC40-9917-03A3E181B074}" type="slidenum">
              <a:rPr lang="en-US" smtClean="0"/>
              <a:t>28</a:t>
            </a:fld>
            <a:endParaRPr lang="en-US"/>
          </a:p>
        </p:txBody>
      </p:sp>
    </p:spTree>
    <p:extLst>
      <p:ext uri="{BB962C8B-B14F-4D97-AF65-F5344CB8AC3E}">
        <p14:creationId xmlns:p14="http://schemas.microsoft.com/office/powerpoint/2010/main" val="2059172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way VART</a:t>
            </a:r>
            <a:r>
              <a:rPr lang="en-US" baseline="0" dirty="0" smtClean="0"/>
              <a:t> can take the properties derived for the base version and easily map the m on </a:t>
            </a:r>
            <a:r>
              <a:rPr lang="en-US" baseline="0" dirty="0" err="1" smtClean="0"/>
              <a:t>th</a:t>
            </a:r>
            <a:r>
              <a:rPr lang="en-US" baseline="0" dirty="0" smtClean="0"/>
              <a:t> </a:t>
            </a:r>
            <a:r>
              <a:rPr lang="en-US" baseline="0" dirty="0" err="1" smtClean="0"/>
              <a:t>eupgraded</a:t>
            </a:r>
            <a:r>
              <a:rPr lang="en-US" baseline="0" dirty="0" smtClean="0"/>
              <a:t> version</a:t>
            </a:r>
            <a:endParaRPr lang="en-US" dirty="0"/>
          </a:p>
        </p:txBody>
      </p:sp>
      <p:sp>
        <p:nvSpPr>
          <p:cNvPr id="4" name="Slide Number Placeholder 3"/>
          <p:cNvSpPr>
            <a:spLocks noGrp="1"/>
          </p:cNvSpPr>
          <p:nvPr>
            <p:ph type="sldNum" sz="quarter" idx="10"/>
          </p:nvPr>
        </p:nvSpPr>
        <p:spPr/>
        <p:txBody>
          <a:bodyPr/>
          <a:lstStyle/>
          <a:p>
            <a:fld id="{BD4869A9-F40E-DC40-9917-03A3E181B074}" type="slidenum">
              <a:rPr lang="en-US" smtClean="0"/>
              <a:t>31</a:t>
            </a:fld>
            <a:endParaRPr lang="en-US"/>
          </a:p>
        </p:txBody>
      </p:sp>
    </p:spTree>
    <p:extLst>
      <p:ext uri="{BB962C8B-B14F-4D97-AF65-F5344CB8AC3E}">
        <p14:creationId xmlns:p14="http://schemas.microsoft.com/office/powerpoint/2010/main" val="3243106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intentional change violates properties</a:t>
            </a:r>
            <a:r>
              <a:rPr lang="en-US" baseline="0" dirty="0" smtClean="0"/>
              <a:t> , property outdated</a:t>
            </a:r>
            <a:endParaRPr lang="en-US" dirty="0"/>
          </a:p>
        </p:txBody>
      </p:sp>
      <p:sp>
        <p:nvSpPr>
          <p:cNvPr id="4" name="Slide Number Placeholder 3"/>
          <p:cNvSpPr>
            <a:spLocks noGrp="1"/>
          </p:cNvSpPr>
          <p:nvPr>
            <p:ph type="sldNum" sz="quarter" idx="10"/>
          </p:nvPr>
        </p:nvSpPr>
        <p:spPr/>
        <p:txBody>
          <a:bodyPr/>
          <a:lstStyle/>
          <a:p>
            <a:fld id="{BD4869A9-F40E-DC40-9917-03A3E181B074}" type="slidenum">
              <a:rPr lang="en-US" smtClean="0"/>
              <a:t>34</a:t>
            </a:fld>
            <a:endParaRPr lang="en-US"/>
          </a:p>
        </p:txBody>
      </p:sp>
    </p:spTree>
    <p:extLst>
      <p:ext uri="{BB962C8B-B14F-4D97-AF65-F5344CB8AC3E}">
        <p14:creationId xmlns:p14="http://schemas.microsoft.com/office/powerpoint/2010/main" val="3328183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empirical validation of VART regarded two sets of </a:t>
            </a:r>
            <a:r>
              <a:rPr lang="en-US" baseline="0" dirty="0" smtClean="0"/>
              <a:t>experiments.</a:t>
            </a:r>
          </a:p>
          <a:p>
            <a:r>
              <a:rPr lang="en-US" baseline="0" dirty="0" smtClean="0"/>
              <a:t>The first aimed at evaluating the </a:t>
            </a:r>
            <a:r>
              <a:rPr lang="en-US" baseline="0" dirty="0" err="1" smtClean="0"/>
              <a:t>efect</a:t>
            </a:r>
            <a:r>
              <a:rPr lang="en-US" baseline="0" dirty="0" smtClean="0"/>
              <a:t> of test cases coverage on the effectiveness of the technique,</a:t>
            </a:r>
          </a:p>
          <a:p>
            <a:r>
              <a:rPr lang="en-US" baseline="0" dirty="0" smtClean="0"/>
              <a:t>The second capability of the technique in identifying non trivial faults not covered by  test cases</a:t>
            </a:r>
            <a:endParaRPr lang="en-US" dirty="0"/>
          </a:p>
        </p:txBody>
      </p:sp>
      <p:sp>
        <p:nvSpPr>
          <p:cNvPr id="4" name="Slide Number Placeholder 3"/>
          <p:cNvSpPr>
            <a:spLocks noGrp="1"/>
          </p:cNvSpPr>
          <p:nvPr>
            <p:ph type="sldNum" sz="quarter" idx="10"/>
          </p:nvPr>
        </p:nvSpPr>
        <p:spPr/>
        <p:txBody>
          <a:bodyPr/>
          <a:lstStyle/>
          <a:p>
            <a:fld id="{BD4869A9-F40E-DC40-9917-03A3E181B074}" type="slidenum">
              <a:rPr lang="en-US" smtClean="0"/>
              <a:t>43</a:t>
            </a:fld>
            <a:endParaRPr lang="en-US"/>
          </a:p>
        </p:txBody>
      </p:sp>
    </p:spTree>
    <p:extLst>
      <p:ext uri="{BB962C8B-B14F-4D97-AF65-F5344CB8AC3E}">
        <p14:creationId xmlns:p14="http://schemas.microsoft.com/office/powerpoint/2010/main" val="520125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VART derives models</a:t>
            </a:r>
            <a:r>
              <a:rPr lang="en-US" baseline="0" dirty="0" smtClean="0"/>
              <a:t> from test cases executions, with high coverage we expect to get complete properties that help finding more regressions, but at the same time high coverage means extensive tests that already catch most of the regressions. Test cases</a:t>
            </a:r>
            <a:r>
              <a:rPr lang="en-US" dirty="0" smtClean="0"/>
              <a:t> with low coverage do not catch most of the regressions, but lower coverage may lead to less effective properties.</a:t>
            </a:r>
          </a:p>
          <a:p>
            <a:r>
              <a:rPr lang="en-US" dirty="0" smtClean="0"/>
              <a:t>The goal of this experiment is to evaluate the COMPLEMENTARITY between VART and test suites</a:t>
            </a:r>
            <a:endParaRPr lang="en-US" dirty="0"/>
          </a:p>
        </p:txBody>
      </p:sp>
      <p:sp>
        <p:nvSpPr>
          <p:cNvPr id="4" name="Slide Number Placeholder 3"/>
          <p:cNvSpPr>
            <a:spLocks noGrp="1"/>
          </p:cNvSpPr>
          <p:nvPr>
            <p:ph type="sldNum" sz="quarter" idx="10"/>
          </p:nvPr>
        </p:nvSpPr>
        <p:spPr/>
        <p:txBody>
          <a:bodyPr/>
          <a:lstStyle/>
          <a:p>
            <a:fld id="{BD4869A9-F40E-DC40-9917-03A3E181B074}" type="slidenum">
              <a:rPr lang="en-US" smtClean="0"/>
              <a:t>44</a:t>
            </a:fld>
            <a:endParaRPr lang="en-US"/>
          </a:p>
        </p:txBody>
      </p:sp>
    </p:spTree>
    <p:extLst>
      <p:ext uri="{BB962C8B-B14F-4D97-AF65-F5344CB8AC3E}">
        <p14:creationId xmlns:p14="http://schemas.microsoft.com/office/powerpoint/2010/main" val="2095944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4869A9-F40E-DC40-9917-03A3E181B074}" type="slidenum">
              <a:rPr lang="en-US" smtClean="0"/>
              <a:t>2</a:t>
            </a:fld>
            <a:endParaRPr lang="en-US"/>
          </a:p>
        </p:txBody>
      </p:sp>
    </p:spTree>
    <p:extLst>
      <p:ext uri="{BB962C8B-B14F-4D97-AF65-F5344CB8AC3E}">
        <p14:creationId xmlns:p14="http://schemas.microsoft.com/office/powerpoint/2010/main" val="2097591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perform this experiment we needed a software with faults and an extensive test suite, to</a:t>
            </a:r>
            <a:r>
              <a:rPr lang="en-US" baseline="0" dirty="0" smtClean="0"/>
              <a:t> tis end we considered the versions of GREP provided by the SIR.</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Since we want to evaluate the complementarity between test cases and VART we considered faults that are discovered by the test suite.</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D4869A9-F40E-DC40-9917-03A3E181B074}" type="slidenum">
              <a:rPr lang="en-US" smtClean="0"/>
              <a:t>45</a:t>
            </a:fld>
            <a:endParaRPr lang="en-US"/>
          </a:p>
        </p:txBody>
      </p:sp>
    </p:spTree>
    <p:extLst>
      <p:ext uri="{BB962C8B-B14F-4D97-AF65-F5344CB8AC3E}">
        <p14:creationId xmlns:p14="http://schemas.microsoft.com/office/powerpoint/2010/main" val="20959448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4869A9-F40E-DC40-9917-03A3E181B074}" type="slidenum">
              <a:rPr lang="en-US" smtClean="0"/>
              <a:t>46</a:t>
            </a:fld>
            <a:endParaRPr lang="en-US"/>
          </a:p>
        </p:txBody>
      </p:sp>
    </p:spTree>
    <p:extLst>
      <p:ext uri="{BB962C8B-B14F-4D97-AF65-F5344CB8AC3E}">
        <p14:creationId xmlns:p14="http://schemas.microsoft.com/office/powerpoint/2010/main" val="3250094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have a total of 11 faults, the</a:t>
            </a:r>
            <a:r>
              <a:rPr lang="en-US" baseline="0" dirty="0" smtClean="0"/>
              <a:t> faults affect instructions modified in 5 different commits by software developers </a:t>
            </a:r>
            <a:r>
              <a:rPr lang="en-US" baseline="0" dirty="0" err="1" smtClean="0"/>
              <a:t>idnetified</a:t>
            </a:r>
            <a:r>
              <a:rPr lang="en-US" baseline="0" dirty="0" smtClean="0"/>
              <a:t> in the table by the commit date of the base and upgraded version of the repository.</a:t>
            </a:r>
            <a:endParaRPr lang="en-US" dirty="0" smtClean="0"/>
          </a:p>
          <a:p>
            <a:endParaRPr lang="en-US" dirty="0"/>
          </a:p>
        </p:txBody>
      </p:sp>
      <p:sp>
        <p:nvSpPr>
          <p:cNvPr id="4" name="Slide Number Placeholder 3"/>
          <p:cNvSpPr>
            <a:spLocks noGrp="1"/>
          </p:cNvSpPr>
          <p:nvPr>
            <p:ph type="sldNum" sz="quarter" idx="10"/>
          </p:nvPr>
        </p:nvSpPr>
        <p:spPr/>
        <p:txBody>
          <a:bodyPr/>
          <a:lstStyle/>
          <a:p>
            <a:fld id="{BD4869A9-F40E-DC40-9917-03A3E181B074}" type="slidenum">
              <a:rPr lang="en-US" smtClean="0"/>
              <a:t>49</a:t>
            </a:fld>
            <a:endParaRPr lang="en-US"/>
          </a:p>
        </p:txBody>
      </p:sp>
    </p:spTree>
    <p:extLst>
      <p:ext uri="{BB962C8B-B14F-4D97-AF65-F5344CB8AC3E}">
        <p14:creationId xmlns:p14="http://schemas.microsoft.com/office/powerpoint/2010/main" val="2026016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GREP comes with an extensive test suite that cover branches multiple</a:t>
            </a:r>
            <a:r>
              <a:rPr lang="en-US" baseline="0" dirty="0" smtClean="0"/>
              <a:t> times</a:t>
            </a:r>
            <a:r>
              <a:rPr lang="en-US" dirty="0" smtClean="0"/>
              <a:t>. </a:t>
            </a:r>
            <a:endParaRPr lang="en-US" dirty="0"/>
          </a:p>
        </p:txBody>
      </p:sp>
      <p:sp>
        <p:nvSpPr>
          <p:cNvPr id="4" name="Slide Number Placeholder 3"/>
          <p:cNvSpPr>
            <a:spLocks noGrp="1"/>
          </p:cNvSpPr>
          <p:nvPr>
            <p:ph type="sldNum" sz="quarter" idx="10"/>
          </p:nvPr>
        </p:nvSpPr>
        <p:spPr/>
        <p:txBody>
          <a:bodyPr/>
          <a:lstStyle/>
          <a:p>
            <a:fld id="{BD4869A9-F40E-DC40-9917-03A3E181B074}" type="slidenum">
              <a:rPr lang="en-US" smtClean="0"/>
              <a:t>50</a:t>
            </a:fld>
            <a:endParaRPr lang="en-US"/>
          </a:p>
        </p:txBody>
      </p:sp>
    </p:spTree>
    <p:extLst>
      <p:ext uri="{BB962C8B-B14F-4D97-AF65-F5344CB8AC3E}">
        <p14:creationId xmlns:p14="http://schemas.microsoft.com/office/powerpoint/2010/main" val="10189886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Multiple executions of a same branch may improve the quality of models, to limit the bias introduced by multiple executions of a same branch</a:t>
            </a:r>
            <a:r>
              <a:rPr lang="en-US" baseline="0" dirty="0" smtClean="0"/>
              <a:t> we built a minimal test suite in a way that is often used by </a:t>
            </a:r>
            <a:r>
              <a:rPr lang="en-US" baseline="0" dirty="0" err="1" smtClean="0"/>
              <a:t>softwrae</a:t>
            </a:r>
            <a:r>
              <a:rPr lang="en-US" baseline="0" dirty="0" smtClean="0"/>
              <a:t> developers when running regression tests</a:t>
            </a:r>
            <a:r>
              <a:rPr lang="en-US" dirty="0" smtClean="0"/>
              <a:t>, for each subject we first identified a minimal test</a:t>
            </a:r>
            <a:r>
              <a:rPr lang="en-US" baseline="0" dirty="0" smtClean="0"/>
              <a:t> suite that cover all the branches of the modified function</a:t>
            </a:r>
            <a:endParaRPr lang="en-US" dirty="0" smtClean="0"/>
          </a:p>
        </p:txBody>
      </p:sp>
      <p:sp>
        <p:nvSpPr>
          <p:cNvPr id="4" name="Slide Number Placeholder 3"/>
          <p:cNvSpPr>
            <a:spLocks noGrp="1"/>
          </p:cNvSpPr>
          <p:nvPr>
            <p:ph type="sldNum" sz="quarter" idx="10"/>
          </p:nvPr>
        </p:nvSpPr>
        <p:spPr/>
        <p:txBody>
          <a:bodyPr/>
          <a:lstStyle/>
          <a:p>
            <a:fld id="{BD4869A9-F40E-DC40-9917-03A3E181B074}" type="slidenum">
              <a:rPr lang="en-US" smtClean="0"/>
              <a:t>51</a:t>
            </a:fld>
            <a:endParaRPr lang="en-US"/>
          </a:p>
        </p:txBody>
      </p:sp>
    </p:spTree>
    <p:extLst>
      <p:ext uri="{BB962C8B-B14F-4D97-AF65-F5344CB8AC3E}">
        <p14:creationId xmlns:p14="http://schemas.microsoft.com/office/powerpoint/2010/main" val="39316145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ordered the test cases in MRT in a greedy fashion, so that the first test case is the one that contributes most to the coverage while the last test case is the one that contributes least to the coverage. </a:t>
            </a:r>
            <a:endParaRPr lang="en-US" dirty="0"/>
          </a:p>
        </p:txBody>
      </p:sp>
      <p:sp>
        <p:nvSpPr>
          <p:cNvPr id="4" name="Slide Number Placeholder 3"/>
          <p:cNvSpPr>
            <a:spLocks noGrp="1"/>
          </p:cNvSpPr>
          <p:nvPr>
            <p:ph type="sldNum" sz="quarter" idx="10"/>
          </p:nvPr>
        </p:nvSpPr>
        <p:spPr/>
        <p:txBody>
          <a:bodyPr/>
          <a:lstStyle/>
          <a:p>
            <a:fld id="{BD4869A9-F40E-DC40-9917-03A3E181B074}" type="slidenum">
              <a:rPr lang="en-US" smtClean="0"/>
              <a:t>52</a:t>
            </a:fld>
            <a:endParaRPr lang="en-US"/>
          </a:p>
        </p:txBody>
      </p:sp>
    </p:spTree>
    <p:extLst>
      <p:ext uri="{BB962C8B-B14F-4D97-AF65-F5344CB8AC3E}">
        <p14:creationId xmlns:p14="http://schemas.microsoft.com/office/powerpoint/2010/main" val="35577999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not interested only in understanding if VART helps finding faults when test cases are not good but also to understand</a:t>
            </a:r>
            <a:r>
              <a:rPr lang="en-US" baseline="0" dirty="0" smtClean="0"/>
              <a:t> whether VART spots non trivial regressions not covered by test suites. So we considered 6 case faults affecting two industrial and two open source software.</a:t>
            </a:r>
            <a:endParaRPr lang="en-US" dirty="0"/>
          </a:p>
        </p:txBody>
      </p:sp>
      <p:sp>
        <p:nvSpPr>
          <p:cNvPr id="4" name="Slide Number Placeholder 3"/>
          <p:cNvSpPr>
            <a:spLocks noGrp="1"/>
          </p:cNvSpPr>
          <p:nvPr>
            <p:ph type="sldNum" sz="quarter" idx="10"/>
          </p:nvPr>
        </p:nvSpPr>
        <p:spPr/>
        <p:txBody>
          <a:bodyPr/>
          <a:lstStyle/>
          <a:p>
            <a:fld id="{BD4869A9-F40E-DC40-9917-03A3E181B074}" type="slidenum">
              <a:rPr lang="en-US" smtClean="0"/>
              <a:t>55</a:t>
            </a:fld>
            <a:endParaRPr lang="en-US"/>
          </a:p>
        </p:txBody>
      </p:sp>
    </p:spTree>
    <p:extLst>
      <p:ext uri="{BB962C8B-B14F-4D97-AF65-F5344CB8AC3E}">
        <p14:creationId xmlns:p14="http://schemas.microsoft.com/office/powerpoint/2010/main" val="20042472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fault is a real fault that affects a software developed at VTT and is a motion trajectory controller software that calculates</a:t>
            </a:r>
            <a:r>
              <a:rPr lang="en-US" baseline="0" dirty="0" smtClean="0"/>
              <a:t> the speeds of the joints of the arm of a robot</a:t>
            </a:r>
            <a:endParaRPr lang="en-US" dirty="0"/>
          </a:p>
        </p:txBody>
      </p:sp>
      <p:sp>
        <p:nvSpPr>
          <p:cNvPr id="4" name="Slide Number Placeholder 3"/>
          <p:cNvSpPr>
            <a:spLocks noGrp="1"/>
          </p:cNvSpPr>
          <p:nvPr>
            <p:ph type="sldNum" sz="quarter" idx="10"/>
          </p:nvPr>
        </p:nvSpPr>
        <p:spPr/>
        <p:txBody>
          <a:bodyPr/>
          <a:lstStyle/>
          <a:p>
            <a:fld id="{BD4869A9-F40E-DC40-9917-03A3E181B074}" type="slidenum">
              <a:rPr lang="en-US" smtClean="0"/>
              <a:t>56</a:t>
            </a:fld>
            <a:endParaRPr lang="en-US"/>
          </a:p>
        </p:txBody>
      </p:sp>
    </p:spTree>
    <p:extLst>
      <p:ext uri="{BB962C8B-B14F-4D97-AF65-F5344CB8AC3E}">
        <p14:creationId xmlns:p14="http://schemas.microsoft.com/office/powerpoint/2010/main" val="10887784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Three</a:t>
            </a:r>
            <a:r>
              <a:rPr lang="en-US" sz="1200" kern="1200" baseline="0" dirty="0" smtClean="0">
                <a:solidFill>
                  <a:schemeClr val="tx1"/>
                </a:solidFill>
                <a:effectLst/>
                <a:latin typeface="+mn-lt"/>
                <a:ea typeface="+mn-ea"/>
                <a:cs typeface="+mn-cs"/>
              </a:rPr>
              <a:t> faults affect a protection function developed by ABB. Since it is a very stable function we did not have recent regressions, so we injected 3 faults that simulate </a:t>
            </a:r>
            <a:r>
              <a:rPr lang="en-US" sz="1200" kern="1200" dirty="0" smtClean="0">
                <a:solidFill>
                  <a:schemeClr val="tx1"/>
                </a:solidFill>
                <a:effectLst/>
                <a:latin typeface="+mn-lt"/>
                <a:ea typeface="+mn-ea"/>
                <a:cs typeface="+mn-cs"/>
              </a:rPr>
              <a:t>configuration problems and are not detected by the </a:t>
            </a:r>
            <a:r>
              <a:rPr lang="en-US" sz="1200" kern="1200" dirty="0" err="1" smtClean="0">
                <a:solidFill>
                  <a:schemeClr val="tx1"/>
                </a:solidFill>
                <a:effectLst/>
                <a:latin typeface="+mn-lt"/>
                <a:ea typeface="+mn-ea"/>
                <a:cs typeface="+mn-cs"/>
              </a:rPr>
              <a:t>softwrae</a:t>
            </a:r>
            <a:r>
              <a:rPr lang="en-US" sz="1200" kern="1200" dirty="0" smtClean="0">
                <a:solidFill>
                  <a:schemeClr val="tx1"/>
                </a:solidFill>
                <a:effectLst/>
                <a:latin typeface="+mn-lt"/>
                <a:ea typeface="+mn-ea"/>
                <a:cs typeface="+mn-cs"/>
              </a:rPr>
              <a:t> test suite. We thus obtained the 3 regressions by mutating the definition of the three con- </a:t>
            </a:r>
            <a:r>
              <a:rPr lang="en-US" sz="1200" kern="1200" dirty="0" err="1" smtClean="0">
                <a:solidFill>
                  <a:schemeClr val="tx1"/>
                </a:solidFill>
                <a:effectLst/>
                <a:latin typeface="+mn-lt"/>
                <a:ea typeface="+mn-ea"/>
                <a:cs typeface="+mn-cs"/>
              </a:rPr>
              <a:t>stants</a:t>
            </a:r>
            <a:r>
              <a:rPr lang="en-US" sz="1200" kern="1200" dirty="0" smtClean="0">
                <a:solidFill>
                  <a:schemeClr val="tx1"/>
                </a:solidFill>
                <a:effectLst/>
                <a:latin typeface="+mn-lt"/>
                <a:ea typeface="+mn-ea"/>
                <a:cs typeface="+mn-cs"/>
              </a:rPr>
              <a:t> that are used by the function to represent the actual system state. </a:t>
            </a:r>
            <a:endParaRPr lang="en-US" dirty="0"/>
          </a:p>
        </p:txBody>
      </p:sp>
      <p:sp>
        <p:nvSpPr>
          <p:cNvPr id="4" name="Slide Number Placeholder 3"/>
          <p:cNvSpPr>
            <a:spLocks noGrp="1"/>
          </p:cNvSpPr>
          <p:nvPr>
            <p:ph type="sldNum" sz="quarter" idx="10"/>
          </p:nvPr>
        </p:nvSpPr>
        <p:spPr/>
        <p:txBody>
          <a:bodyPr/>
          <a:lstStyle/>
          <a:p>
            <a:fld id="{BD4869A9-F40E-DC40-9917-03A3E181B074}" type="slidenum">
              <a:rPr lang="en-US" smtClean="0"/>
              <a:t>57</a:t>
            </a:fld>
            <a:endParaRPr lang="en-US"/>
          </a:p>
        </p:txBody>
      </p:sp>
    </p:spTree>
    <p:extLst>
      <p:ext uri="{BB962C8B-B14F-4D97-AF65-F5344CB8AC3E}">
        <p14:creationId xmlns:p14="http://schemas.microsoft.com/office/powerpoint/2010/main" val="23717750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other two faults affect two well known open source utilities to process text files, the </a:t>
            </a:r>
            <a:r>
              <a:rPr lang="en-US" dirty="0" err="1" smtClean="0"/>
              <a:t>unix</a:t>
            </a:r>
            <a:r>
              <a:rPr lang="en-US" dirty="0" smtClean="0"/>
              <a:t> program sort and </a:t>
            </a:r>
            <a:r>
              <a:rPr lang="en-US" dirty="0" err="1" smtClean="0"/>
              <a:t>grep</a:t>
            </a:r>
            <a:endParaRPr lang="en-US" dirty="0"/>
          </a:p>
        </p:txBody>
      </p:sp>
      <p:sp>
        <p:nvSpPr>
          <p:cNvPr id="4" name="Slide Number Placeholder 3"/>
          <p:cNvSpPr>
            <a:spLocks noGrp="1"/>
          </p:cNvSpPr>
          <p:nvPr>
            <p:ph type="sldNum" sz="quarter" idx="10"/>
          </p:nvPr>
        </p:nvSpPr>
        <p:spPr/>
        <p:txBody>
          <a:bodyPr/>
          <a:lstStyle/>
          <a:p>
            <a:fld id="{BD4869A9-F40E-DC40-9917-03A3E181B074}" type="slidenum">
              <a:rPr lang="en-US" smtClean="0"/>
              <a:t>58</a:t>
            </a:fld>
            <a:endParaRPr lang="en-US"/>
          </a:p>
        </p:txBody>
      </p:sp>
    </p:spTree>
    <p:extLst>
      <p:ext uri="{BB962C8B-B14F-4D97-AF65-F5344CB8AC3E}">
        <p14:creationId xmlns:p14="http://schemas.microsoft.com/office/powerpoint/2010/main" val="1257909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4869A9-F40E-DC40-9917-03A3E181B074}" type="slidenum">
              <a:rPr lang="en-US" smtClean="0"/>
              <a:t>6</a:t>
            </a:fld>
            <a:endParaRPr lang="en-US"/>
          </a:p>
        </p:txBody>
      </p:sp>
    </p:spTree>
    <p:extLst>
      <p:ext uri="{BB962C8B-B14F-4D97-AF65-F5344CB8AC3E}">
        <p14:creationId xmlns:p14="http://schemas.microsoft.com/office/powerpoint/2010/main" val="19819411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t>
            </a:r>
            <a:r>
              <a:rPr lang="en-US" dirty="0" err="1" smtClean="0"/>
              <a:t>tabe</a:t>
            </a:r>
            <a:r>
              <a:rPr lang="en-US" dirty="0" smtClean="0"/>
              <a:t> shows our findings, we can see that the number of dynamic properties is pretty huge and the filtering helps in removing a good number</a:t>
            </a:r>
            <a:r>
              <a:rPr lang="en-US" baseline="0" dirty="0" smtClean="0"/>
              <a:t> of invalid </a:t>
            </a:r>
            <a:r>
              <a:rPr lang="en-US" baseline="0" dirty="0" err="1" smtClean="0"/>
              <a:t>properities</a:t>
            </a:r>
            <a:endParaRPr lang="en-US" dirty="0"/>
          </a:p>
        </p:txBody>
      </p:sp>
      <p:sp>
        <p:nvSpPr>
          <p:cNvPr id="4" name="Slide Number Placeholder 3"/>
          <p:cNvSpPr>
            <a:spLocks noGrp="1"/>
          </p:cNvSpPr>
          <p:nvPr>
            <p:ph type="sldNum" sz="quarter" idx="10"/>
          </p:nvPr>
        </p:nvSpPr>
        <p:spPr/>
        <p:txBody>
          <a:bodyPr/>
          <a:lstStyle/>
          <a:p>
            <a:fld id="{BD4869A9-F40E-DC40-9917-03A3E181B074}" type="slidenum">
              <a:rPr lang="en-US" smtClean="0"/>
              <a:t>59</a:t>
            </a:fld>
            <a:endParaRPr lang="en-US"/>
          </a:p>
        </p:txBody>
      </p:sp>
    </p:spTree>
    <p:extLst>
      <p:ext uri="{BB962C8B-B14F-4D97-AF65-F5344CB8AC3E}">
        <p14:creationId xmlns:p14="http://schemas.microsoft.com/office/powerpoint/2010/main" val="2106660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we want to drive</a:t>
            </a:r>
            <a:r>
              <a:rPr lang="en-US" baseline="0" dirty="0" smtClean="0"/>
              <a:t> properties that allow to detect the presence of a bug, so the first step we do is to monitor the </a:t>
            </a:r>
            <a:r>
              <a:rPr lang="en-US" baseline="0" dirty="0" err="1" smtClean="0"/>
              <a:t>softwrae</a:t>
            </a:r>
            <a:r>
              <a:rPr lang="en-US" baseline="0" dirty="0" smtClean="0"/>
              <a:t> and derive the properties</a:t>
            </a:r>
          </a:p>
          <a:p>
            <a:endParaRPr lang="en-US" baseline="0" dirty="0" smtClean="0"/>
          </a:p>
          <a:p>
            <a:r>
              <a:rPr lang="en-US" baseline="0" dirty="0" smtClean="0"/>
              <a:t>fault not revealed by tests</a:t>
            </a:r>
            <a:endParaRPr lang="en-US" dirty="0"/>
          </a:p>
        </p:txBody>
      </p:sp>
      <p:sp>
        <p:nvSpPr>
          <p:cNvPr id="4" name="Slide Number Placeholder 3"/>
          <p:cNvSpPr>
            <a:spLocks noGrp="1"/>
          </p:cNvSpPr>
          <p:nvPr>
            <p:ph type="sldNum" sz="quarter" idx="10"/>
          </p:nvPr>
        </p:nvSpPr>
        <p:spPr/>
        <p:txBody>
          <a:bodyPr/>
          <a:lstStyle/>
          <a:p>
            <a:fld id="{BD4869A9-F40E-DC40-9917-03A3E181B074}" type="slidenum">
              <a:rPr lang="en-US" smtClean="0"/>
              <a:t>7</a:t>
            </a:fld>
            <a:endParaRPr lang="en-US"/>
          </a:p>
        </p:txBody>
      </p:sp>
    </p:spTree>
    <p:extLst>
      <p:ext uri="{BB962C8B-B14F-4D97-AF65-F5344CB8AC3E}">
        <p14:creationId xmlns:p14="http://schemas.microsoft.com/office/powerpoint/2010/main" val="151819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4869A9-F40E-DC40-9917-03A3E181B074}" type="slidenum">
              <a:rPr lang="en-US" smtClean="0"/>
              <a:t>8</a:t>
            </a:fld>
            <a:endParaRPr lang="en-US"/>
          </a:p>
        </p:txBody>
      </p:sp>
    </p:spTree>
    <p:extLst>
      <p:ext uri="{BB962C8B-B14F-4D97-AF65-F5344CB8AC3E}">
        <p14:creationId xmlns:p14="http://schemas.microsoft.com/office/powerpoint/2010/main" val="248413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VART</a:t>
            </a:r>
            <a:r>
              <a:rPr lang="en-US" baseline="0" dirty="0" smtClean="0"/>
              <a:t> monitors the functions that are more likely </a:t>
            </a:r>
            <a:r>
              <a:rPr lang="en-US" baseline="0" dirty="0" err="1" smtClean="0"/>
              <a:t>impatced</a:t>
            </a:r>
            <a:r>
              <a:rPr lang="en-US" baseline="0" dirty="0" smtClean="0"/>
              <a:t> by the change, the modified function, its callers  and its </a:t>
            </a:r>
            <a:r>
              <a:rPr lang="en-US" baseline="0" dirty="0" err="1" smtClean="0"/>
              <a:t>callees</a:t>
            </a:r>
            <a:endParaRPr lang="en-US" dirty="0"/>
          </a:p>
        </p:txBody>
      </p:sp>
      <p:sp>
        <p:nvSpPr>
          <p:cNvPr id="4" name="Slide Number Placeholder 3"/>
          <p:cNvSpPr>
            <a:spLocks noGrp="1"/>
          </p:cNvSpPr>
          <p:nvPr>
            <p:ph type="sldNum" sz="quarter" idx="10"/>
          </p:nvPr>
        </p:nvSpPr>
        <p:spPr/>
        <p:txBody>
          <a:bodyPr/>
          <a:lstStyle/>
          <a:p>
            <a:fld id="{BD4869A9-F40E-DC40-9917-03A3E181B074}" type="slidenum">
              <a:rPr lang="en-US" smtClean="0"/>
              <a:t>9</a:t>
            </a:fld>
            <a:endParaRPr lang="en-US"/>
          </a:p>
        </p:txBody>
      </p:sp>
    </p:spTree>
    <p:extLst>
      <p:ext uri="{BB962C8B-B14F-4D97-AF65-F5344CB8AC3E}">
        <p14:creationId xmlns:p14="http://schemas.microsoft.com/office/powerpoint/2010/main" val="2740772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result of the monitoring is to have the concrete</a:t>
            </a:r>
            <a:r>
              <a:rPr lang="en-US" baseline="0" dirty="0" smtClean="0"/>
              <a:t> data observed at runtime for the variables in the scope of the monitored program points</a:t>
            </a:r>
            <a:endParaRPr lang="en-US" dirty="0"/>
          </a:p>
        </p:txBody>
      </p:sp>
      <p:sp>
        <p:nvSpPr>
          <p:cNvPr id="4" name="Slide Number Placeholder 3"/>
          <p:cNvSpPr>
            <a:spLocks noGrp="1"/>
          </p:cNvSpPr>
          <p:nvPr>
            <p:ph type="sldNum" sz="quarter" idx="10"/>
          </p:nvPr>
        </p:nvSpPr>
        <p:spPr/>
        <p:txBody>
          <a:bodyPr/>
          <a:lstStyle/>
          <a:p>
            <a:fld id="{BD4869A9-F40E-DC40-9917-03A3E181B074}" type="slidenum">
              <a:rPr lang="en-US" smtClean="0"/>
              <a:t>10</a:t>
            </a:fld>
            <a:endParaRPr lang="en-US"/>
          </a:p>
        </p:txBody>
      </p:sp>
    </p:spTree>
    <p:extLst>
      <p:ext uri="{BB962C8B-B14F-4D97-AF65-F5344CB8AC3E}">
        <p14:creationId xmlns:p14="http://schemas.microsoft.com/office/powerpoint/2010/main" val="1446481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result of the monitoring is to have the concrete</a:t>
            </a:r>
            <a:r>
              <a:rPr lang="en-US" baseline="0" dirty="0" smtClean="0"/>
              <a:t> data observed at runtime for the variables in the scope of the monitored program points</a:t>
            </a:r>
            <a:endParaRPr lang="en-US" dirty="0"/>
          </a:p>
        </p:txBody>
      </p:sp>
      <p:sp>
        <p:nvSpPr>
          <p:cNvPr id="4" name="Slide Number Placeholder 3"/>
          <p:cNvSpPr>
            <a:spLocks noGrp="1"/>
          </p:cNvSpPr>
          <p:nvPr>
            <p:ph type="sldNum" sz="quarter" idx="10"/>
          </p:nvPr>
        </p:nvSpPr>
        <p:spPr/>
        <p:txBody>
          <a:bodyPr/>
          <a:lstStyle/>
          <a:p>
            <a:fld id="{BD4869A9-F40E-DC40-9917-03A3E181B074}" type="slidenum">
              <a:rPr lang="en-US" smtClean="0"/>
              <a:t>11</a:t>
            </a:fld>
            <a:endParaRPr lang="en-US"/>
          </a:p>
        </p:txBody>
      </p:sp>
    </p:spTree>
    <p:extLst>
      <p:ext uri="{BB962C8B-B14F-4D97-AF65-F5344CB8AC3E}">
        <p14:creationId xmlns:p14="http://schemas.microsoft.com/office/powerpoint/2010/main" val="1446481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result of the monitoring is to have the concrete</a:t>
            </a:r>
            <a:r>
              <a:rPr lang="en-US" baseline="0" dirty="0" smtClean="0"/>
              <a:t> data observed at runtime for the variables in the scope of the monitored program points</a:t>
            </a:r>
            <a:endParaRPr lang="en-US" dirty="0"/>
          </a:p>
        </p:txBody>
      </p:sp>
      <p:sp>
        <p:nvSpPr>
          <p:cNvPr id="4" name="Slide Number Placeholder 3"/>
          <p:cNvSpPr>
            <a:spLocks noGrp="1"/>
          </p:cNvSpPr>
          <p:nvPr>
            <p:ph type="sldNum" sz="quarter" idx="10"/>
          </p:nvPr>
        </p:nvSpPr>
        <p:spPr/>
        <p:txBody>
          <a:bodyPr/>
          <a:lstStyle/>
          <a:p>
            <a:fld id="{BD4869A9-F40E-DC40-9917-03A3E181B074}" type="slidenum">
              <a:rPr lang="en-US" smtClean="0"/>
              <a:t>12</a:t>
            </a:fld>
            <a:endParaRPr lang="en-US"/>
          </a:p>
        </p:txBody>
      </p:sp>
    </p:spTree>
    <p:extLst>
      <p:ext uri="{BB962C8B-B14F-4D97-AF65-F5344CB8AC3E}">
        <p14:creationId xmlns:p14="http://schemas.microsoft.com/office/powerpoint/2010/main" val="1446481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DBBCE0-D8E4-8C41-B502-84D5748964E3}" type="datetime1">
              <a:rPr lang="en-US" smtClean="0"/>
              <a:t>09/04/14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05CCB1-E055-CA4A-B9E0-A4C510EF74FA}" type="slidenum">
              <a:rPr lang="en-US" smtClean="0"/>
              <a:t>‹#›</a:t>
            </a:fld>
            <a:endParaRPr lang="en-US"/>
          </a:p>
        </p:txBody>
      </p:sp>
    </p:spTree>
    <p:extLst>
      <p:ext uri="{BB962C8B-B14F-4D97-AF65-F5344CB8AC3E}">
        <p14:creationId xmlns:p14="http://schemas.microsoft.com/office/powerpoint/2010/main" val="1325609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B46BB2-82EA-024A-A2BC-B6B0B9693D9A}" type="datetime1">
              <a:rPr lang="en-US" smtClean="0"/>
              <a:t>09/04/14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05CCB1-E055-CA4A-B9E0-A4C510EF74FA}" type="slidenum">
              <a:rPr lang="en-US" smtClean="0"/>
              <a:t>‹#›</a:t>
            </a:fld>
            <a:endParaRPr lang="en-US"/>
          </a:p>
        </p:txBody>
      </p:sp>
    </p:spTree>
    <p:extLst>
      <p:ext uri="{BB962C8B-B14F-4D97-AF65-F5344CB8AC3E}">
        <p14:creationId xmlns:p14="http://schemas.microsoft.com/office/powerpoint/2010/main" val="3531068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FCF472-F388-D74D-A9D5-8980F3B5DAC8}" type="datetime1">
              <a:rPr lang="en-US" smtClean="0"/>
              <a:t>09/04/14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05CCB1-E055-CA4A-B9E0-A4C510EF74FA}" type="slidenum">
              <a:rPr lang="en-US" smtClean="0"/>
              <a:t>‹#›</a:t>
            </a:fld>
            <a:endParaRPr lang="en-US"/>
          </a:p>
        </p:txBody>
      </p:sp>
    </p:spTree>
    <p:extLst>
      <p:ext uri="{BB962C8B-B14F-4D97-AF65-F5344CB8AC3E}">
        <p14:creationId xmlns:p14="http://schemas.microsoft.com/office/powerpoint/2010/main" val="2942021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64F5A8-D735-4749-BE7E-91B341ED73A6}" type="datetime1">
              <a:rPr lang="en-US" smtClean="0"/>
              <a:t>09/04/14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05CCB1-E055-CA4A-B9E0-A4C510EF74FA}" type="slidenum">
              <a:rPr lang="en-US" smtClean="0"/>
              <a:t>‹#›</a:t>
            </a:fld>
            <a:endParaRPr lang="en-US"/>
          </a:p>
        </p:txBody>
      </p:sp>
    </p:spTree>
    <p:extLst>
      <p:ext uri="{BB962C8B-B14F-4D97-AF65-F5344CB8AC3E}">
        <p14:creationId xmlns:p14="http://schemas.microsoft.com/office/powerpoint/2010/main" val="4186087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DFF429-98BF-7041-B1DD-C74E0C8D28C8}" type="datetime1">
              <a:rPr lang="en-US" smtClean="0"/>
              <a:t>09/04/14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05CCB1-E055-CA4A-B9E0-A4C510EF74FA}" type="slidenum">
              <a:rPr lang="en-US" smtClean="0"/>
              <a:t>‹#›</a:t>
            </a:fld>
            <a:endParaRPr lang="en-US"/>
          </a:p>
        </p:txBody>
      </p:sp>
    </p:spTree>
    <p:extLst>
      <p:ext uri="{BB962C8B-B14F-4D97-AF65-F5344CB8AC3E}">
        <p14:creationId xmlns:p14="http://schemas.microsoft.com/office/powerpoint/2010/main" val="433987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16B5EE-76D5-3E4E-9201-5F33E8474FE5}" type="datetime1">
              <a:rPr lang="en-US" smtClean="0"/>
              <a:t>09/04/14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05CCB1-E055-CA4A-B9E0-A4C510EF74FA}" type="slidenum">
              <a:rPr lang="en-US" smtClean="0"/>
              <a:t>‹#›</a:t>
            </a:fld>
            <a:endParaRPr lang="en-US"/>
          </a:p>
        </p:txBody>
      </p:sp>
    </p:spTree>
    <p:extLst>
      <p:ext uri="{BB962C8B-B14F-4D97-AF65-F5344CB8AC3E}">
        <p14:creationId xmlns:p14="http://schemas.microsoft.com/office/powerpoint/2010/main" val="401598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2595BF-7C73-5246-AA84-8D7E4129E74A}" type="datetime1">
              <a:rPr lang="en-US" smtClean="0"/>
              <a:t>09/04/14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05CCB1-E055-CA4A-B9E0-A4C510EF74FA}" type="slidenum">
              <a:rPr lang="en-US" smtClean="0"/>
              <a:t>‹#›</a:t>
            </a:fld>
            <a:endParaRPr lang="en-US"/>
          </a:p>
        </p:txBody>
      </p:sp>
    </p:spTree>
    <p:extLst>
      <p:ext uri="{BB962C8B-B14F-4D97-AF65-F5344CB8AC3E}">
        <p14:creationId xmlns:p14="http://schemas.microsoft.com/office/powerpoint/2010/main" val="815267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597047-6009-BE4D-9093-89D94EE8369A}" type="datetime1">
              <a:rPr lang="en-US" smtClean="0"/>
              <a:t>09/04/14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05CCB1-E055-CA4A-B9E0-A4C510EF74FA}" type="slidenum">
              <a:rPr lang="en-US" smtClean="0"/>
              <a:t>‹#›</a:t>
            </a:fld>
            <a:endParaRPr lang="en-US"/>
          </a:p>
        </p:txBody>
      </p:sp>
    </p:spTree>
    <p:extLst>
      <p:ext uri="{BB962C8B-B14F-4D97-AF65-F5344CB8AC3E}">
        <p14:creationId xmlns:p14="http://schemas.microsoft.com/office/powerpoint/2010/main" val="2457435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279EF6-0DEA-274A-B278-28F86F6EFB1E}" type="datetime1">
              <a:rPr lang="en-US" smtClean="0"/>
              <a:t>09/04/14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05CCB1-E055-CA4A-B9E0-A4C510EF74FA}" type="slidenum">
              <a:rPr lang="en-US" smtClean="0"/>
              <a:t>‹#›</a:t>
            </a:fld>
            <a:endParaRPr lang="en-US"/>
          </a:p>
        </p:txBody>
      </p:sp>
    </p:spTree>
    <p:extLst>
      <p:ext uri="{BB962C8B-B14F-4D97-AF65-F5344CB8AC3E}">
        <p14:creationId xmlns:p14="http://schemas.microsoft.com/office/powerpoint/2010/main" val="656429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C95C80-0DB3-4D45-88B3-5FEE25EF6762}" type="datetime1">
              <a:rPr lang="en-US" smtClean="0"/>
              <a:t>09/04/14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05CCB1-E055-CA4A-B9E0-A4C510EF74FA}" type="slidenum">
              <a:rPr lang="en-US" smtClean="0"/>
              <a:t>‹#›</a:t>
            </a:fld>
            <a:endParaRPr lang="en-US"/>
          </a:p>
        </p:txBody>
      </p:sp>
    </p:spTree>
    <p:extLst>
      <p:ext uri="{BB962C8B-B14F-4D97-AF65-F5344CB8AC3E}">
        <p14:creationId xmlns:p14="http://schemas.microsoft.com/office/powerpoint/2010/main" val="1465173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2605B9-D42B-A84A-98CC-32229C15792E}" type="datetime1">
              <a:rPr lang="en-US" smtClean="0"/>
              <a:t>09/04/14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05CCB1-E055-CA4A-B9E0-A4C510EF74FA}" type="slidenum">
              <a:rPr lang="en-US" smtClean="0"/>
              <a:t>‹#›</a:t>
            </a:fld>
            <a:endParaRPr lang="en-US"/>
          </a:p>
        </p:txBody>
      </p:sp>
    </p:spTree>
    <p:extLst>
      <p:ext uri="{BB962C8B-B14F-4D97-AF65-F5344CB8AC3E}">
        <p14:creationId xmlns:p14="http://schemas.microsoft.com/office/powerpoint/2010/main" val="2415451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9F581E-94B0-B146-A145-9AF37616652D}" type="datetime1">
              <a:rPr lang="en-US" smtClean="0"/>
              <a:t>09/04/14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05CCB1-E055-CA4A-B9E0-A4C510EF74FA}" type="slidenum">
              <a:rPr lang="en-US" smtClean="0"/>
              <a:t>‹#›</a:t>
            </a:fld>
            <a:endParaRPr lang="en-US"/>
          </a:p>
        </p:txBody>
      </p:sp>
    </p:spTree>
    <p:extLst>
      <p:ext uri="{BB962C8B-B14F-4D97-AF65-F5344CB8AC3E}">
        <p14:creationId xmlns:p14="http://schemas.microsoft.com/office/powerpoint/2010/main" val="35830854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9198"/>
            <a:ext cx="8229600" cy="1143000"/>
          </a:xfrm>
          <a:prstGeom prst="rect">
            <a:avLst/>
          </a:prstGeom>
        </p:spPr>
        <p:txBody>
          <a:bodyPr vert="horz" lIns="91440" tIns="45720" rIns="91440" bIns="45720" rtlCol="0" anchor="ctr">
            <a:no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080E3D-7666-884D-8BE6-62C2DB32685E}" type="datetime1">
              <a:rPr lang="en-US" smtClean="0"/>
              <a:t>09/04/14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05CCB1-E055-CA4A-B9E0-A4C510EF74FA}" type="slidenum">
              <a:rPr lang="en-US" smtClean="0"/>
              <a:t>‹#›</a:t>
            </a:fld>
            <a:endParaRPr lang="en-US"/>
          </a:p>
        </p:txBody>
      </p:sp>
    </p:spTree>
    <p:extLst>
      <p:ext uri="{BB962C8B-B14F-4D97-AF65-F5344CB8AC3E}">
        <p14:creationId xmlns:p14="http://schemas.microsoft.com/office/powerpoint/2010/main" val="2835530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457200" rtl="0" eaLnBrk="1" latinLnBrk="0" hangingPunct="1">
        <a:spcBef>
          <a:spcPct val="0"/>
        </a:spcBef>
        <a:buNone/>
        <a:defRPr sz="5400" kern="1200">
          <a:solidFill>
            <a:schemeClr val="tx1"/>
          </a:solidFill>
          <a:latin typeface="Helvetica Neue Ligh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Helvetica Ligh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Helvetica Ligh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Helvetica Ligh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Helvetica Ligh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Helvetica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ir.unl.edu"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6.png"/></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46638"/>
            <a:ext cx="8178800" cy="1470025"/>
          </a:xfrm>
        </p:spPr>
        <p:txBody>
          <a:bodyPr/>
          <a:lstStyle/>
          <a:p>
            <a:r>
              <a:rPr lang="en-US" dirty="0" smtClean="0"/>
              <a:t>Verification Aided</a:t>
            </a:r>
            <a:br>
              <a:rPr lang="en-US" dirty="0" smtClean="0"/>
            </a:br>
            <a:r>
              <a:rPr lang="en-US" dirty="0" smtClean="0"/>
              <a:t>Regression Testing (VART)</a:t>
            </a:r>
            <a:endParaRPr lang="en-US" dirty="0"/>
          </a:p>
        </p:txBody>
      </p:sp>
      <p:sp>
        <p:nvSpPr>
          <p:cNvPr id="3" name="Subtitle 2"/>
          <p:cNvSpPr>
            <a:spLocks noGrp="1"/>
          </p:cNvSpPr>
          <p:nvPr>
            <p:ph type="subTitle" idx="1"/>
          </p:nvPr>
        </p:nvSpPr>
        <p:spPr>
          <a:xfrm>
            <a:off x="1445" y="2589964"/>
            <a:ext cx="4135125" cy="1350433"/>
          </a:xfrm>
        </p:spPr>
        <p:txBody>
          <a:bodyPr>
            <a:normAutofit fontScale="92500"/>
          </a:bodyPr>
          <a:lstStyle/>
          <a:p>
            <a:r>
              <a:rPr lang="en-US" sz="2400" dirty="0">
                <a:solidFill>
                  <a:schemeClr val="tx1"/>
                </a:solidFill>
                <a:latin typeface="Helvetica"/>
                <a:cs typeface="Helvetica"/>
              </a:rPr>
              <a:t>Fabrizio Pastore</a:t>
            </a:r>
            <a:r>
              <a:rPr lang="en-US" sz="2400" dirty="0">
                <a:solidFill>
                  <a:schemeClr val="tx1"/>
                </a:solidFill>
              </a:rPr>
              <a:t>, </a:t>
            </a:r>
            <a:endParaRPr lang="en-US" sz="2400" dirty="0" smtClean="0">
              <a:solidFill>
                <a:schemeClr val="tx1"/>
              </a:solidFill>
            </a:endParaRPr>
          </a:p>
          <a:p>
            <a:r>
              <a:rPr lang="en-US" sz="2400" dirty="0" smtClean="0">
                <a:solidFill>
                  <a:schemeClr val="tx1"/>
                </a:solidFill>
              </a:rPr>
              <a:t>Leonardo </a:t>
            </a:r>
            <a:r>
              <a:rPr lang="en-US" sz="2400" dirty="0" err="1">
                <a:solidFill>
                  <a:schemeClr val="tx1"/>
                </a:solidFill>
              </a:rPr>
              <a:t>Mariani</a:t>
            </a:r>
            <a:r>
              <a:rPr lang="en-US" sz="2400" dirty="0">
                <a:solidFill>
                  <a:schemeClr val="tx1"/>
                </a:solidFill>
              </a:rPr>
              <a:t> </a:t>
            </a:r>
            <a:endParaRPr lang="en-US" sz="2400" dirty="0" smtClean="0">
              <a:solidFill>
                <a:schemeClr val="tx1"/>
              </a:solidFill>
            </a:endParaRPr>
          </a:p>
          <a:p>
            <a:r>
              <a:rPr lang="en-US" sz="2400" dirty="0" smtClean="0">
                <a:solidFill>
                  <a:schemeClr val="tx1"/>
                </a:solidFill>
              </a:rPr>
              <a:t>University of Milano - Bicocca</a:t>
            </a:r>
            <a:endParaRPr lang="en-US" sz="2400" dirty="0">
              <a:solidFill>
                <a:schemeClr val="tx1"/>
              </a:solidFill>
            </a:endParaRPr>
          </a:p>
        </p:txBody>
      </p:sp>
      <p:sp>
        <p:nvSpPr>
          <p:cNvPr id="4" name="Subtitle 2"/>
          <p:cNvSpPr txBox="1">
            <a:spLocks/>
          </p:cNvSpPr>
          <p:nvPr/>
        </p:nvSpPr>
        <p:spPr>
          <a:xfrm>
            <a:off x="5556198" y="2626250"/>
            <a:ext cx="3882570" cy="135043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Helvetica Ligh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Helvetica Ligh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Helvetica Ligh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Helvetica Ligh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Helvetica Ligh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200" dirty="0" err="1">
                <a:solidFill>
                  <a:schemeClr val="tx1"/>
                </a:solidFill>
              </a:rPr>
              <a:t>Antti</a:t>
            </a:r>
            <a:r>
              <a:rPr lang="en-US" sz="2200" dirty="0">
                <a:solidFill>
                  <a:schemeClr val="tx1"/>
                </a:solidFill>
              </a:rPr>
              <a:t> E. J. </a:t>
            </a:r>
            <a:r>
              <a:rPr lang="en-US" sz="2200" dirty="0" err="1" smtClean="0">
                <a:solidFill>
                  <a:schemeClr val="tx1"/>
                </a:solidFill>
              </a:rPr>
              <a:t>Hyvarinen</a:t>
            </a:r>
            <a:r>
              <a:rPr lang="en-US" sz="2200" dirty="0">
                <a:solidFill>
                  <a:schemeClr val="tx1"/>
                </a:solidFill>
              </a:rPr>
              <a:t>, </a:t>
            </a:r>
            <a:endParaRPr lang="en-US" sz="2200" dirty="0" smtClean="0">
              <a:solidFill>
                <a:schemeClr val="tx1"/>
              </a:solidFill>
            </a:endParaRPr>
          </a:p>
          <a:p>
            <a:r>
              <a:rPr lang="en-US" sz="2200" dirty="0" err="1" smtClean="0">
                <a:solidFill>
                  <a:schemeClr val="tx1"/>
                </a:solidFill>
              </a:rPr>
              <a:t>Grigory</a:t>
            </a:r>
            <a:r>
              <a:rPr lang="en-US" sz="2200" dirty="0" smtClean="0">
                <a:solidFill>
                  <a:schemeClr val="tx1"/>
                </a:solidFill>
              </a:rPr>
              <a:t> </a:t>
            </a:r>
            <a:r>
              <a:rPr lang="en-US" sz="2200" dirty="0" err="1">
                <a:solidFill>
                  <a:schemeClr val="tx1"/>
                </a:solidFill>
              </a:rPr>
              <a:t>Fedyukovich</a:t>
            </a:r>
            <a:r>
              <a:rPr lang="en-US" sz="2200" dirty="0">
                <a:solidFill>
                  <a:schemeClr val="tx1"/>
                </a:solidFill>
              </a:rPr>
              <a:t>, Natasha </a:t>
            </a:r>
            <a:r>
              <a:rPr lang="en-US" sz="2200" dirty="0" err="1">
                <a:solidFill>
                  <a:schemeClr val="tx1"/>
                </a:solidFill>
              </a:rPr>
              <a:t>Sharygina</a:t>
            </a:r>
            <a:r>
              <a:rPr lang="en-US" sz="2200" dirty="0">
                <a:solidFill>
                  <a:schemeClr val="tx1"/>
                </a:solidFill>
              </a:rPr>
              <a:t> </a:t>
            </a:r>
            <a:endParaRPr lang="en-US" sz="2200" dirty="0" smtClean="0">
              <a:solidFill>
                <a:schemeClr val="tx1"/>
              </a:solidFill>
            </a:endParaRPr>
          </a:p>
          <a:p>
            <a:r>
              <a:rPr lang="en-US" sz="2200" dirty="0" smtClean="0">
                <a:solidFill>
                  <a:schemeClr val="tx1"/>
                </a:solidFill>
              </a:rPr>
              <a:t>University of  </a:t>
            </a:r>
            <a:r>
              <a:rPr lang="en-US" sz="2200" dirty="0" err="1" smtClean="0">
                <a:solidFill>
                  <a:schemeClr val="tx1"/>
                </a:solidFill>
              </a:rPr>
              <a:t>Lugano</a:t>
            </a:r>
            <a:endParaRPr lang="en-US" sz="2200" dirty="0">
              <a:solidFill>
                <a:schemeClr val="tx1"/>
              </a:solidFill>
            </a:endParaRPr>
          </a:p>
        </p:txBody>
      </p:sp>
      <p:pic>
        <p:nvPicPr>
          <p:cNvPr id="9" name="Picture 8" descr="bann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0987" y="5653023"/>
            <a:ext cx="9144000" cy="1527464"/>
          </a:xfrm>
          <a:prstGeom prst="rect">
            <a:avLst/>
          </a:prstGeom>
        </p:spPr>
      </p:pic>
      <p:sp>
        <p:nvSpPr>
          <p:cNvPr id="7" name="Rectangle 4"/>
          <p:cNvSpPr>
            <a:spLocks noChangeArrowheads="1"/>
          </p:cNvSpPr>
          <p:nvPr/>
        </p:nvSpPr>
        <p:spPr bwMode="auto">
          <a:xfrm>
            <a:off x="19589" y="5707452"/>
            <a:ext cx="3313113" cy="115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3600" dirty="0">
                <a:solidFill>
                  <a:schemeClr val="tx2">
                    <a:lumMod val="75000"/>
                  </a:schemeClr>
                </a:solidFill>
                <a:cs typeface="Arial" charset="0"/>
              </a:rPr>
              <a:t>PINCETTE</a:t>
            </a:r>
          </a:p>
        </p:txBody>
      </p:sp>
      <p:sp>
        <p:nvSpPr>
          <p:cNvPr id="14" name="Subtitle 2"/>
          <p:cNvSpPr txBox="1">
            <a:spLocks/>
          </p:cNvSpPr>
          <p:nvPr/>
        </p:nvSpPr>
        <p:spPr>
          <a:xfrm>
            <a:off x="804212" y="4390570"/>
            <a:ext cx="3059113" cy="135043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Helvetica Ligh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Helvetica Ligh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Helvetica Ligh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Helvetica Ligh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Helvetica Ligh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400" dirty="0" smtClean="0">
                <a:solidFill>
                  <a:schemeClr val="tx1"/>
                </a:solidFill>
              </a:rPr>
              <a:t>Stephan </a:t>
            </a:r>
            <a:r>
              <a:rPr lang="en-US" sz="2400" dirty="0" err="1" smtClean="0">
                <a:solidFill>
                  <a:schemeClr val="tx1"/>
                </a:solidFill>
              </a:rPr>
              <a:t>Sehestedt</a:t>
            </a:r>
            <a:endParaRPr lang="en-US" sz="2400" dirty="0" smtClean="0">
              <a:solidFill>
                <a:schemeClr val="tx1"/>
              </a:solidFill>
            </a:endParaRPr>
          </a:p>
          <a:p>
            <a:r>
              <a:rPr lang="en-US" sz="2400" dirty="0" smtClean="0">
                <a:solidFill>
                  <a:schemeClr val="tx1"/>
                </a:solidFill>
              </a:rPr>
              <a:t>ABB Germany</a:t>
            </a:r>
            <a:endParaRPr lang="en-US" sz="2400" dirty="0">
              <a:solidFill>
                <a:schemeClr val="tx1"/>
              </a:solidFill>
            </a:endParaRPr>
          </a:p>
        </p:txBody>
      </p:sp>
      <p:sp>
        <p:nvSpPr>
          <p:cNvPr id="15" name="Subtitle 2"/>
          <p:cNvSpPr txBox="1">
            <a:spLocks/>
          </p:cNvSpPr>
          <p:nvPr/>
        </p:nvSpPr>
        <p:spPr>
          <a:xfrm>
            <a:off x="4438370" y="4378062"/>
            <a:ext cx="3059113" cy="135043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Helvetica Ligh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Helvetica Ligh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Helvetica Ligh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Helvetica Ligh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Helvetica Ligh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400" dirty="0" smtClean="0">
                <a:solidFill>
                  <a:schemeClr val="tx1"/>
                </a:solidFill>
              </a:rPr>
              <a:t>Ali Muhammad</a:t>
            </a:r>
          </a:p>
          <a:p>
            <a:r>
              <a:rPr lang="en-US" sz="2400" dirty="0" smtClean="0">
                <a:solidFill>
                  <a:schemeClr val="tx1"/>
                </a:solidFill>
              </a:rPr>
              <a:t>VTT Finland</a:t>
            </a:r>
            <a:endParaRPr lang="en-US" sz="2400" dirty="0">
              <a:solidFill>
                <a:schemeClr val="tx1"/>
              </a:solidFill>
            </a:endParaRPr>
          </a:p>
        </p:txBody>
      </p:sp>
      <p:grpSp>
        <p:nvGrpSpPr>
          <p:cNvPr id="10" name="Group 9"/>
          <p:cNvGrpSpPr/>
          <p:nvPr/>
        </p:nvGrpSpPr>
        <p:grpSpPr>
          <a:xfrm>
            <a:off x="764778" y="217714"/>
            <a:ext cx="7476772" cy="2993571"/>
            <a:chOff x="-122964" y="35695"/>
            <a:chExt cx="9194392" cy="3423752"/>
          </a:xfrm>
        </p:grpSpPr>
        <p:grpSp>
          <p:nvGrpSpPr>
            <p:cNvPr id="11" name="Group 10"/>
            <p:cNvGrpSpPr/>
            <p:nvPr/>
          </p:nvGrpSpPr>
          <p:grpSpPr>
            <a:xfrm>
              <a:off x="-72572" y="423124"/>
              <a:ext cx="9144000" cy="3036323"/>
              <a:chOff x="-72572" y="423124"/>
              <a:chExt cx="9144000" cy="3036323"/>
            </a:xfrm>
          </p:grpSpPr>
          <p:pic>
            <p:nvPicPr>
              <p:cNvPr id="13" name="Picture 12" descr="Screen Shot 2014-03-31 at 17.19.0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72" y="423125"/>
                <a:ext cx="9144000" cy="3036322"/>
              </a:xfrm>
              <a:prstGeom prst="rect">
                <a:avLst/>
              </a:prstGeom>
            </p:spPr>
          </p:pic>
          <p:sp>
            <p:nvSpPr>
              <p:cNvPr id="16" name="Rectangle 15"/>
              <p:cNvSpPr/>
              <p:nvPr/>
            </p:nvSpPr>
            <p:spPr>
              <a:xfrm>
                <a:off x="163286" y="423124"/>
                <a:ext cx="8908142" cy="3011715"/>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TextBox 11"/>
            <p:cNvSpPr txBox="1"/>
            <p:nvPr/>
          </p:nvSpPr>
          <p:spPr>
            <a:xfrm rot="20412562">
              <a:off x="-122964" y="35695"/>
              <a:ext cx="2134809" cy="1092240"/>
            </a:xfrm>
            <a:prstGeom prst="rect">
              <a:avLst/>
            </a:prstGeom>
            <a:solidFill>
              <a:srgbClr val="FFFFFF"/>
            </a:solidFill>
            <a:ln>
              <a:solidFill>
                <a:srgbClr val="000000"/>
              </a:solidFill>
            </a:ln>
          </p:spPr>
          <p:txBody>
            <a:bodyPr wrap="none" rtlCol="0">
              <a:spAutoFit/>
            </a:bodyPr>
            <a:lstStyle/>
            <a:p>
              <a:pPr algn="ctr"/>
              <a:r>
                <a:rPr lang="en-US" sz="2400" dirty="0" smtClean="0"/>
                <a:t>ISSTA 2014</a:t>
              </a:r>
            </a:p>
            <a:p>
              <a:pPr algn="ctr"/>
              <a:r>
                <a:rPr lang="en-US" sz="2400" dirty="0"/>
                <a:t>Accepted</a:t>
              </a:r>
            </a:p>
          </p:txBody>
        </p:sp>
      </p:grpSp>
    </p:spTree>
    <p:extLst>
      <p:ext uri="{BB962C8B-B14F-4D97-AF65-F5344CB8AC3E}">
        <p14:creationId xmlns:p14="http://schemas.microsoft.com/office/powerpoint/2010/main" val="32675764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Box 76"/>
          <p:cNvSpPr txBox="1"/>
          <p:nvPr/>
        </p:nvSpPr>
        <p:spPr>
          <a:xfrm>
            <a:off x="7201705" y="1673419"/>
            <a:ext cx="1658928" cy="461665"/>
          </a:xfrm>
          <a:prstGeom prst="rect">
            <a:avLst/>
          </a:prstGeom>
          <a:solidFill>
            <a:srgbClr val="1F497D"/>
          </a:solidFill>
          <a:ln w="28575" cmpd="sng">
            <a:solidFill>
              <a:srgbClr val="FFFFFF"/>
            </a:solidFill>
          </a:ln>
        </p:spPr>
        <p:txBody>
          <a:bodyPr wrap="none" rtlCol="0">
            <a:spAutoFit/>
          </a:bodyPr>
          <a:lstStyle/>
          <a:p>
            <a:r>
              <a:rPr lang="en-US" sz="2400" dirty="0" err="1" smtClean="0">
                <a:solidFill>
                  <a:schemeClr val="bg1"/>
                </a:solidFill>
              </a:rPr>
              <a:t>AcerAspire</a:t>
            </a:r>
            <a:endParaRPr lang="en-US" sz="2400" dirty="0">
              <a:solidFill>
                <a:schemeClr val="bg1"/>
              </a:solidFill>
            </a:endParaRPr>
          </a:p>
        </p:txBody>
      </p:sp>
      <p:sp>
        <p:nvSpPr>
          <p:cNvPr id="76" name="TextBox 75"/>
          <p:cNvSpPr txBox="1"/>
          <p:nvPr/>
        </p:nvSpPr>
        <p:spPr>
          <a:xfrm>
            <a:off x="7032372" y="1402488"/>
            <a:ext cx="1765778" cy="461665"/>
          </a:xfrm>
          <a:prstGeom prst="rect">
            <a:avLst/>
          </a:prstGeom>
          <a:solidFill>
            <a:srgbClr val="1F497D"/>
          </a:solidFill>
          <a:ln w="28575" cmpd="sng">
            <a:solidFill>
              <a:srgbClr val="FFFFFF"/>
            </a:solidFill>
          </a:ln>
        </p:spPr>
        <p:txBody>
          <a:bodyPr wrap="none" rtlCol="0">
            <a:spAutoFit/>
          </a:bodyPr>
          <a:lstStyle/>
          <a:p>
            <a:r>
              <a:rPr lang="en-US" sz="2400" dirty="0" err="1" smtClean="0">
                <a:solidFill>
                  <a:schemeClr val="bg1"/>
                </a:solidFill>
              </a:rPr>
              <a:t>MacBookAir</a:t>
            </a:r>
            <a:endParaRPr lang="en-US" sz="2400" dirty="0">
              <a:solidFill>
                <a:schemeClr val="bg1"/>
              </a:solidFill>
            </a:endParaRPr>
          </a:p>
        </p:txBody>
      </p:sp>
      <p:sp>
        <p:nvSpPr>
          <p:cNvPr id="69" name="TextBox 68"/>
          <p:cNvSpPr txBox="1"/>
          <p:nvPr/>
        </p:nvSpPr>
        <p:spPr>
          <a:xfrm>
            <a:off x="6879971" y="1097687"/>
            <a:ext cx="1749661" cy="461665"/>
          </a:xfrm>
          <a:prstGeom prst="rect">
            <a:avLst/>
          </a:prstGeom>
          <a:solidFill>
            <a:srgbClr val="1F497D"/>
          </a:solidFill>
          <a:ln w="28575" cmpd="sng">
            <a:solidFill>
              <a:srgbClr val="FFFFFF"/>
            </a:solidFill>
          </a:ln>
        </p:spPr>
        <p:txBody>
          <a:bodyPr wrap="square" rtlCol="0">
            <a:spAutoFit/>
          </a:bodyPr>
          <a:lstStyle/>
          <a:p>
            <a:r>
              <a:rPr lang="en-US" sz="2400" dirty="0" smtClean="0">
                <a:solidFill>
                  <a:schemeClr val="bg1"/>
                </a:solidFill>
              </a:rPr>
              <a:t>Dell</a:t>
            </a:r>
            <a:endParaRPr lang="en-US" sz="2400" dirty="0">
              <a:solidFill>
                <a:schemeClr val="bg1"/>
              </a:solidFill>
            </a:endParaRPr>
          </a:p>
        </p:txBody>
      </p:sp>
      <p:cxnSp>
        <p:nvCxnSpPr>
          <p:cNvPr id="47" name="Straight Connector 46"/>
          <p:cNvCxnSpPr>
            <a:endCxn id="19" idx="1"/>
          </p:cNvCxnSpPr>
          <p:nvPr/>
        </p:nvCxnSpPr>
        <p:spPr>
          <a:xfrm>
            <a:off x="2455333" y="1049867"/>
            <a:ext cx="1943724" cy="1191435"/>
          </a:xfrm>
          <a:prstGeom prst="line">
            <a:avLst/>
          </a:prstGeom>
          <a:ln w="38100" cmpd="sng">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67732" y="242299"/>
            <a:ext cx="453670" cy="2246769"/>
          </a:xfrm>
          <a:prstGeom prst="rect">
            <a:avLst/>
          </a:prstGeom>
        </p:spPr>
        <p:txBody>
          <a:bodyPr wrap="none">
            <a:spAutoFit/>
          </a:bodyPr>
          <a:lstStyle/>
          <a:p>
            <a:r>
              <a:rPr lang="en-US" sz="2000" dirty="0" smtClean="0"/>
              <a:t>10</a:t>
            </a:r>
          </a:p>
          <a:p>
            <a:r>
              <a:rPr lang="en-US" sz="2000" dirty="0" smtClean="0"/>
              <a:t>11</a:t>
            </a:r>
          </a:p>
          <a:p>
            <a:r>
              <a:rPr lang="en-US" sz="2000" dirty="0" smtClean="0"/>
              <a:t>12</a:t>
            </a:r>
          </a:p>
          <a:p>
            <a:r>
              <a:rPr lang="en-US" sz="2000" dirty="0" smtClean="0"/>
              <a:t>13</a:t>
            </a:r>
          </a:p>
          <a:p>
            <a:r>
              <a:rPr lang="en-US" sz="2000" dirty="0" smtClean="0"/>
              <a:t>14</a:t>
            </a:r>
          </a:p>
          <a:p>
            <a:r>
              <a:rPr lang="en-US" sz="2000" dirty="0" smtClean="0"/>
              <a:t>15</a:t>
            </a:r>
          </a:p>
          <a:p>
            <a:r>
              <a:rPr lang="en-US" sz="2000" dirty="0" smtClean="0"/>
              <a:t>16</a:t>
            </a:r>
          </a:p>
        </p:txBody>
      </p:sp>
      <p:sp>
        <p:nvSpPr>
          <p:cNvPr id="15" name="Rectangle 14"/>
          <p:cNvSpPr/>
          <p:nvPr/>
        </p:nvSpPr>
        <p:spPr>
          <a:xfrm>
            <a:off x="-50809" y="3380125"/>
            <a:ext cx="609600" cy="3170099"/>
          </a:xfrm>
          <a:prstGeom prst="rect">
            <a:avLst/>
          </a:prstGeom>
        </p:spPr>
        <p:txBody>
          <a:bodyPr wrap="square">
            <a:spAutoFit/>
          </a:bodyPr>
          <a:lstStyle/>
          <a:p>
            <a:r>
              <a:rPr lang="en-US" sz="2000" dirty="0"/>
              <a:t>17</a:t>
            </a:r>
          </a:p>
          <a:p>
            <a:r>
              <a:rPr lang="en-US" sz="2000" dirty="0"/>
              <a:t>18</a:t>
            </a:r>
          </a:p>
          <a:p>
            <a:r>
              <a:rPr lang="en-US" sz="2000" dirty="0"/>
              <a:t>19</a:t>
            </a:r>
          </a:p>
          <a:p>
            <a:r>
              <a:rPr lang="en-US" sz="2000" dirty="0"/>
              <a:t>20</a:t>
            </a:r>
          </a:p>
          <a:p>
            <a:r>
              <a:rPr lang="en-US" sz="2000" dirty="0"/>
              <a:t>21</a:t>
            </a:r>
          </a:p>
          <a:p>
            <a:r>
              <a:rPr lang="en-US" sz="2000" dirty="0"/>
              <a:t>22</a:t>
            </a:r>
          </a:p>
          <a:p>
            <a:r>
              <a:rPr lang="en-US" sz="2000" dirty="0"/>
              <a:t>23</a:t>
            </a:r>
          </a:p>
          <a:p>
            <a:r>
              <a:rPr lang="en-US" sz="2000" dirty="0"/>
              <a:t>24</a:t>
            </a:r>
          </a:p>
          <a:p>
            <a:r>
              <a:rPr lang="en-US" sz="2000" dirty="0"/>
              <a:t>25</a:t>
            </a:r>
          </a:p>
          <a:p>
            <a:r>
              <a:rPr lang="en-US" sz="2000" dirty="0"/>
              <a:t>26</a:t>
            </a:r>
          </a:p>
        </p:txBody>
      </p:sp>
      <p:sp>
        <p:nvSpPr>
          <p:cNvPr id="3" name="TextBox 2"/>
          <p:cNvSpPr txBox="1"/>
          <p:nvPr/>
        </p:nvSpPr>
        <p:spPr>
          <a:xfrm>
            <a:off x="5096001" y="5218666"/>
            <a:ext cx="846356" cy="461665"/>
          </a:xfrm>
          <a:prstGeom prst="rect">
            <a:avLst/>
          </a:prstGeom>
          <a:noFill/>
        </p:spPr>
        <p:txBody>
          <a:bodyPr wrap="none" rtlCol="0">
            <a:spAutoFit/>
          </a:bodyPr>
          <a:lstStyle/>
          <a:p>
            <a:r>
              <a:rPr lang="en-US" sz="2400" dirty="0" smtClean="0">
                <a:solidFill>
                  <a:schemeClr val="tx2"/>
                </a:solidFill>
              </a:rPr>
              <a:t>total</a:t>
            </a:r>
            <a:endParaRPr lang="en-US" sz="2400" dirty="0">
              <a:solidFill>
                <a:schemeClr val="tx2"/>
              </a:solidFill>
            </a:endParaRPr>
          </a:p>
        </p:txBody>
      </p:sp>
      <p:sp>
        <p:nvSpPr>
          <p:cNvPr id="16" name="TextBox 15"/>
          <p:cNvSpPr txBox="1"/>
          <p:nvPr/>
        </p:nvSpPr>
        <p:spPr>
          <a:xfrm>
            <a:off x="5993468" y="5220266"/>
            <a:ext cx="346068" cy="461665"/>
          </a:xfrm>
          <a:prstGeom prst="rect">
            <a:avLst/>
          </a:prstGeom>
          <a:solidFill>
            <a:srgbClr val="1F497D"/>
          </a:solidFill>
        </p:spPr>
        <p:txBody>
          <a:bodyPr wrap="none" rtlCol="0">
            <a:spAutoFit/>
          </a:bodyPr>
          <a:lstStyle/>
          <a:p>
            <a:r>
              <a:rPr lang="en-US" sz="2400" dirty="0" smtClean="0">
                <a:solidFill>
                  <a:schemeClr val="bg1"/>
                </a:solidFill>
              </a:rPr>
              <a:t>0</a:t>
            </a:r>
            <a:endParaRPr lang="en-US" sz="2400" dirty="0">
              <a:solidFill>
                <a:schemeClr val="bg1"/>
              </a:solidFill>
            </a:endParaRPr>
          </a:p>
        </p:txBody>
      </p:sp>
      <p:sp>
        <p:nvSpPr>
          <p:cNvPr id="17" name="TextBox 16"/>
          <p:cNvSpPr txBox="1"/>
          <p:nvPr/>
        </p:nvSpPr>
        <p:spPr>
          <a:xfrm>
            <a:off x="6397304" y="5220266"/>
            <a:ext cx="346068" cy="461665"/>
          </a:xfrm>
          <a:prstGeom prst="rect">
            <a:avLst/>
          </a:prstGeom>
          <a:solidFill>
            <a:srgbClr val="1F497D"/>
          </a:solidFill>
        </p:spPr>
        <p:txBody>
          <a:bodyPr wrap="none" rtlCol="0">
            <a:spAutoFit/>
          </a:bodyPr>
          <a:lstStyle/>
          <a:p>
            <a:r>
              <a:rPr lang="en-US" sz="2400" dirty="0" smtClean="0">
                <a:solidFill>
                  <a:schemeClr val="bg1"/>
                </a:solidFill>
              </a:rPr>
              <a:t>1</a:t>
            </a:r>
            <a:endParaRPr lang="en-US" sz="2400" dirty="0">
              <a:solidFill>
                <a:schemeClr val="bg1"/>
              </a:solidFill>
            </a:endParaRPr>
          </a:p>
        </p:txBody>
      </p:sp>
      <p:sp>
        <p:nvSpPr>
          <p:cNvPr id="18" name="TextBox 17"/>
          <p:cNvSpPr txBox="1"/>
          <p:nvPr/>
        </p:nvSpPr>
        <p:spPr>
          <a:xfrm>
            <a:off x="6809342" y="5237199"/>
            <a:ext cx="346068" cy="461665"/>
          </a:xfrm>
          <a:prstGeom prst="rect">
            <a:avLst/>
          </a:prstGeom>
          <a:solidFill>
            <a:srgbClr val="1F497D"/>
          </a:solidFill>
        </p:spPr>
        <p:txBody>
          <a:bodyPr wrap="none" rtlCol="0">
            <a:spAutoFit/>
          </a:bodyPr>
          <a:lstStyle/>
          <a:p>
            <a:r>
              <a:rPr lang="en-US" sz="2400" dirty="0">
                <a:solidFill>
                  <a:schemeClr val="bg1"/>
                </a:solidFill>
              </a:rPr>
              <a:t>2</a:t>
            </a:r>
          </a:p>
        </p:txBody>
      </p:sp>
      <p:sp>
        <p:nvSpPr>
          <p:cNvPr id="19" name="TextBox 18"/>
          <p:cNvSpPr txBox="1"/>
          <p:nvPr/>
        </p:nvSpPr>
        <p:spPr>
          <a:xfrm>
            <a:off x="4399057" y="2010469"/>
            <a:ext cx="1050137" cy="461665"/>
          </a:xfrm>
          <a:prstGeom prst="rect">
            <a:avLst/>
          </a:prstGeom>
          <a:noFill/>
        </p:spPr>
        <p:txBody>
          <a:bodyPr wrap="none" rtlCol="0">
            <a:spAutoFit/>
          </a:bodyPr>
          <a:lstStyle/>
          <a:p>
            <a:r>
              <a:rPr lang="en-US" sz="2400" dirty="0" smtClean="0">
                <a:solidFill>
                  <a:schemeClr val="tx2"/>
                </a:solidFill>
              </a:rPr>
              <a:t>return</a:t>
            </a:r>
            <a:endParaRPr lang="en-US" sz="2400" dirty="0">
              <a:solidFill>
                <a:schemeClr val="tx2"/>
              </a:solidFill>
            </a:endParaRPr>
          </a:p>
        </p:txBody>
      </p:sp>
      <p:sp>
        <p:nvSpPr>
          <p:cNvPr id="20" name="TextBox 19"/>
          <p:cNvSpPr txBox="1"/>
          <p:nvPr/>
        </p:nvSpPr>
        <p:spPr>
          <a:xfrm>
            <a:off x="5465854" y="2029002"/>
            <a:ext cx="346068" cy="461665"/>
          </a:xfrm>
          <a:prstGeom prst="rect">
            <a:avLst/>
          </a:prstGeom>
          <a:solidFill>
            <a:srgbClr val="1F497D"/>
          </a:solidFill>
        </p:spPr>
        <p:txBody>
          <a:bodyPr wrap="none" rtlCol="0">
            <a:spAutoFit/>
          </a:bodyPr>
          <a:lstStyle/>
          <a:p>
            <a:r>
              <a:rPr lang="en-US" sz="2400" dirty="0" smtClean="0">
                <a:solidFill>
                  <a:schemeClr val="bg1"/>
                </a:solidFill>
              </a:rPr>
              <a:t>0</a:t>
            </a:r>
            <a:endParaRPr lang="en-US" sz="2400" dirty="0">
              <a:solidFill>
                <a:schemeClr val="bg1"/>
              </a:solidFill>
            </a:endParaRPr>
          </a:p>
        </p:txBody>
      </p:sp>
      <p:sp>
        <p:nvSpPr>
          <p:cNvPr id="21" name="TextBox 20"/>
          <p:cNvSpPr txBox="1"/>
          <p:nvPr/>
        </p:nvSpPr>
        <p:spPr>
          <a:xfrm>
            <a:off x="5869690" y="2029002"/>
            <a:ext cx="346068" cy="461665"/>
          </a:xfrm>
          <a:prstGeom prst="rect">
            <a:avLst/>
          </a:prstGeom>
          <a:solidFill>
            <a:srgbClr val="1F497D"/>
          </a:solidFill>
        </p:spPr>
        <p:txBody>
          <a:bodyPr wrap="none" rtlCol="0">
            <a:spAutoFit/>
          </a:bodyPr>
          <a:lstStyle/>
          <a:p>
            <a:r>
              <a:rPr lang="en-US" sz="2400" dirty="0" smtClean="0">
                <a:solidFill>
                  <a:schemeClr val="bg1"/>
                </a:solidFill>
              </a:rPr>
              <a:t>1</a:t>
            </a:r>
            <a:endParaRPr lang="en-US" sz="2400" dirty="0">
              <a:solidFill>
                <a:schemeClr val="bg1"/>
              </a:solidFill>
            </a:endParaRPr>
          </a:p>
        </p:txBody>
      </p:sp>
      <p:sp>
        <p:nvSpPr>
          <p:cNvPr id="22" name="TextBox 21"/>
          <p:cNvSpPr txBox="1"/>
          <p:nvPr/>
        </p:nvSpPr>
        <p:spPr>
          <a:xfrm>
            <a:off x="6298661" y="2029002"/>
            <a:ext cx="346068" cy="461665"/>
          </a:xfrm>
          <a:prstGeom prst="rect">
            <a:avLst/>
          </a:prstGeom>
          <a:solidFill>
            <a:srgbClr val="1F497D"/>
          </a:solidFill>
        </p:spPr>
        <p:txBody>
          <a:bodyPr wrap="none" rtlCol="0">
            <a:spAutoFit/>
          </a:bodyPr>
          <a:lstStyle/>
          <a:p>
            <a:r>
              <a:rPr lang="en-US" sz="2400" dirty="0" smtClean="0">
                <a:solidFill>
                  <a:schemeClr val="bg1"/>
                </a:solidFill>
              </a:rPr>
              <a:t>1</a:t>
            </a:r>
            <a:endParaRPr lang="en-US" sz="2400" dirty="0">
              <a:solidFill>
                <a:schemeClr val="bg1"/>
              </a:solidFill>
            </a:endParaRPr>
          </a:p>
        </p:txBody>
      </p:sp>
      <p:sp>
        <p:nvSpPr>
          <p:cNvPr id="23" name="TextBox 22"/>
          <p:cNvSpPr txBox="1"/>
          <p:nvPr/>
        </p:nvSpPr>
        <p:spPr>
          <a:xfrm>
            <a:off x="6750669" y="2031980"/>
            <a:ext cx="346068" cy="461665"/>
          </a:xfrm>
          <a:prstGeom prst="rect">
            <a:avLst/>
          </a:prstGeom>
          <a:solidFill>
            <a:srgbClr val="1F497D"/>
          </a:solidFill>
        </p:spPr>
        <p:txBody>
          <a:bodyPr wrap="none" rtlCol="0">
            <a:spAutoFit/>
          </a:bodyPr>
          <a:lstStyle/>
          <a:p>
            <a:r>
              <a:rPr lang="en-US" sz="2400" dirty="0" smtClean="0">
                <a:solidFill>
                  <a:schemeClr val="bg1"/>
                </a:solidFill>
              </a:rPr>
              <a:t>1</a:t>
            </a:r>
            <a:endParaRPr lang="en-US" sz="2400" dirty="0">
              <a:solidFill>
                <a:schemeClr val="bg1"/>
              </a:solidFill>
            </a:endParaRPr>
          </a:p>
        </p:txBody>
      </p:sp>
      <p:sp>
        <p:nvSpPr>
          <p:cNvPr id="24" name="TextBox 23"/>
          <p:cNvSpPr txBox="1"/>
          <p:nvPr/>
        </p:nvSpPr>
        <p:spPr>
          <a:xfrm>
            <a:off x="7241384" y="5237199"/>
            <a:ext cx="346068" cy="461665"/>
          </a:xfrm>
          <a:prstGeom prst="rect">
            <a:avLst/>
          </a:prstGeom>
          <a:solidFill>
            <a:srgbClr val="1F497D"/>
          </a:solidFill>
        </p:spPr>
        <p:txBody>
          <a:bodyPr wrap="none" rtlCol="0">
            <a:spAutoFit/>
          </a:bodyPr>
          <a:lstStyle/>
          <a:p>
            <a:r>
              <a:rPr lang="en-US" sz="2400" dirty="0" smtClean="0">
                <a:solidFill>
                  <a:schemeClr val="bg1"/>
                </a:solidFill>
              </a:rPr>
              <a:t>3</a:t>
            </a:r>
            <a:endParaRPr lang="en-US" sz="2400" dirty="0">
              <a:solidFill>
                <a:schemeClr val="bg1"/>
              </a:solidFill>
            </a:endParaRPr>
          </a:p>
        </p:txBody>
      </p:sp>
      <p:sp>
        <p:nvSpPr>
          <p:cNvPr id="25" name="TextBox 24"/>
          <p:cNvSpPr txBox="1"/>
          <p:nvPr/>
        </p:nvSpPr>
        <p:spPr>
          <a:xfrm>
            <a:off x="3426468" y="6370243"/>
            <a:ext cx="1050137" cy="461665"/>
          </a:xfrm>
          <a:prstGeom prst="rect">
            <a:avLst/>
          </a:prstGeom>
          <a:noFill/>
        </p:spPr>
        <p:txBody>
          <a:bodyPr wrap="none" rtlCol="0">
            <a:spAutoFit/>
          </a:bodyPr>
          <a:lstStyle/>
          <a:p>
            <a:r>
              <a:rPr lang="en-US" sz="2400" dirty="0" smtClean="0">
                <a:solidFill>
                  <a:schemeClr val="tx2"/>
                </a:solidFill>
              </a:rPr>
              <a:t>return</a:t>
            </a:r>
            <a:endParaRPr lang="en-US" sz="2400" dirty="0">
              <a:solidFill>
                <a:schemeClr val="tx2"/>
              </a:solidFill>
            </a:endParaRPr>
          </a:p>
        </p:txBody>
      </p:sp>
      <p:sp>
        <p:nvSpPr>
          <p:cNvPr id="26" name="TextBox 25"/>
          <p:cNvSpPr txBox="1"/>
          <p:nvPr/>
        </p:nvSpPr>
        <p:spPr>
          <a:xfrm>
            <a:off x="4527404" y="6370111"/>
            <a:ext cx="346068" cy="461665"/>
          </a:xfrm>
          <a:prstGeom prst="rect">
            <a:avLst/>
          </a:prstGeom>
          <a:solidFill>
            <a:srgbClr val="1F497D"/>
          </a:solidFill>
        </p:spPr>
        <p:txBody>
          <a:bodyPr wrap="none" rtlCol="0">
            <a:spAutoFit/>
          </a:bodyPr>
          <a:lstStyle/>
          <a:p>
            <a:r>
              <a:rPr lang="en-US" sz="2400" dirty="0" smtClean="0">
                <a:solidFill>
                  <a:srgbClr val="FFFFFF"/>
                </a:solidFill>
              </a:rPr>
              <a:t>3</a:t>
            </a:r>
            <a:endParaRPr lang="en-US" sz="2400" dirty="0">
              <a:solidFill>
                <a:srgbClr val="FFFFFF"/>
              </a:solidFill>
            </a:endParaRPr>
          </a:p>
        </p:txBody>
      </p:sp>
      <p:cxnSp>
        <p:nvCxnSpPr>
          <p:cNvPr id="50" name="Straight Connector 49"/>
          <p:cNvCxnSpPr>
            <a:endCxn id="19" idx="1"/>
          </p:cNvCxnSpPr>
          <p:nvPr/>
        </p:nvCxnSpPr>
        <p:spPr>
          <a:xfrm>
            <a:off x="2455333" y="1659467"/>
            <a:ext cx="1943724" cy="581835"/>
          </a:xfrm>
          <a:prstGeom prst="line">
            <a:avLst/>
          </a:prstGeom>
          <a:ln w="38100" cmpd="sng">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a:endCxn id="19" idx="1"/>
          </p:cNvCxnSpPr>
          <p:nvPr/>
        </p:nvCxnSpPr>
        <p:spPr>
          <a:xfrm>
            <a:off x="1964267" y="2010469"/>
            <a:ext cx="2434790" cy="230833"/>
          </a:xfrm>
          <a:prstGeom prst="line">
            <a:avLst/>
          </a:prstGeom>
          <a:ln w="38100" cmpd="sng">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4129445" y="5454047"/>
            <a:ext cx="950675" cy="0"/>
          </a:xfrm>
          <a:prstGeom prst="line">
            <a:avLst/>
          </a:prstGeom>
          <a:ln w="38100" cmpd="sng">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a:endCxn id="25" idx="1"/>
          </p:cNvCxnSpPr>
          <p:nvPr/>
        </p:nvCxnSpPr>
        <p:spPr>
          <a:xfrm>
            <a:off x="2286000" y="6062133"/>
            <a:ext cx="1140468" cy="538943"/>
          </a:xfrm>
          <a:prstGeom prst="line">
            <a:avLst/>
          </a:prstGeom>
          <a:ln w="38100" cmpd="sng">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1236132" y="609600"/>
            <a:ext cx="2726267" cy="287867"/>
          </a:xfrm>
          <a:prstGeom prst="rect">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338664" y="220054"/>
            <a:ext cx="5435601" cy="2308324"/>
          </a:xfrm>
          <a:prstGeom prst="rect">
            <a:avLst/>
          </a:prstGeom>
        </p:spPr>
        <p:txBody>
          <a:bodyPr wrap="square">
            <a:spAutoFit/>
          </a:bodyPr>
          <a:lstStyle/>
          <a:p>
            <a:r>
              <a:rPr lang="en-US" sz="2000" dirty="0" err="1"/>
              <a:t>int</a:t>
            </a:r>
            <a:r>
              <a:rPr lang="en-US" sz="2000" dirty="0"/>
              <a:t> </a:t>
            </a:r>
            <a:r>
              <a:rPr lang="en-US" sz="2000" dirty="0" err="1"/>
              <a:t>isAvailable</a:t>
            </a:r>
            <a:r>
              <a:rPr lang="en-US" sz="2000" dirty="0" smtClean="0"/>
              <a:t>(node* product)</a:t>
            </a:r>
            <a:r>
              <a:rPr lang="en-US" sz="2000" dirty="0"/>
              <a:t>{</a:t>
            </a:r>
          </a:p>
          <a:p>
            <a:r>
              <a:rPr lang="en-US" sz="2000" dirty="0"/>
              <a:t>	if ( </a:t>
            </a:r>
            <a:r>
              <a:rPr lang="en-US" sz="2000" dirty="0" err="1"/>
              <a:t>notInitialized</a:t>
            </a:r>
            <a:r>
              <a:rPr lang="en-US" sz="2000" dirty="0"/>
              <a:t> </a:t>
            </a:r>
            <a:r>
              <a:rPr lang="en-US" sz="2000" dirty="0" smtClean="0"/>
              <a:t>(product) )</a:t>
            </a:r>
            <a:endParaRPr lang="en-US" sz="2000" dirty="0"/>
          </a:p>
          <a:p>
            <a:r>
              <a:rPr lang="en-US" sz="2000" dirty="0"/>
              <a:t>		return 0</a:t>
            </a:r>
            <a:r>
              <a:rPr lang="en-US" sz="2000" dirty="0" smtClean="0"/>
              <a:t>;</a:t>
            </a:r>
          </a:p>
          <a:p>
            <a:r>
              <a:rPr lang="fi-FI" sz="2000" dirty="0"/>
              <a:t>	</a:t>
            </a:r>
            <a:r>
              <a:rPr lang="fi-FI" sz="2000" dirty="0" err="1"/>
              <a:t>if</a:t>
            </a:r>
            <a:r>
              <a:rPr lang="fi-FI" sz="2000" dirty="0"/>
              <a:t> ( </a:t>
            </a:r>
            <a:r>
              <a:rPr lang="fi-FI" sz="2000" dirty="0" err="1" smtClean="0"/>
              <a:t>product-</a:t>
            </a:r>
            <a:r>
              <a:rPr lang="fi-FI" sz="2000" dirty="0" smtClean="0"/>
              <a:t>&gt;</a:t>
            </a:r>
            <a:r>
              <a:rPr lang="fi-FI" sz="2000" dirty="0" err="1" smtClean="0"/>
              <a:t>items</a:t>
            </a:r>
            <a:r>
              <a:rPr lang="fi-FI" sz="2000" dirty="0" smtClean="0"/>
              <a:t> </a:t>
            </a:r>
            <a:r>
              <a:rPr lang="fi-FI" sz="2000" dirty="0"/>
              <a:t>&gt; 0 </a:t>
            </a:r>
            <a:r>
              <a:rPr lang="fi-FI" sz="2000" dirty="0" smtClean="0"/>
              <a:t>)</a:t>
            </a:r>
            <a:endParaRPr lang="fi-FI" sz="2000" dirty="0"/>
          </a:p>
          <a:p>
            <a:r>
              <a:rPr lang="en-US" sz="2000" dirty="0"/>
              <a:t>		return 1</a:t>
            </a:r>
            <a:r>
              <a:rPr lang="en-US" sz="2000" dirty="0" smtClean="0"/>
              <a:t>;</a:t>
            </a:r>
            <a:endParaRPr lang="en-US" sz="2000" dirty="0"/>
          </a:p>
          <a:p>
            <a:r>
              <a:rPr lang="en-US" sz="2000" dirty="0"/>
              <a:t>	return 0;</a:t>
            </a:r>
          </a:p>
          <a:p>
            <a:r>
              <a:rPr lang="en-US" sz="2000" dirty="0" smtClean="0"/>
              <a:t>}</a:t>
            </a:r>
            <a:endParaRPr lang="en-US" sz="2400" dirty="0"/>
          </a:p>
        </p:txBody>
      </p:sp>
      <p:sp>
        <p:nvSpPr>
          <p:cNvPr id="39" name="Rectangle 38"/>
          <p:cNvSpPr/>
          <p:nvPr/>
        </p:nvSpPr>
        <p:spPr>
          <a:xfrm>
            <a:off x="338657" y="3380125"/>
            <a:ext cx="6316138" cy="3170099"/>
          </a:xfrm>
          <a:prstGeom prst="rect">
            <a:avLst/>
          </a:prstGeom>
        </p:spPr>
        <p:txBody>
          <a:bodyPr wrap="square">
            <a:spAutoFit/>
          </a:bodyPr>
          <a:lstStyle/>
          <a:p>
            <a:r>
              <a:rPr lang="en-US" sz="2000" dirty="0"/>
              <a:t>long </a:t>
            </a:r>
            <a:r>
              <a:rPr lang="en-US" sz="2000" dirty="0" err="1"/>
              <a:t>availableProducts</a:t>
            </a:r>
            <a:r>
              <a:rPr lang="en-US" sz="2000" dirty="0"/>
              <a:t>( </a:t>
            </a:r>
            <a:r>
              <a:rPr lang="en-US" sz="2000" dirty="0" err="1" smtClean="0"/>
              <a:t>t_store</a:t>
            </a:r>
            <a:r>
              <a:rPr lang="en-US" sz="2000" dirty="0"/>
              <a:t>* </a:t>
            </a:r>
            <a:r>
              <a:rPr lang="en-US" sz="2000" dirty="0" smtClean="0"/>
              <a:t>store </a:t>
            </a:r>
            <a:r>
              <a:rPr lang="en-US" sz="2000" dirty="0"/>
              <a:t>){</a:t>
            </a:r>
          </a:p>
          <a:p>
            <a:r>
              <a:rPr lang="en-US" sz="2000" dirty="0"/>
              <a:t>	</a:t>
            </a:r>
            <a:r>
              <a:rPr lang="en-US" sz="2000" dirty="0" smtClean="0"/>
              <a:t>node</a:t>
            </a:r>
            <a:r>
              <a:rPr lang="en-US" sz="2000" dirty="0"/>
              <a:t>* product = </a:t>
            </a:r>
            <a:r>
              <a:rPr lang="en-US" sz="2000" dirty="0" smtClean="0"/>
              <a:t>store-</a:t>
            </a:r>
            <a:r>
              <a:rPr lang="en-US" sz="2000" dirty="0"/>
              <a:t>&gt;products;</a:t>
            </a:r>
          </a:p>
          <a:p>
            <a:r>
              <a:rPr lang="en-US" sz="2000" dirty="0"/>
              <a:t>	long total = 0;</a:t>
            </a:r>
          </a:p>
          <a:p>
            <a:endParaRPr lang="en-US" sz="2000" dirty="0"/>
          </a:p>
          <a:p>
            <a:r>
              <a:rPr lang="en-US" sz="2000" dirty="0"/>
              <a:t>	while ( product != 0 ) {</a:t>
            </a:r>
          </a:p>
          <a:p>
            <a:r>
              <a:rPr lang="en-US" sz="2000" dirty="0"/>
              <a:t>		total += </a:t>
            </a:r>
            <a:r>
              <a:rPr lang="en-US" sz="2000" dirty="0" err="1"/>
              <a:t>isAvailable</a:t>
            </a:r>
            <a:r>
              <a:rPr lang="en-US" sz="2000" dirty="0"/>
              <a:t>( product )</a:t>
            </a:r>
            <a:r>
              <a:rPr lang="en-US" sz="2000" dirty="0" smtClean="0"/>
              <a:t>;</a:t>
            </a:r>
            <a:endParaRPr lang="en-US" sz="2000" dirty="0"/>
          </a:p>
          <a:p>
            <a:r>
              <a:rPr lang="en-US" sz="2000" dirty="0"/>
              <a:t>		product = product-&gt;</a:t>
            </a:r>
            <a:r>
              <a:rPr lang="en-US" sz="2000" dirty="0" err="1"/>
              <a:t>nxt</a:t>
            </a:r>
            <a:r>
              <a:rPr lang="en-US" sz="2000" dirty="0"/>
              <a:t>;</a:t>
            </a:r>
          </a:p>
          <a:p>
            <a:r>
              <a:rPr lang="en-US" sz="2000" dirty="0"/>
              <a:t>	</a:t>
            </a:r>
            <a:r>
              <a:rPr lang="en-US" sz="2000" dirty="0" smtClean="0"/>
              <a:t>}</a:t>
            </a:r>
            <a:endParaRPr lang="en-US" sz="2000" dirty="0"/>
          </a:p>
          <a:p>
            <a:r>
              <a:rPr lang="en-US" sz="2000" dirty="0"/>
              <a:t>	return total;</a:t>
            </a:r>
          </a:p>
          <a:p>
            <a:r>
              <a:rPr lang="en-US" sz="2000" dirty="0"/>
              <a:t>}</a:t>
            </a:r>
          </a:p>
        </p:txBody>
      </p:sp>
      <p:sp>
        <p:nvSpPr>
          <p:cNvPr id="40" name="Rectangle 39"/>
          <p:cNvSpPr/>
          <p:nvPr/>
        </p:nvSpPr>
        <p:spPr>
          <a:xfrm>
            <a:off x="829733" y="804333"/>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1049865" y="1083733"/>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287855" y="482600"/>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1253064" y="1701800"/>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61998" y="1981200"/>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304789" y="3606800"/>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795853" y="3945467"/>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829733" y="4224867"/>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829733" y="4834467"/>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1269994" y="5130800"/>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1269994" y="5460999"/>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795853" y="5799667"/>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795851" y="6079067"/>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694254" y="1405467"/>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extBox 58"/>
          <p:cNvSpPr txBox="1"/>
          <p:nvPr/>
        </p:nvSpPr>
        <p:spPr>
          <a:xfrm>
            <a:off x="4396228" y="226831"/>
            <a:ext cx="2125702" cy="461665"/>
          </a:xfrm>
          <a:prstGeom prst="rect">
            <a:avLst/>
          </a:prstGeom>
          <a:noFill/>
        </p:spPr>
        <p:txBody>
          <a:bodyPr wrap="none" rtlCol="0">
            <a:spAutoFit/>
          </a:bodyPr>
          <a:lstStyle/>
          <a:p>
            <a:r>
              <a:rPr lang="en-US" sz="2400" dirty="0" err="1" smtClean="0">
                <a:solidFill>
                  <a:schemeClr val="tx2"/>
                </a:solidFill>
              </a:rPr>
              <a:t>product.items</a:t>
            </a:r>
            <a:endParaRPr lang="en-US" sz="2400" dirty="0">
              <a:solidFill>
                <a:schemeClr val="tx2"/>
              </a:solidFill>
            </a:endParaRPr>
          </a:p>
        </p:txBody>
      </p:sp>
      <p:sp>
        <p:nvSpPr>
          <p:cNvPr id="60" name="TextBox 59"/>
          <p:cNvSpPr txBox="1"/>
          <p:nvPr/>
        </p:nvSpPr>
        <p:spPr>
          <a:xfrm>
            <a:off x="6716067" y="228431"/>
            <a:ext cx="346068" cy="461665"/>
          </a:xfrm>
          <a:prstGeom prst="rect">
            <a:avLst/>
          </a:prstGeom>
          <a:solidFill>
            <a:srgbClr val="1F497D"/>
          </a:solidFill>
        </p:spPr>
        <p:txBody>
          <a:bodyPr wrap="none" rtlCol="0">
            <a:spAutoFit/>
          </a:bodyPr>
          <a:lstStyle/>
          <a:p>
            <a:r>
              <a:rPr lang="en-US" sz="2400" dirty="0" smtClean="0">
                <a:solidFill>
                  <a:schemeClr val="bg1"/>
                </a:solidFill>
              </a:rPr>
              <a:t>0</a:t>
            </a:r>
            <a:endParaRPr lang="en-US" sz="2400" dirty="0">
              <a:solidFill>
                <a:schemeClr val="bg1"/>
              </a:solidFill>
            </a:endParaRPr>
          </a:p>
        </p:txBody>
      </p:sp>
      <p:sp>
        <p:nvSpPr>
          <p:cNvPr id="61" name="TextBox 60"/>
          <p:cNvSpPr txBox="1"/>
          <p:nvPr/>
        </p:nvSpPr>
        <p:spPr>
          <a:xfrm>
            <a:off x="7119903" y="228431"/>
            <a:ext cx="346068" cy="461665"/>
          </a:xfrm>
          <a:prstGeom prst="rect">
            <a:avLst/>
          </a:prstGeom>
          <a:solidFill>
            <a:srgbClr val="1F497D"/>
          </a:solidFill>
        </p:spPr>
        <p:txBody>
          <a:bodyPr wrap="none" rtlCol="0">
            <a:spAutoFit/>
          </a:bodyPr>
          <a:lstStyle/>
          <a:p>
            <a:r>
              <a:rPr lang="en-US" sz="2400" dirty="0" smtClean="0">
                <a:solidFill>
                  <a:schemeClr val="bg1"/>
                </a:solidFill>
              </a:rPr>
              <a:t>3</a:t>
            </a:r>
            <a:endParaRPr lang="en-US" sz="2400" dirty="0">
              <a:solidFill>
                <a:schemeClr val="bg1"/>
              </a:solidFill>
            </a:endParaRPr>
          </a:p>
        </p:txBody>
      </p:sp>
      <p:sp>
        <p:nvSpPr>
          <p:cNvPr id="62" name="TextBox 61"/>
          <p:cNvSpPr txBox="1"/>
          <p:nvPr/>
        </p:nvSpPr>
        <p:spPr>
          <a:xfrm>
            <a:off x="7548874" y="228431"/>
            <a:ext cx="346068" cy="461665"/>
          </a:xfrm>
          <a:prstGeom prst="rect">
            <a:avLst/>
          </a:prstGeom>
          <a:solidFill>
            <a:srgbClr val="1F497D"/>
          </a:solidFill>
        </p:spPr>
        <p:txBody>
          <a:bodyPr wrap="none" rtlCol="0">
            <a:spAutoFit/>
          </a:bodyPr>
          <a:lstStyle/>
          <a:p>
            <a:r>
              <a:rPr lang="en-US" sz="2400" dirty="0" smtClean="0">
                <a:solidFill>
                  <a:schemeClr val="bg1"/>
                </a:solidFill>
              </a:rPr>
              <a:t>2</a:t>
            </a:r>
            <a:endParaRPr lang="en-US" sz="2400" dirty="0">
              <a:solidFill>
                <a:schemeClr val="bg1"/>
              </a:solidFill>
            </a:endParaRPr>
          </a:p>
        </p:txBody>
      </p:sp>
      <p:sp>
        <p:nvSpPr>
          <p:cNvPr id="63" name="TextBox 62"/>
          <p:cNvSpPr txBox="1"/>
          <p:nvPr/>
        </p:nvSpPr>
        <p:spPr>
          <a:xfrm>
            <a:off x="8000882" y="231409"/>
            <a:ext cx="346068" cy="461665"/>
          </a:xfrm>
          <a:prstGeom prst="rect">
            <a:avLst/>
          </a:prstGeom>
          <a:solidFill>
            <a:srgbClr val="1F497D"/>
          </a:solidFill>
        </p:spPr>
        <p:txBody>
          <a:bodyPr wrap="none" rtlCol="0">
            <a:spAutoFit/>
          </a:bodyPr>
          <a:lstStyle/>
          <a:p>
            <a:r>
              <a:rPr lang="en-US" sz="2400" dirty="0" smtClean="0">
                <a:solidFill>
                  <a:schemeClr val="bg1"/>
                </a:solidFill>
              </a:rPr>
              <a:t>5</a:t>
            </a:r>
            <a:endParaRPr lang="en-US" sz="2400" dirty="0">
              <a:solidFill>
                <a:schemeClr val="bg1"/>
              </a:solidFill>
            </a:endParaRPr>
          </a:p>
        </p:txBody>
      </p:sp>
      <p:sp>
        <p:nvSpPr>
          <p:cNvPr id="64" name="TextBox 63"/>
          <p:cNvSpPr txBox="1"/>
          <p:nvPr/>
        </p:nvSpPr>
        <p:spPr>
          <a:xfrm>
            <a:off x="4378511" y="752957"/>
            <a:ext cx="2121194" cy="461665"/>
          </a:xfrm>
          <a:prstGeom prst="rect">
            <a:avLst/>
          </a:prstGeom>
          <a:noFill/>
        </p:spPr>
        <p:txBody>
          <a:bodyPr wrap="none" rtlCol="0">
            <a:spAutoFit/>
          </a:bodyPr>
          <a:lstStyle/>
          <a:p>
            <a:r>
              <a:rPr lang="en-US" sz="2400" dirty="0" err="1" smtClean="0">
                <a:solidFill>
                  <a:schemeClr val="tx2"/>
                </a:solidFill>
              </a:rPr>
              <a:t>product.name</a:t>
            </a:r>
            <a:endParaRPr lang="en-US" sz="2400" dirty="0">
              <a:solidFill>
                <a:schemeClr val="tx2"/>
              </a:solidFill>
            </a:endParaRPr>
          </a:p>
        </p:txBody>
      </p:sp>
      <p:sp>
        <p:nvSpPr>
          <p:cNvPr id="65" name="TextBox 64"/>
          <p:cNvSpPr txBox="1"/>
          <p:nvPr/>
        </p:nvSpPr>
        <p:spPr>
          <a:xfrm>
            <a:off x="6716070" y="822289"/>
            <a:ext cx="1818827" cy="461665"/>
          </a:xfrm>
          <a:prstGeom prst="rect">
            <a:avLst/>
          </a:prstGeom>
          <a:solidFill>
            <a:srgbClr val="1F497D"/>
          </a:solidFill>
        </p:spPr>
        <p:txBody>
          <a:bodyPr wrap="none" rtlCol="0">
            <a:spAutoFit/>
          </a:bodyPr>
          <a:lstStyle/>
          <a:p>
            <a:r>
              <a:rPr lang="en-US" sz="2400" dirty="0" err="1" smtClean="0">
                <a:solidFill>
                  <a:schemeClr val="bg1"/>
                </a:solidFill>
              </a:rPr>
              <a:t>MacBookPro</a:t>
            </a:r>
            <a:endParaRPr lang="en-US" sz="2400" dirty="0">
              <a:solidFill>
                <a:schemeClr val="bg1"/>
              </a:solidFill>
            </a:endParaRPr>
          </a:p>
        </p:txBody>
      </p:sp>
      <p:cxnSp>
        <p:nvCxnSpPr>
          <p:cNvPr id="70" name="Straight Connector 69"/>
          <p:cNvCxnSpPr/>
          <p:nvPr/>
        </p:nvCxnSpPr>
        <p:spPr>
          <a:xfrm>
            <a:off x="3826933" y="472232"/>
            <a:ext cx="621780" cy="0"/>
          </a:xfrm>
          <a:prstGeom prst="line">
            <a:avLst/>
          </a:prstGeom>
          <a:ln w="38100" cmpd="sng">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5130919" y="5729703"/>
            <a:ext cx="2125702" cy="461665"/>
          </a:xfrm>
          <a:prstGeom prst="rect">
            <a:avLst/>
          </a:prstGeom>
          <a:noFill/>
        </p:spPr>
        <p:txBody>
          <a:bodyPr wrap="none" rtlCol="0">
            <a:spAutoFit/>
          </a:bodyPr>
          <a:lstStyle/>
          <a:p>
            <a:r>
              <a:rPr lang="en-US" sz="2400" dirty="0" err="1" smtClean="0">
                <a:solidFill>
                  <a:schemeClr val="tx2"/>
                </a:solidFill>
              </a:rPr>
              <a:t>product.items</a:t>
            </a:r>
            <a:endParaRPr lang="en-US" sz="2400" dirty="0">
              <a:solidFill>
                <a:schemeClr val="tx2"/>
              </a:solidFill>
            </a:endParaRPr>
          </a:p>
        </p:txBody>
      </p:sp>
      <p:sp>
        <p:nvSpPr>
          <p:cNvPr id="72" name="TextBox 71"/>
          <p:cNvSpPr txBox="1"/>
          <p:nvPr/>
        </p:nvSpPr>
        <p:spPr>
          <a:xfrm>
            <a:off x="7450758" y="5731303"/>
            <a:ext cx="346068" cy="461665"/>
          </a:xfrm>
          <a:prstGeom prst="rect">
            <a:avLst/>
          </a:prstGeom>
          <a:solidFill>
            <a:srgbClr val="1F497D"/>
          </a:solidFill>
        </p:spPr>
        <p:txBody>
          <a:bodyPr wrap="none" rtlCol="0">
            <a:spAutoFit/>
          </a:bodyPr>
          <a:lstStyle/>
          <a:p>
            <a:r>
              <a:rPr lang="en-US" sz="2400" dirty="0" smtClean="0">
                <a:solidFill>
                  <a:schemeClr val="bg1"/>
                </a:solidFill>
              </a:rPr>
              <a:t>0</a:t>
            </a:r>
            <a:endParaRPr lang="en-US" sz="2400" dirty="0">
              <a:solidFill>
                <a:schemeClr val="bg1"/>
              </a:solidFill>
            </a:endParaRPr>
          </a:p>
        </p:txBody>
      </p:sp>
      <p:sp>
        <p:nvSpPr>
          <p:cNvPr id="73" name="TextBox 72"/>
          <p:cNvSpPr txBox="1"/>
          <p:nvPr/>
        </p:nvSpPr>
        <p:spPr>
          <a:xfrm>
            <a:off x="7854594" y="5731303"/>
            <a:ext cx="346068" cy="461665"/>
          </a:xfrm>
          <a:prstGeom prst="rect">
            <a:avLst/>
          </a:prstGeom>
          <a:solidFill>
            <a:srgbClr val="1F497D"/>
          </a:solidFill>
        </p:spPr>
        <p:txBody>
          <a:bodyPr wrap="none" rtlCol="0">
            <a:spAutoFit/>
          </a:bodyPr>
          <a:lstStyle/>
          <a:p>
            <a:r>
              <a:rPr lang="en-US" sz="2400" dirty="0" smtClean="0">
                <a:solidFill>
                  <a:schemeClr val="bg1"/>
                </a:solidFill>
              </a:rPr>
              <a:t>3</a:t>
            </a:r>
            <a:endParaRPr lang="en-US" sz="2400" dirty="0">
              <a:solidFill>
                <a:schemeClr val="bg1"/>
              </a:solidFill>
            </a:endParaRPr>
          </a:p>
        </p:txBody>
      </p:sp>
      <p:sp>
        <p:nvSpPr>
          <p:cNvPr id="74" name="TextBox 73"/>
          <p:cNvSpPr txBox="1"/>
          <p:nvPr/>
        </p:nvSpPr>
        <p:spPr>
          <a:xfrm>
            <a:off x="8283565" y="5731303"/>
            <a:ext cx="346068" cy="461665"/>
          </a:xfrm>
          <a:prstGeom prst="rect">
            <a:avLst/>
          </a:prstGeom>
          <a:solidFill>
            <a:srgbClr val="1F497D"/>
          </a:solidFill>
        </p:spPr>
        <p:txBody>
          <a:bodyPr wrap="none" rtlCol="0">
            <a:spAutoFit/>
          </a:bodyPr>
          <a:lstStyle/>
          <a:p>
            <a:r>
              <a:rPr lang="en-US" sz="2400" dirty="0" smtClean="0">
                <a:solidFill>
                  <a:schemeClr val="bg1"/>
                </a:solidFill>
              </a:rPr>
              <a:t>2</a:t>
            </a:r>
            <a:endParaRPr lang="en-US" sz="2400" dirty="0">
              <a:solidFill>
                <a:schemeClr val="bg1"/>
              </a:solidFill>
            </a:endParaRPr>
          </a:p>
        </p:txBody>
      </p:sp>
      <p:sp>
        <p:nvSpPr>
          <p:cNvPr id="75" name="TextBox 74"/>
          <p:cNvSpPr txBox="1"/>
          <p:nvPr/>
        </p:nvSpPr>
        <p:spPr>
          <a:xfrm>
            <a:off x="8735573" y="5734281"/>
            <a:ext cx="346068" cy="461665"/>
          </a:xfrm>
          <a:prstGeom prst="rect">
            <a:avLst/>
          </a:prstGeom>
          <a:solidFill>
            <a:srgbClr val="1F497D"/>
          </a:solidFill>
        </p:spPr>
        <p:txBody>
          <a:bodyPr wrap="none" rtlCol="0">
            <a:spAutoFit/>
          </a:bodyPr>
          <a:lstStyle/>
          <a:p>
            <a:r>
              <a:rPr lang="en-US" sz="2400" dirty="0" smtClean="0">
                <a:solidFill>
                  <a:schemeClr val="bg1"/>
                </a:solidFill>
              </a:rPr>
              <a:t>5</a:t>
            </a:r>
            <a:endParaRPr lang="en-US" sz="2400" dirty="0">
              <a:solidFill>
                <a:schemeClr val="bg1"/>
              </a:solidFill>
            </a:endParaRPr>
          </a:p>
        </p:txBody>
      </p:sp>
    </p:spTree>
    <p:extLst>
      <p:ext uri="{BB962C8B-B14F-4D97-AF65-F5344CB8AC3E}">
        <p14:creationId xmlns:p14="http://schemas.microsoft.com/office/powerpoint/2010/main" val="14980244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6" grpId="0" animBg="1"/>
      <p:bldP spid="69" grpId="0" animBg="1"/>
      <p:bldP spid="3" grpId="0"/>
      <p:bldP spid="16" grpId="0" animBg="1"/>
      <p:bldP spid="17" grpId="0" animBg="1"/>
      <p:bldP spid="18" grpId="0" animBg="1"/>
      <p:bldP spid="19" grpId="0"/>
      <p:bldP spid="20" grpId="0" animBg="1"/>
      <p:bldP spid="21" grpId="0" animBg="1"/>
      <p:bldP spid="22" grpId="0" animBg="1"/>
      <p:bldP spid="23" grpId="0" animBg="1"/>
      <p:bldP spid="24" grpId="0" animBg="1"/>
      <p:bldP spid="25" grpId="0"/>
      <p:bldP spid="26" grpId="0" animBg="1"/>
      <p:bldP spid="59" grpId="0"/>
      <p:bldP spid="60" grpId="0" animBg="1"/>
      <p:bldP spid="61" grpId="0" animBg="1"/>
      <p:bldP spid="62" grpId="0" animBg="1"/>
      <p:bldP spid="63" grpId="0" animBg="1"/>
      <p:bldP spid="64" grpId="0"/>
      <p:bldP spid="65" grpId="0" animBg="1"/>
      <p:bldP spid="71" grpId="0"/>
      <p:bldP spid="72"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 name="TextBox 76"/>
          <p:cNvSpPr txBox="1"/>
          <p:nvPr/>
        </p:nvSpPr>
        <p:spPr>
          <a:xfrm>
            <a:off x="7201705" y="1673419"/>
            <a:ext cx="1658928" cy="461665"/>
          </a:xfrm>
          <a:prstGeom prst="rect">
            <a:avLst/>
          </a:prstGeom>
          <a:solidFill>
            <a:srgbClr val="1F497D"/>
          </a:solidFill>
          <a:ln w="28575" cmpd="sng">
            <a:solidFill>
              <a:srgbClr val="FFFFFF"/>
            </a:solidFill>
          </a:ln>
        </p:spPr>
        <p:txBody>
          <a:bodyPr wrap="none" rtlCol="0">
            <a:spAutoFit/>
          </a:bodyPr>
          <a:lstStyle/>
          <a:p>
            <a:r>
              <a:rPr lang="en-US" sz="2400" dirty="0" err="1" smtClean="0">
                <a:solidFill>
                  <a:schemeClr val="bg1"/>
                </a:solidFill>
              </a:rPr>
              <a:t>AcerAspire</a:t>
            </a:r>
            <a:endParaRPr lang="en-US" sz="2400" dirty="0">
              <a:solidFill>
                <a:schemeClr val="bg1"/>
              </a:solidFill>
            </a:endParaRPr>
          </a:p>
        </p:txBody>
      </p:sp>
      <p:sp>
        <p:nvSpPr>
          <p:cNvPr id="76" name="TextBox 75"/>
          <p:cNvSpPr txBox="1"/>
          <p:nvPr/>
        </p:nvSpPr>
        <p:spPr>
          <a:xfrm>
            <a:off x="7032372" y="1402488"/>
            <a:ext cx="1765778" cy="461665"/>
          </a:xfrm>
          <a:prstGeom prst="rect">
            <a:avLst/>
          </a:prstGeom>
          <a:solidFill>
            <a:srgbClr val="1F497D"/>
          </a:solidFill>
          <a:ln w="28575" cmpd="sng">
            <a:solidFill>
              <a:srgbClr val="FFFFFF"/>
            </a:solidFill>
          </a:ln>
        </p:spPr>
        <p:txBody>
          <a:bodyPr wrap="none" rtlCol="0">
            <a:spAutoFit/>
          </a:bodyPr>
          <a:lstStyle/>
          <a:p>
            <a:r>
              <a:rPr lang="en-US" sz="2400" dirty="0" err="1" smtClean="0">
                <a:solidFill>
                  <a:schemeClr val="bg1"/>
                </a:solidFill>
              </a:rPr>
              <a:t>MacBookAir</a:t>
            </a:r>
            <a:endParaRPr lang="en-US" sz="2400" dirty="0">
              <a:solidFill>
                <a:schemeClr val="bg1"/>
              </a:solidFill>
            </a:endParaRPr>
          </a:p>
        </p:txBody>
      </p:sp>
      <p:sp>
        <p:nvSpPr>
          <p:cNvPr id="69" name="TextBox 68"/>
          <p:cNvSpPr txBox="1"/>
          <p:nvPr/>
        </p:nvSpPr>
        <p:spPr>
          <a:xfrm>
            <a:off x="6879971" y="1097687"/>
            <a:ext cx="1749661" cy="461665"/>
          </a:xfrm>
          <a:prstGeom prst="rect">
            <a:avLst/>
          </a:prstGeom>
          <a:solidFill>
            <a:srgbClr val="1F497D"/>
          </a:solidFill>
          <a:ln w="28575" cmpd="sng">
            <a:solidFill>
              <a:srgbClr val="FFFFFF"/>
            </a:solidFill>
          </a:ln>
        </p:spPr>
        <p:txBody>
          <a:bodyPr wrap="square" rtlCol="0">
            <a:spAutoFit/>
          </a:bodyPr>
          <a:lstStyle/>
          <a:p>
            <a:r>
              <a:rPr lang="en-US" sz="2400" dirty="0" smtClean="0">
                <a:solidFill>
                  <a:schemeClr val="bg1"/>
                </a:solidFill>
              </a:rPr>
              <a:t>Dell</a:t>
            </a:r>
            <a:endParaRPr lang="en-US" sz="2400" dirty="0">
              <a:solidFill>
                <a:schemeClr val="bg1"/>
              </a:solidFill>
            </a:endParaRPr>
          </a:p>
        </p:txBody>
      </p:sp>
      <p:cxnSp>
        <p:nvCxnSpPr>
          <p:cNvPr id="47" name="Straight Connector 46"/>
          <p:cNvCxnSpPr>
            <a:endCxn id="19" idx="1"/>
          </p:cNvCxnSpPr>
          <p:nvPr/>
        </p:nvCxnSpPr>
        <p:spPr>
          <a:xfrm>
            <a:off x="2455333" y="1049867"/>
            <a:ext cx="1943724" cy="1191435"/>
          </a:xfrm>
          <a:prstGeom prst="line">
            <a:avLst/>
          </a:prstGeom>
          <a:ln w="38100" cmpd="sng">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67732" y="242299"/>
            <a:ext cx="453670" cy="2246769"/>
          </a:xfrm>
          <a:prstGeom prst="rect">
            <a:avLst/>
          </a:prstGeom>
        </p:spPr>
        <p:txBody>
          <a:bodyPr wrap="none">
            <a:spAutoFit/>
          </a:bodyPr>
          <a:lstStyle/>
          <a:p>
            <a:r>
              <a:rPr lang="en-US" sz="2000" dirty="0" smtClean="0"/>
              <a:t>10</a:t>
            </a:r>
          </a:p>
          <a:p>
            <a:r>
              <a:rPr lang="en-US" sz="2000" dirty="0" smtClean="0"/>
              <a:t>11</a:t>
            </a:r>
          </a:p>
          <a:p>
            <a:r>
              <a:rPr lang="en-US" sz="2000" dirty="0" smtClean="0"/>
              <a:t>12</a:t>
            </a:r>
          </a:p>
          <a:p>
            <a:r>
              <a:rPr lang="en-US" sz="2000" dirty="0" smtClean="0"/>
              <a:t>13</a:t>
            </a:r>
          </a:p>
          <a:p>
            <a:r>
              <a:rPr lang="en-US" sz="2000" dirty="0" smtClean="0"/>
              <a:t>14</a:t>
            </a:r>
          </a:p>
          <a:p>
            <a:r>
              <a:rPr lang="en-US" sz="2000" dirty="0" smtClean="0"/>
              <a:t>15</a:t>
            </a:r>
          </a:p>
          <a:p>
            <a:r>
              <a:rPr lang="en-US" sz="2000" dirty="0" smtClean="0"/>
              <a:t>16</a:t>
            </a:r>
          </a:p>
        </p:txBody>
      </p:sp>
      <p:sp>
        <p:nvSpPr>
          <p:cNvPr id="15" name="Rectangle 14"/>
          <p:cNvSpPr/>
          <p:nvPr/>
        </p:nvSpPr>
        <p:spPr>
          <a:xfrm>
            <a:off x="-50809" y="3380125"/>
            <a:ext cx="609600" cy="3170099"/>
          </a:xfrm>
          <a:prstGeom prst="rect">
            <a:avLst/>
          </a:prstGeom>
        </p:spPr>
        <p:txBody>
          <a:bodyPr wrap="square">
            <a:spAutoFit/>
          </a:bodyPr>
          <a:lstStyle/>
          <a:p>
            <a:r>
              <a:rPr lang="en-US" sz="2000" dirty="0"/>
              <a:t>17</a:t>
            </a:r>
          </a:p>
          <a:p>
            <a:r>
              <a:rPr lang="en-US" sz="2000" dirty="0"/>
              <a:t>18</a:t>
            </a:r>
          </a:p>
          <a:p>
            <a:r>
              <a:rPr lang="en-US" sz="2000" dirty="0"/>
              <a:t>19</a:t>
            </a:r>
          </a:p>
          <a:p>
            <a:r>
              <a:rPr lang="en-US" sz="2000" dirty="0"/>
              <a:t>20</a:t>
            </a:r>
          </a:p>
          <a:p>
            <a:r>
              <a:rPr lang="en-US" sz="2000" dirty="0"/>
              <a:t>21</a:t>
            </a:r>
          </a:p>
          <a:p>
            <a:r>
              <a:rPr lang="en-US" sz="2000" dirty="0"/>
              <a:t>22</a:t>
            </a:r>
          </a:p>
          <a:p>
            <a:r>
              <a:rPr lang="en-US" sz="2000" dirty="0"/>
              <a:t>23</a:t>
            </a:r>
          </a:p>
          <a:p>
            <a:r>
              <a:rPr lang="en-US" sz="2000" dirty="0"/>
              <a:t>24</a:t>
            </a:r>
          </a:p>
          <a:p>
            <a:r>
              <a:rPr lang="en-US" sz="2000" dirty="0"/>
              <a:t>25</a:t>
            </a:r>
          </a:p>
          <a:p>
            <a:r>
              <a:rPr lang="en-US" sz="2000" dirty="0"/>
              <a:t>26</a:t>
            </a:r>
          </a:p>
        </p:txBody>
      </p:sp>
      <p:sp>
        <p:nvSpPr>
          <p:cNvPr id="3" name="TextBox 2"/>
          <p:cNvSpPr txBox="1"/>
          <p:nvPr/>
        </p:nvSpPr>
        <p:spPr>
          <a:xfrm>
            <a:off x="5096001" y="5218666"/>
            <a:ext cx="846356" cy="461665"/>
          </a:xfrm>
          <a:prstGeom prst="rect">
            <a:avLst/>
          </a:prstGeom>
          <a:noFill/>
        </p:spPr>
        <p:txBody>
          <a:bodyPr wrap="none" rtlCol="0">
            <a:spAutoFit/>
          </a:bodyPr>
          <a:lstStyle/>
          <a:p>
            <a:r>
              <a:rPr lang="en-US" sz="2400" dirty="0" smtClean="0">
                <a:solidFill>
                  <a:schemeClr val="tx2"/>
                </a:solidFill>
              </a:rPr>
              <a:t>total</a:t>
            </a:r>
            <a:endParaRPr lang="en-US" sz="2400" dirty="0">
              <a:solidFill>
                <a:schemeClr val="tx2"/>
              </a:solidFill>
            </a:endParaRPr>
          </a:p>
        </p:txBody>
      </p:sp>
      <p:sp>
        <p:nvSpPr>
          <p:cNvPr id="16" name="TextBox 15"/>
          <p:cNvSpPr txBox="1"/>
          <p:nvPr/>
        </p:nvSpPr>
        <p:spPr>
          <a:xfrm>
            <a:off x="5993468" y="5220266"/>
            <a:ext cx="346068" cy="461665"/>
          </a:xfrm>
          <a:prstGeom prst="rect">
            <a:avLst/>
          </a:prstGeom>
          <a:solidFill>
            <a:srgbClr val="1F497D"/>
          </a:solidFill>
        </p:spPr>
        <p:txBody>
          <a:bodyPr wrap="none" rtlCol="0">
            <a:spAutoFit/>
          </a:bodyPr>
          <a:lstStyle/>
          <a:p>
            <a:r>
              <a:rPr lang="en-US" sz="2400" dirty="0" smtClean="0">
                <a:solidFill>
                  <a:schemeClr val="bg1"/>
                </a:solidFill>
              </a:rPr>
              <a:t>0</a:t>
            </a:r>
            <a:endParaRPr lang="en-US" sz="2400" dirty="0">
              <a:solidFill>
                <a:schemeClr val="bg1"/>
              </a:solidFill>
            </a:endParaRPr>
          </a:p>
        </p:txBody>
      </p:sp>
      <p:sp>
        <p:nvSpPr>
          <p:cNvPr id="17" name="TextBox 16"/>
          <p:cNvSpPr txBox="1"/>
          <p:nvPr/>
        </p:nvSpPr>
        <p:spPr>
          <a:xfrm>
            <a:off x="6397304" y="5220266"/>
            <a:ext cx="346068" cy="461665"/>
          </a:xfrm>
          <a:prstGeom prst="rect">
            <a:avLst/>
          </a:prstGeom>
          <a:solidFill>
            <a:srgbClr val="1F497D"/>
          </a:solidFill>
        </p:spPr>
        <p:txBody>
          <a:bodyPr wrap="none" rtlCol="0">
            <a:spAutoFit/>
          </a:bodyPr>
          <a:lstStyle/>
          <a:p>
            <a:r>
              <a:rPr lang="en-US" sz="2400" dirty="0" smtClean="0">
                <a:solidFill>
                  <a:schemeClr val="bg1"/>
                </a:solidFill>
              </a:rPr>
              <a:t>1</a:t>
            </a:r>
            <a:endParaRPr lang="en-US" sz="2400" dirty="0">
              <a:solidFill>
                <a:schemeClr val="bg1"/>
              </a:solidFill>
            </a:endParaRPr>
          </a:p>
        </p:txBody>
      </p:sp>
      <p:sp>
        <p:nvSpPr>
          <p:cNvPr id="18" name="TextBox 17"/>
          <p:cNvSpPr txBox="1"/>
          <p:nvPr/>
        </p:nvSpPr>
        <p:spPr>
          <a:xfrm>
            <a:off x="6809342" y="5237199"/>
            <a:ext cx="346068" cy="461665"/>
          </a:xfrm>
          <a:prstGeom prst="rect">
            <a:avLst/>
          </a:prstGeom>
          <a:solidFill>
            <a:srgbClr val="1F497D"/>
          </a:solidFill>
        </p:spPr>
        <p:txBody>
          <a:bodyPr wrap="none" rtlCol="0">
            <a:spAutoFit/>
          </a:bodyPr>
          <a:lstStyle/>
          <a:p>
            <a:r>
              <a:rPr lang="en-US" sz="2400" dirty="0">
                <a:solidFill>
                  <a:schemeClr val="bg1"/>
                </a:solidFill>
              </a:rPr>
              <a:t>2</a:t>
            </a:r>
          </a:p>
        </p:txBody>
      </p:sp>
      <p:sp>
        <p:nvSpPr>
          <p:cNvPr id="19" name="TextBox 18"/>
          <p:cNvSpPr txBox="1"/>
          <p:nvPr/>
        </p:nvSpPr>
        <p:spPr>
          <a:xfrm>
            <a:off x="4399057" y="2010469"/>
            <a:ext cx="1050137" cy="461665"/>
          </a:xfrm>
          <a:prstGeom prst="rect">
            <a:avLst/>
          </a:prstGeom>
          <a:noFill/>
        </p:spPr>
        <p:txBody>
          <a:bodyPr wrap="none" rtlCol="0">
            <a:spAutoFit/>
          </a:bodyPr>
          <a:lstStyle/>
          <a:p>
            <a:r>
              <a:rPr lang="en-US" sz="2400" dirty="0" smtClean="0">
                <a:solidFill>
                  <a:schemeClr val="tx2"/>
                </a:solidFill>
              </a:rPr>
              <a:t>return</a:t>
            </a:r>
            <a:endParaRPr lang="en-US" sz="2400" dirty="0">
              <a:solidFill>
                <a:schemeClr val="tx2"/>
              </a:solidFill>
            </a:endParaRPr>
          </a:p>
        </p:txBody>
      </p:sp>
      <p:sp>
        <p:nvSpPr>
          <p:cNvPr id="20" name="TextBox 19"/>
          <p:cNvSpPr txBox="1"/>
          <p:nvPr/>
        </p:nvSpPr>
        <p:spPr>
          <a:xfrm>
            <a:off x="5465854" y="2029002"/>
            <a:ext cx="346068" cy="461665"/>
          </a:xfrm>
          <a:prstGeom prst="rect">
            <a:avLst/>
          </a:prstGeom>
          <a:solidFill>
            <a:srgbClr val="1F497D"/>
          </a:solidFill>
        </p:spPr>
        <p:txBody>
          <a:bodyPr wrap="none" rtlCol="0">
            <a:spAutoFit/>
          </a:bodyPr>
          <a:lstStyle/>
          <a:p>
            <a:r>
              <a:rPr lang="en-US" sz="2400" dirty="0" smtClean="0">
                <a:solidFill>
                  <a:schemeClr val="bg1"/>
                </a:solidFill>
              </a:rPr>
              <a:t>0</a:t>
            </a:r>
            <a:endParaRPr lang="en-US" sz="2400" dirty="0">
              <a:solidFill>
                <a:schemeClr val="bg1"/>
              </a:solidFill>
            </a:endParaRPr>
          </a:p>
        </p:txBody>
      </p:sp>
      <p:sp>
        <p:nvSpPr>
          <p:cNvPr id="21" name="TextBox 20"/>
          <p:cNvSpPr txBox="1"/>
          <p:nvPr/>
        </p:nvSpPr>
        <p:spPr>
          <a:xfrm>
            <a:off x="5869690" y="2029002"/>
            <a:ext cx="346068" cy="461665"/>
          </a:xfrm>
          <a:prstGeom prst="rect">
            <a:avLst/>
          </a:prstGeom>
          <a:solidFill>
            <a:srgbClr val="1F497D"/>
          </a:solidFill>
        </p:spPr>
        <p:txBody>
          <a:bodyPr wrap="none" rtlCol="0">
            <a:spAutoFit/>
          </a:bodyPr>
          <a:lstStyle/>
          <a:p>
            <a:r>
              <a:rPr lang="en-US" sz="2400" dirty="0" smtClean="0">
                <a:solidFill>
                  <a:schemeClr val="bg1"/>
                </a:solidFill>
              </a:rPr>
              <a:t>1</a:t>
            </a:r>
            <a:endParaRPr lang="en-US" sz="2400" dirty="0">
              <a:solidFill>
                <a:schemeClr val="bg1"/>
              </a:solidFill>
            </a:endParaRPr>
          </a:p>
        </p:txBody>
      </p:sp>
      <p:sp>
        <p:nvSpPr>
          <p:cNvPr id="22" name="TextBox 21"/>
          <p:cNvSpPr txBox="1"/>
          <p:nvPr/>
        </p:nvSpPr>
        <p:spPr>
          <a:xfrm>
            <a:off x="6298661" y="2029002"/>
            <a:ext cx="346068" cy="461665"/>
          </a:xfrm>
          <a:prstGeom prst="rect">
            <a:avLst/>
          </a:prstGeom>
          <a:solidFill>
            <a:srgbClr val="1F497D"/>
          </a:solidFill>
        </p:spPr>
        <p:txBody>
          <a:bodyPr wrap="none" rtlCol="0">
            <a:spAutoFit/>
          </a:bodyPr>
          <a:lstStyle/>
          <a:p>
            <a:r>
              <a:rPr lang="en-US" sz="2400" dirty="0" smtClean="0">
                <a:solidFill>
                  <a:schemeClr val="bg1"/>
                </a:solidFill>
              </a:rPr>
              <a:t>1</a:t>
            </a:r>
            <a:endParaRPr lang="en-US" sz="2400" dirty="0">
              <a:solidFill>
                <a:schemeClr val="bg1"/>
              </a:solidFill>
            </a:endParaRPr>
          </a:p>
        </p:txBody>
      </p:sp>
      <p:sp>
        <p:nvSpPr>
          <p:cNvPr id="23" name="TextBox 22"/>
          <p:cNvSpPr txBox="1"/>
          <p:nvPr/>
        </p:nvSpPr>
        <p:spPr>
          <a:xfrm>
            <a:off x="6750669" y="2031980"/>
            <a:ext cx="346068" cy="461665"/>
          </a:xfrm>
          <a:prstGeom prst="rect">
            <a:avLst/>
          </a:prstGeom>
          <a:solidFill>
            <a:srgbClr val="1F497D"/>
          </a:solidFill>
        </p:spPr>
        <p:txBody>
          <a:bodyPr wrap="none" rtlCol="0">
            <a:spAutoFit/>
          </a:bodyPr>
          <a:lstStyle/>
          <a:p>
            <a:r>
              <a:rPr lang="en-US" sz="2400" dirty="0" smtClean="0">
                <a:solidFill>
                  <a:schemeClr val="bg1"/>
                </a:solidFill>
              </a:rPr>
              <a:t>1</a:t>
            </a:r>
            <a:endParaRPr lang="en-US" sz="2400" dirty="0">
              <a:solidFill>
                <a:schemeClr val="bg1"/>
              </a:solidFill>
            </a:endParaRPr>
          </a:p>
        </p:txBody>
      </p:sp>
      <p:sp>
        <p:nvSpPr>
          <p:cNvPr id="24" name="TextBox 23"/>
          <p:cNvSpPr txBox="1"/>
          <p:nvPr/>
        </p:nvSpPr>
        <p:spPr>
          <a:xfrm>
            <a:off x="7241384" y="5237199"/>
            <a:ext cx="346068" cy="461665"/>
          </a:xfrm>
          <a:prstGeom prst="rect">
            <a:avLst/>
          </a:prstGeom>
          <a:solidFill>
            <a:srgbClr val="1F497D"/>
          </a:solidFill>
        </p:spPr>
        <p:txBody>
          <a:bodyPr wrap="none" rtlCol="0">
            <a:spAutoFit/>
          </a:bodyPr>
          <a:lstStyle/>
          <a:p>
            <a:r>
              <a:rPr lang="en-US" sz="2400" dirty="0" smtClean="0">
                <a:solidFill>
                  <a:schemeClr val="bg1"/>
                </a:solidFill>
              </a:rPr>
              <a:t>3</a:t>
            </a:r>
            <a:endParaRPr lang="en-US" sz="2400" dirty="0">
              <a:solidFill>
                <a:schemeClr val="bg1"/>
              </a:solidFill>
            </a:endParaRPr>
          </a:p>
        </p:txBody>
      </p:sp>
      <p:sp>
        <p:nvSpPr>
          <p:cNvPr id="25" name="TextBox 24"/>
          <p:cNvSpPr txBox="1"/>
          <p:nvPr/>
        </p:nvSpPr>
        <p:spPr>
          <a:xfrm>
            <a:off x="3426468" y="6370243"/>
            <a:ext cx="1050137" cy="461665"/>
          </a:xfrm>
          <a:prstGeom prst="rect">
            <a:avLst/>
          </a:prstGeom>
          <a:noFill/>
        </p:spPr>
        <p:txBody>
          <a:bodyPr wrap="none" rtlCol="0">
            <a:spAutoFit/>
          </a:bodyPr>
          <a:lstStyle/>
          <a:p>
            <a:r>
              <a:rPr lang="en-US" sz="2400" dirty="0" smtClean="0">
                <a:solidFill>
                  <a:schemeClr val="tx2"/>
                </a:solidFill>
              </a:rPr>
              <a:t>return</a:t>
            </a:r>
            <a:endParaRPr lang="en-US" sz="2400" dirty="0">
              <a:solidFill>
                <a:schemeClr val="tx2"/>
              </a:solidFill>
            </a:endParaRPr>
          </a:p>
        </p:txBody>
      </p:sp>
      <p:sp>
        <p:nvSpPr>
          <p:cNvPr id="26" name="TextBox 25"/>
          <p:cNvSpPr txBox="1"/>
          <p:nvPr/>
        </p:nvSpPr>
        <p:spPr>
          <a:xfrm>
            <a:off x="4527404" y="6370111"/>
            <a:ext cx="346068" cy="461665"/>
          </a:xfrm>
          <a:prstGeom prst="rect">
            <a:avLst/>
          </a:prstGeom>
          <a:solidFill>
            <a:srgbClr val="1F497D"/>
          </a:solidFill>
        </p:spPr>
        <p:txBody>
          <a:bodyPr wrap="none" rtlCol="0">
            <a:spAutoFit/>
          </a:bodyPr>
          <a:lstStyle/>
          <a:p>
            <a:r>
              <a:rPr lang="en-US" sz="2400" dirty="0" smtClean="0">
                <a:solidFill>
                  <a:srgbClr val="FFFFFF"/>
                </a:solidFill>
              </a:rPr>
              <a:t>3</a:t>
            </a:r>
            <a:endParaRPr lang="en-US" sz="2400" dirty="0">
              <a:solidFill>
                <a:srgbClr val="FFFFFF"/>
              </a:solidFill>
            </a:endParaRPr>
          </a:p>
        </p:txBody>
      </p:sp>
      <p:cxnSp>
        <p:nvCxnSpPr>
          <p:cNvPr id="50" name="Straight Connector 49"/>
          <p:cNvCxnSpPr>
            <a:endCxn id="19" idx="1"/>
          </p:cNvCxnSpPr>
          <p:nvPr/>
        </p:nvCxnSpPr>
        <p:spPr>
          <a:xfrm>
            <a:off x="2455333" y="1659467"/>
            <a:ext cx="1943724" cy="581835"/>
          </a:xfrm>
          <a:prstGeom prst="line">
            <a:avLst/>
          </a:prstGeom>
          <a:ln w="38100" cmpd="sng">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a:endCxn id="19" idx="1"/>
          </p:cNvCxnSpPr>
          <p:nvPr/>
        </p:nvCxnSpPr>
        <p:spPr>
          <a:xfrm>
            <a:off x="1964267" y="2010469"/>
            <a:ext cx="2434790" cy="230833"/>
          </a:xfrm>
          <a:prstGeom prst="line">
            <a:avLst/>
          </a:prstGeom>
          <a:ln w="38100" cmpd="sng">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4129445" y="5454047"/>
            <a:ext cx="950675" cy="0"/>
          </a:xfrm>
          <a:prstGeom prst="line">
            <a:avLst/>
          </a:prstGeom>
          <a:ln w="38100" cmpd="sng">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a:endCxn id="25" idx="1"/>
          </p:cNvCxnSpPr>
          <p:nvPr/>
        </p:nvCxnSpPr>
        <p:spPr>
          <a:xfrm>
            <a:off x="2286000" y="6062133"/>
            <a:ext cx="1140468" cy="538943"/>
          </a:xfrm>
          <a:prstGeom prst="line">
            <a:avLst/>
          </a:prstGeom>
          <a:ln w="38100" cmpd="sng">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1236132" y="609600"/>
            <a:ext cx="2726267" cy="287867"/>
          </a:xfrm>
          <a:prstGeom prst="rect">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338664" y="220054"/>
            <a:ext cx="5435601" cy="2308324"/>
          </a:xfrm>
          <a:prstGeom prst="rect">
            <a:avLst/>
          </a:prstGeom>
        </p:spPr>
        <p:txBody>
          <a:bodyPr wrap="square">
            <a:spAutoFit/>
          </a:bodyPr>
          <a:lstStyle/>
          <a:p>
            <a:r>
              <a:rPr lang="en-US" sz="2000" dirty="0" err="1"/>
              <a:t>int</a:t>
            </a:r>
            <a:r>
              <a:rPr lang="en-US" sz="2000" dirty="0"/>
              <a:t> </a:t>
            </a:r>
            <a:r>
              <a:rPr lang="en-US" sz="2000" dirty="0" err="1"/>
              <a:t>isAvailable</a:t>
            </a:r>
            <a:r>
              <a:rPr lang="en-US" sz="2000" dirty="0" smtClean="0"/>
              <a:t>(node* product)</a:t>
            </a:r>
            <a:r>
              <a:rPr lang="en-US" sz="2000" dirty="0"/>
              <a:t>{</a:t>
            </a:r>
          </a:p>
          <a:p>
            <a:r>
              <a:rPr lang="en-US" sz="2000" dirty="0"/>
              <a:t>	if ( </a:t>
            </a:r>
            <a:r>
              <a:rPr lang="en-US" sz="2000" dirty="0" err="1"/>
              <a:t>notInitialized</a:t>
            </a:r>
            <a:r>
              <a:rPr lang="en-US" sz="2000" dirty="0"/>
              <a:t> </a:t>
            </a:r>
            <a:r>
              <a:rPr lang="en-US" sz="2000" dirty="0" smtClean="0"/>
              <a:t>(product) )</a:t>
            </a:r>
            <a:endParaRPr lang="en-US" sz="2000" dirty="0"/>
          </a:p>
          <a:p>
            <a:r>
              <a:rPr lang="en-US" sz="2000" dirty="0"/>
              <a:t>		return 0</a:t>
            </a:r>
            <a:r>
              <a:rPr lang="en-US" sz="2000" dirty="0" smtClean="0"/>
              <a:t>;</a:t>
            </a:r>
          </a:p>
          <a:p>
            <a:r>
              <a:rPr lang="fi-FI" sz="2000" dirty="0"/>
              <a:t>	</a:t>
            </a:r>
            <a:r>
              <a:rPr lang="fi-FI" sz="2000" dirty="0" err="1"/>
              <a:t>if</a:t>
            </a:r>
            <a:r>
              <a:rPr lang="fi-FI" sz="2000" dirty="0"/>
              <a:t> ( </a:t>
            </a:r>
            <a:r>
              <a:rPr lang="fi-FI" sz="2000" dirty="0" err="1" smtClean="0"/>
              <a:t>product-</a:t>
            </a:r>
            <a:r>
              <a:rPr lang="fi-FI" sz="2000" dirty="0" smtClean="0"/>
              <a:t>&gt;</a:t>
            </a:r>
            <a:r>
              <a:rPr lang="fi-FI" sz="2000" dirty="0" err="1" smtClean="0"/>
              <a:t>items</a:t>
            </a:r>
            <a:r>
              <a:rPr lang="fi-FI" sz="2000" dirty="0" smtClean="0"/>
              <a:t> </a:t>
            </a:r>
            <a:r>
              <a:rPr lang="fi-FI" sz="2000" dirty="0"/>
              <a:t>&gt; 0 </a:t>
            </a:r>
            <a:r>
              <a:rPr lang="fi-FI" sz="2000" dirty="0" smtClean="0"/>
              <a:t>)</a:t>
            </a:r>
            <a:endParaRPr lang="fi-FI" sz="2000" dirty="0"/>
          </a:p>
          <a:p>
            <a:r>
              <a:rPr lang="en-US" sz="2000" dirty="0"/>
              <a:t>		return 1</a:t>
            </a:r>
            <a:r>
              <a:rPr lang="en-US" sz="2000" dirty="0" smtClean="0"/>
              <a:t>;</a:t>
            </a:r>
            <a:endParaRPr lang="en-US" sz="2000" dirty="0"/>
          </a:p>
          <a:p>
            <a:r>
              <a:rPr lang="en-US" sz="2000" dirty="0"/>
              <a:t>	return 0;</a:t>
            </a:r>
          </a:p>
          <a:p>
            <a:r>
              <a:rPr lang="en-US" sz="2000" dirty="0" smtClean="0"/>
              <a:t>}</a:t>
            </a:r>
            <a:endParaRPr lang="en-US" sz="2400" dirty="0"/>
          </a:p>
        </p:txBody>
      </p:sp>
      <p:sp>
        <p:nvSpPr>
          <p:cNvPr id="39" name="Rectangle 38"/>
          <p:cNvSpPr/>
          <p:nvPr/>
        </p:nvSpPr>
        <p:spPr>
          <a:xfrm>
            <a:off x="338657" y="3380125"/>
            <a:ext cx="6316138" cy="3170099"/>
          </a:xfrm>
          <a:prstGeom prst="rect">
            <a:avLst/>
          </a:prstGeom>
        </p:spPr>
        <p:txBody>
          <a:bodyPr wrap="square">
            <a:spAutoFit/>
          </a:bodyPr>
          <a:lstStyle/>
          <a:p>
            <a:r>
              <a:rPr lang="en-US" sz="2000" dirty="0"/>
              <a:t>long </a:t>
            </a:r>
            <a:r>
              <a:rPr lang="en-US" sz="2000" dirty="0" err="1"/>
              <a:t>availableProducts</a:t>
            </a:r>
            <a:r>
              <a:rPr lang="en-US" sz="2000" dirty="0"/>
              <a:t>( </a:t>
            </a:r>
            <a:r>
              <a:rPr lang="en-US" sz="2000" dirty="0" err="1" smtClean="0"/>
              <a:t>t_store</a:t>
            </a:r>
            <a:r>
              <a:rPr lang="en-US" sz="2000" dirty="0"/>
              <a:t>* </a:t>
            </a:r>
            <a:r>
              <a:rPr lang="en-US" sz="2000" dirty="0" smtClean="0"/>
              <a:t>store </a:t>
            </a:r>
            <a:r>
              <a:rPr lang="en-US" sz="2000" dirty="0"/>
              <a:t>){</a:t>
            </a:r>
          </a:p>
          <a:p>
            <a:r>
              <a:rPr lang="en-US" sz="2000" dirty="0"/>
              <a:t>	</a:t>
            </a:r>
            <a:r>
              <a:rPr lang="en-US" sz="2000" dirty="0" smtClean="0"/>
              <a:t>node</a:t>
            </a:r>
            <a:r>
              <a:rPr lang="en-US" sz="2000" dirty="0"/>
              <a:t>* product = </a:t>
            </a:r>
            <a:r>
              <a:rPr lang="en-US" sz="2000" dirty="0" smtClean="0"/>
              <a:t>store-</a:t>
            </a:r>
            <a:r>
              <a:rPr lang="en-US" sz="2000" dirty="0"/>
              <a:t>&gt;products;</a:t>
            </a:r>
          </a:p>
          <a:p>
            <a:r>
              <a:rPr lang="en-US" sz="2000" dirty="0"/>
              <a:t>	long total = 0;</a:t>
            </a:r>
          </a:p>
          <a:p>
            <a:endParaRPr lang="en-US" sz="2000" dirty="0"/>
          </a:p>
          <a:p>
            <a:r>
              <a:rPr lang="en-US" sz="2000" dirty="0"/>
              <a:t>	while ( product != 0 ) {</a:t>
            </a:r>
          </a:p>
          <a:p>
            <a:r>
              <a:rPr lang="en-US" sz="2000" dirty="0"/>
              <a:t>		total += </a:t>
            </a:r>
            <a:r>
              <a:rPr lang="en-US" sz="2000" dirty="0" err="1"/>
              <a:t>isAvailable</a:t>
            </a:r>
            <a:r>
              <a:rPr lang="en-US" sz="2000" dirty="0"/>
              <a:t>( product )</a:t>
            </a:r>
            <a:r>
              <a:rPr lang="en-US" sz="2000" dirty="0" smtClean="0"/>
              <a:t>;</a:t>
            </a:r>
            <a:endParaRPr lang="en-US" sz="2000" dirty="0"/>
          </a:p>
          <a:p>
            <a:r>
              <a:rPr lang="en-US" sz="2000" dirty="0"/>
              <a:t>		product = product-&gt;</a:t>
            </a:r>
            <a:r>
              <a:rPr lang="en-US" sz="2000" dirty="0" err="1"/>
              <a:t>nxt</a:t>
            </a:r>
            <a:r>
              <a:rPr lang="en-US" sz="2000" dirty="0"/>
              <a:t>;</a:t>
            </a:r>
          </a:p>
          <a:p>
            <a:r>
              <a:rPr lang="en-US" sz="2000" dirty="0"/>
              <a:t>	</a:t>
            </a:r>
            <a:r>
              <a:rPr lang="en-US" sz="2000" dirty="0" smtClean="0"/>
              <a:t>}</a:t>
            </a:r>
            <a:endParaRPr lang="en-US" sz="2000" dirty="0"/>
          </a:p>
          <a:p>
            <a:r>
              <a:rPr lang="en-US" sz="2000" dirty="0"/>
              <a:t>	return total;</a:t>
            </a:r>
          </a:p>
          <a:p>
            <a:r>
              <a:rPr lang="en-US" sz="2000" dirty="0"/>
              <a:t>}</a:t>
            </a:r>
          </a:p>
        </p:txBody>
      </p:sp>
      <p:sp>
        <p:nvSpPr>
          <p:cNvPr id="40" name="Rectangle 39"/>
          <p:cNvSpPr/>
          <p:nvPr/>
        </p:nvSpPr>
        <p:spPr>
          <a:xfrm>
            <a:off x="829733" y="804333"/>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1049865" y="1083733"/>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287855" y="482600"/>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1253064" y="1701800"/>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61998" y="1981200"/>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304789" y="3606800"/>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795853" y="3945467"/>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829733" y="4224867"/>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829733" y="4834467"/>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1269994" y="5130800"/>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1269994" y="5460999"/>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795853" y="5799667"/>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795851" y="6079067"/>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694254" y="1405467"/>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extBox 58"/>
          <p:cNvSpPr txBox="1"/>
          <p:nvPr/>
        </p:nvSpPr>
        <p:spPr>
          <a:xfrm>
            <a:off x="4396228" y="226831"/>
            <a:ext cx="2125702" cy="461665"/>
          </a:xfrm>
          <a:prstGeom prst="rect">
            <a:avLst/>
          </a:prstGeom>
          <a:noFill/>
        </p:spPr>
        <p:txBody>
          <a:bodyPr wrap="none" rtlCol="0">
            <a:spAutoFit/>
          </a:bodyPr>
          <a:lstStyle/>
          <a:p>
            <a:r>
              <a:rPr lang="en-US" sz="2400" dirty="0" err="1" smtClean="0">
                <a:solidFill>
                  <a:schemeClr val="tx2"/>
                </a:solidFill>
              </a:rPr>
              <a:t>product.items</a:t>
            </a:r>
            <a:endParaRPr lang="en-US" sz="2400" dirty="0">
              <a:solidFill>
                <a:schemeClr val="tx2"/>
              </a:solidFill>
            </a:endParaRPr>
          </a:p>
        </p:txBody>
      </p:sp>
      <p:sp>
        <p:nvSpPr>
          <p:cNvPr id="60" name="TextBox 59"/>
          <p:cNvSpPr txBox="1"/>
          <p:nvPr/>
        </p:nvSpPr>
        <p:spPr>
          <a:xfrm>
            <a:off x="6716067" y="228431"/>
            <a:ext cx="346068" cy="461665"/>
          </a:xfrm>
          <a:prstGeom prst="rect">
            <a:avLst/>
          </a:prstGeom>
          <a:solidFill>
            <a:srgbClr val="1F497D"/>
          </a:solidFill>
        </p:spPr>
        <p:txBody>
          <a:bodyPr wrap="none" rtlCol="0">
            <a:spAutoFit/>
          </a:bodyPr>
          <a:lstStyle/>
          <a:p>
            <a:r>
              <a:rPr lang="en-US" sz="2400" dirty="0" smtClean="0">
                <a:solidFill>
                  <a:schemeClr val="bg1"/>
                </a:solidFill>
              </a:rPr>
              <a:t>0</a:t>
            </a:r>
            <a:endParaRPr lang="en-US" sz="2400" dirty="0">
              <a:solidFill>
                <a:schemeClr val="bg1"/>
              </a:solidFill>
            </a:endParaRPr>
          </a:p>
        </p:txBody>
      </p:sp>
      <p:sp>
        <p:nvSpPr>
          <p:cNvPr id="61" name="TextBox 60"/>
          <p:cNvSpPr txBox="1"/>
          <p:nvPr/>
        </p:nvSpPr>
        <p:spPr>
          <a:xfrm>
            <a:off x="7119903" y="228431"/>
            <a:ext cx="346068" cy="461665"/>
          </a:xfrm>
          <a:prstGeom prst="rect">
            <a:avLst/>
          </a:prstGeom>
          <a:solidFill>
            <a:srgbClr val="1F497D"/>
          </a:solidFill>
        </p:spPr>
        <p:txBody>
          <a:bodyPr wrap="none" rtlCol="0">
            <a:spAutoFit/>
          </a:bodyPr>
          <a:lstStyle/>
          <a:p>
            <a:r>
              <a:rPr lang="en-US" sz="2400" dirty="0" smtClean="0">
                <a:solidFill>
                  <a:schemeClr val="bg1"/>
                </a:solidFill>
              </a:rPr>
              <a:t>3</a:t>
            </a:r>
            <a:endParaRPr lang="en-US" sz="2400" dirty="0">
              <a:solidFill>
                <a:schemeClr val="bg1"/>
              </a:solidFill>
            </a:endParaRPr>
          </a:p>
        </p:txBody>
      </p:sp>
      <p:sp>
        <p:nvSpPr>
          <p:cNvPr id="62" name="TextBox 61"/>
          <p:cNvSpPr txBox="1"/>
          <p:nvPr/>
        </p:nvSpPr>
        <p:spPr>
          <a:xfrm>
            <a:off x="7548874" y="228431"/>
            <a:ext cx="346068" cy="461665"/>
          </a:xfrm>
          <a:prstGeom prst="rect">
            <a:avLst/>
          </a:prstGeom>
          <a:solidFill>
            <a:srgbClr val="1F497D"/>
          </a:solidFill>
        </p:spPr>
        <p:txBody>
          <a:bodyPr wrap="none" rtlCol="0">
            <a:spAutoFit/>
          </a:bodyPr>
          <a:lstStyle/>
          <a:p>
            <a:r>
              <a:rPr lang="en-US" sz="2400" dirty="0" smtClean="0">
                <a:solidFill>
                  <a:schemeClr val="bg1"/>
                </a:solidFill>
              </a:rPr>
              <a:t>2</a:t>
            </a:r>
            <a:endParaRPr lang="en-US" sz="2400" dirty="0">
              <a:solidFill>
                <a:schemeClr val="bg1"/>
              </a:solidFill>
            </a:endParaRPr>
          </a:p>
        </p:txBody>
      </p:sp>
      <p:sp>
        <p:nvSpPr>
          <p:cNvPr id="63" name="TextBox 62"/>
          <p:cNvSpPr txBox="1"/>
          <p:nvPr/>
        </p:nvSpPr>
        <p:spPr>
          <a:xfrm>
            <a:off x="8000882" y="231409"/>
            <a:ext cx="346068" cy="461665"/>
          </a:xfrm>
          <a:prstGeom prst="rect">
            <a:avLst/>
          </a:prstGeom>
          <a:solidFill>
            <a:srgbClr val="1F497D"/>
          </a:solidFill>
        </p:spPr>
        <p:txBody>
          <a:bodyPr wrap="none" rtlCol="0">
            <a:spAutoFit/>
          </a:bodyPr>
          <a:lstStyle/>
          <a:p>
            <a:r>
              <a:rPr lang="en-US" sz="2400" dirty="0" smtClean="0">
                <a:solidFill>
                  <a:schemeClr val="bg1"/>
                </a:solidFill>
              </a:rPr>
              <a:t>5</a:t>
            </a:r>
            <a:endParaRPr lang="en-US" sz="2400" dirty="0">
              <a:solidFill>
                <a:schemeClr val="bg1"/>
              </a:solidFill>
            </a:endParaRPr>
          </a:p>
        </p:txBody>
      </p:sp>
      <p:sp>
        <p:nvSpPr>
          <p:cNvPr id="64" name="TextBox 63"/>
          <p:cNvSpPr txBox="1"/>
          <p:nvPr/>
        </p:nvSpPr>
        <p:spPr>
          <a:xfrm>
            <a:off x="4378511" y="752957"/>
            <a:ext cx="2121194" cy="461665"/>
          </a:xfrm>
          <a:prstGeom prst="rect">
            <a:avLst/>
          </a:prstGeom>
          <a:noFill/>
        </p:spPr>
        <p:txBody>
          <a:bodyPr wrap="none" rtlCol="0">
            <a:spAutoFit/>
          </a:bodyPr>
          <a:lstStyle/>
          <a:p>
            <a:r>
              <a:rPr lang="en-US" sz="2400" dirty="0" err="1" smtClean="0">
                <a:solidFill>
                  <a:schemeClr val="tx2"/>
                </a:solidFill>
              </a:rPr>
              <a:t>product.name</a:t>
            </a:r>
            <a:endParaRPr lang="en-US" sz="2400" dirty="0">
              <a:solidFill>
                <a:schemeClr val="tx2"/>
              </a:solidFill>
            </a:endParaRPr>
          </a:p>
        </p:txBody>
      </p:sp>
      <p:sp>
        <p:nvSpPr>
          <p:cNvPr id="65" name="TextBox 64"/>
          <p:cNvSpPr txBox="1"/>
          <p:nvPr/>
        </p:nvSpPr>
        <p:spPr>
          <a:xfrm>
            <a:off x="6716070" y="822289"/>
            <a:ext cx="1818827" cy="461665"/>
          </a:xfrm>
          <a:prstGeom prst="rect">
            <a:avLst/>
          </a:prstGeom>
          <a:solidFill>
            <a:srgbClr val="1F497D"/>
          </a:solidFill>
        </p:spPr>
        <p:txBody>
          <a:bodyPr wrap="none" rtlCol="0">
            <a:spAutoFit/>
          </a:bodyPr>
          <a:lstStyle/>
          <a:p>
            <a:r>
              <a:rPr lang="en-US" sz="2400" dirty="0" err="1" smtClean="0">
                <a:solidFill>
                  <a:schemeClr val="bg1"/>
                </a:solidFill>
              </a:rPr>
              <a:t>MacBookPro</a:t>
            </a:r>
            <a:endParaRPr lang="en-US" sz="2400" dirty="0">
              <a:solidFill>
                <a:schemeClr val="bg1"/>
              </a:solidFill>
            </a:endParaRPr>
          </a:p>
        </p:txBody>
      </p:sp>
      <p:cxnSp>
        <p:nvCxnSpPr>
          <p:cNvPr id="70" name="Straight Connector 69"/>
          <p:cNvCxnSpPr/>
          <p:nvPr/>
        </p:nvCxnSpPr>
        <p:spPr>
          <a:xfrm>
            <a:off x="3826933" y="472232"/>
            <a:ext cx="621780" cy="0"/>
          </a:xfrm>
          <a:prstGeom prst="line">
            <a:avLst/>
          </a:prstGeom>
          <a:ln w="38100" cmpd="sng">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5130919" y="5729703"/>
            <a:ext cx="2125702" cy="461665"/>
          </a:xfrm>
          <a:prstGeom prst="rect">
            <a:avLst/>
          </a:prstGeom>
          <a:noFill/>
        </p:spPr>
        <p:txBody>
          <a:bodyPr wrap="none" rtlCol="0">
            <a:spAutoFit/>
          </a:bodyPr>
          <a:lstStyle/>
          <a:p>
            <a:r>
              <a:rPr lang="en-US" sz="2400" dirty="0" err="1" smtClean="0">
                <a:solidFill>
                  <a:schemeClr val="tx2"/>
                </a:solidFill>
              </a:rPr>
              <a:t>product.items</a:t>
            </a:r>
            <a:endParaRPr lang="en-US" sz="2400" dirty="0">
              <a:solidFill>
                <a:schemeClr val="tx2"/>
              </a:solidFill>
            </a:endParaRPr>
          </a:p>
        </p:txBody>
      </p:sp>
      <p:sp>
        <p:nvSpPr>
          <p:cNvPr id="72" name="TextBox 71"/>
          <p:cNvSpPr txBox="1"/>
          <p:nvPr/>
        </p:nvSpPr>
        <p:spPr>
          <a:xfrm>
            <a:off x="7450758" y="5731303"/>
            <a:ext cx="346068" cy="461665"/>
          </a:xfrm>
          <a:prstGeom prst="rect">
            <a:avLst/>
          </a:prstGeom>
          <a:solidFill>
            <a:srgbClr val="1F497D"/>
          </a:solidFill>
        </p:spPr>
        <p:txBody>
          <a:bodyPr wrap="none" rtlCol="0">
            <a:spAutoFit/>
          </a:bodyPr>
          <a:lstStyle/>
          <a:p>
            <a:r>
              <a:rPr lang="en-US" sz="2400" dirty="0" smtClean="0">
                <a:solidFill>
                  <a:schemeClr val="bg1"/>
                </a:solidFill>
              </a:rPr>
              <a:t>0</a:t>
            </a:r>
            <a:endParaRPr lang="en-US" sz="2400" dirty="0">
              <a:solidFill>
                <a:schemeClr val="bg1"/>
              </a:solidFill>
            </a:endParaRPr>
          </a:p>
        </p:txBody>
      </p:sp>
      <p:sp>
        <p:nvSpPr>
          <p:cNvPr id="73" name="TextBox 72"/>
          <p:cNvSpPr txBox="1"/>
          <p:nvPr/>
        </p:nvSpPr>
        <p:spPr>
          <a:xfrm>
            <a:off x="7854594" y="5731303"/>
            <a:ext cx="346068" cy="461665"/>
          </a:xfrm>
          <a:prstGeom prst="rect">
            <a:avLst/>
          </a:prstGeom>
          <a:solidFill>
            <a:srgbClr val="1F497D"/>
          </a:solidFill>
        </p:spPr>
        <p:txBody>
          <a:bodyPr wrap="none" rtlCol="0">
            <a:spAutoFit/>
          </a:bodyPr>
          <a:lstStyle/>
          <a:p>
            <a:r>
              <a:rPr lang="en-US" sz="2400" dirty="0" smtClean="0">
                <a:solidFill>
                  <a:schemeClr val="bg1"/>
                </a:solidFill>
              </a:rPr>
              <a:t>3</a:t>
            </a:r>
            <a:endParaRPr lang="en-US" sz="2400" dirty="0">
              <a:solidFill>
                <a:schemeClr val="bg1"/>
              </a:solidFill>
            </a:endParaRPr>
          </a:p>
        </p:txBody>
      </p:sp>
      <p:sp>
        <p:nvSpPr>
          <p:cNvPr id="74" name="TextBox 73"/>
          <p:cNvSpPr txBox="1"/>
          <p:nvPr/>
        </p:nvSpPr>
        <p:spPr>
          <a:xfrm>
            <a:off x="8283565" y="5731303"/>
            <a:ext cx="346068" cy="461665"/>
          </a:xfrm>
          <a:prstGeom prst="rect">
            <a:avLst/>
          </a:prstGeom>
          <a:solidFill>
            <a:srgbClr val="1F497D"/>
          </a:solidFill>
        </p:spPr>
        <p:txBody>
          <a:bodyPr wrap="none" rtlCol="0">
            <a:spAutoFit/>
          </a:bodyPr>
          <a:lstStyle/>
          <a:p>
            <a:r>
              <a:rPr lang="en-US" sz="2400" dirty="0" smtClean="0">
                <a:solidFill>
                  <a:schemeClr val="bg1"/>
                </a:solidFill>
              </a:rPr>
              <a:t>2</a:t>
            </a:r>
            <a:endParaRPr lang="en-US" sz="2400" dirty="0">
              <a:solidFill>
                <a:schemeClr val="bg1"/>
              </a:solidFill>
            </a:endParaRPr>
          </a:p>
        </p:txBody>
      </p:sp>
      <p:sp>
        <p:nvSpPr>
          <p:cNvPr id="75" name="TextBox 74"/>
          <p:cNvSpPr txBox="1"/>
          <p:nvPr/>
        </p:nvSpPr>
        <p:spPr>
          <a:xfrm>
            <a:off x="8735573" y="5734281"/>
            <a:ext cx="346068" cy="461665"/>
          </a:xfrm>
          <a:prstGeom prst="rect">
            <a:avLst/>
          </a:prstGeom>
          <a:solidFill>
            <a:srgbClr val="1F497D"/>
          </a:solidFill>
        </p:spPr>
        <p:txBody>
          <a:bodyPr wrap="none" rtlCol="0">
            <a:spAutoFit/>
          </a:bodyPr>
          <a:lstStyle/>
          <a:p>
            <a:r>
              <a:rPr lang="en-US" sz="2400" dirty="0" smtClean="0">
                <a:solidFill>
                  <a:schemeClr val="bg1"/>
                </a:solidFill>
              </a:rPr>
              <a:t>5</a:t>
            </a:r>
            <a:endParaRPr lang="en-US" sz="2400" dirty="0">
              <a:solidFill>
                <a:schemeClr val="bg1"/>
              </a:solidFill>
            </a:endParaRPr>
          </a:p>
        </p:txBody>
      </p:sp>
    </p:spTree>
    <p:extLst>
      <p:ext uri="{BB962C8B-B14F-4D97-AF65-F5344CB8AC3E}">
        <p14:creationId xmlns:p14="http://schemas.microsoft.com/office/powerpoint/2010/main" val="2899902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6" grpId="0" animBg="1"/>
      <p:bldP spid="69" grpId="0" animBg="1"/>
      <p:bldP spid="3" grpId="0"/>
      <p:bldP spid="16" grpId="0" animBg="1"/>
      <p:bldP spid="17" grpId="0" animBg="1"/>
      <p:bldP spid="18" grpId="0" animBg="1"/>
      <p:bldP spid="19" grpId="0"/>
      <p:bldP spid="20" grpId="0" animBg="1"/>
      <p:bldP spid="21" grpId="0" animBg="1"/>
      <p:bldP spid="22" grpId="0" animBg="1"/>
      <p:bldP spid="23" grpId="0" animBg="1"/>
      <p:bldP spid="24" grpId="0" animBg="1"/>
      <p:bldP spid="25" grpId="0"/>
      <p:bldP spid="26" grpId="0" animBg="1"/>
      <p:bldP spid="59" grpId="0"/>
      <p:bldP spid="60" grpId="0" animBg="1"/>
      <p:bldP spid="61" grpId="0" animBg="1"/>
      <p:bldP spid="62" grpId="0" animBg="1"/>
      <p:bldP spid="63" grpId="0" animBg="1"/>
      <p:bldP spid="64" grpId="0"/>
      <p:bldP spid="65" grpId="0" animBg="1"/>
      <p:bldP spid="71" grpId="0"/>
      <p:bldP spid="72"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Box 76"/>
          <p:cNvSpPr txBox="1"/>
          <p:nvPr/>
        </p:nvSpPr>
        <p:spPr>
          <a:xfrm>
            <a:off x="7201705" y="1673419"/>
            <a:ext cx="1658928" cy="461665"/>
          </a:xfrm>
          <a:prstGeom prst="rect">
            <a:avLst/>
          </a:prstGeom>
          <a:solidFill>
            <a:srgbClr val="1F497D"/>
          </a:solidFill>
          <a:ln w="28575" cmpd="sng">
            <a:solidFill>
              <a:srgbClr val="FFFFFF"/>
            </a:solidFill>
          </a:ln>
        </p:spPr>
        <p:txBody>
          <a:bodyPr wrap="none" rtlCol="0">
            <a:spAutoFit/>
          </a:bodyPr>
          <a:lstStyle/>
          <a:p>
            <a:r>
              <a:rPr lang="en-US" sz="2400" dirty="0" err="1" smtClean="0">
                <a:solidFill>
                  <a:schemeClr val="bg1"/>
                </a:solidFill>
              </a:rPr>
              <a:t>AcerAspire</a:t>
            </a:r>
            <a:endParaRPr lang="en-US" sz="2400" dirty="0">
              <a:solidFill>
                <a:schemeClr val="bg1"/>
              </a:solidFill>
            </a:endParaRPr>
          </a:p>
        </p:txBody>
      </p:sp>
      <p:sp>
        <p:nvSpPr>
          <p:cNvPr id="76" name="TextBox 75"/>
          <p:cNvSpPr txBox="1"/>
          <p:nvPr/>
        </p:nvSpPr>
        <p:spPr>
          <a:xfrm>
            <a:off x="7032372" y="1402488"/>
            <a:ext cx="1765778" cy="461665"/>
          </a:xfrm>
          <a:prstGeom prst="rect">
            <a:avLst/>
          </a:prstGeom>
          <a:solidFill>
            <a:srgbClr val="1F497D"/>
          </a:solidFill>
          <a:ln w="28575" cmpd="sng">
            <a:solidFill>
              <a:srgbClr val="FFFFFF"/>
            </a:solidFill>
          </a:ln>
        </p:spPr>
        <p:txBody>
          <a:bodyPr wrap="none" rtlCol="0">
            <a:spAutoFit/>
          </a:bodyPr>
          <a:lstStyle/>
          <a:p>
            <a:r>
              <a:rPr lang="en-US" sz="2400" dirty="0" err="1" smtClean="0">
                <a:solidFill>
                  <a:schemeClr val="bg1"/>
                </a:solidFill>
              </a:rPr>
              <a:t>MacBookAir</a:t>
            </a:r>
            <a:endParaRPr lang="en-US" sz="2400" dirty="0">
              <a:solidFill>
                <a:schemeClr val="bg1"/>
              </a:solidFill>
            </a:endParaRPr>
          </a:p>
        </p:txBody>
      </p:sp>
      <p:sp>
        <p:nvSpPr>
          <p:cNvPr id="69" name="TextBox 68"/>
          <p:cNvSpPr txBox="1"/>
          <p:nvPr/>
        </p:nvSpPr>
        <p:spPr>
          <a:xfrm>
            <a:off x="6879971" y="1097687"/>
            <a:ext cx="1749661" cy="461665"/>
          </a:xfrm>
          <a:prstGeom prst="rect">
            <a:avLst/>
          </a:prstGeom>
          <a:solidFill>
            <a:srgbClr val="1F497D"/>
          </a:solidFill>
          <a:ln w="28575" cmpd="sng">
            <a:solidFill>
              <a:srgbClr val="FFFFFF"/>
            </a:solidFill>
          </a:ln>
        </p:spPr>
        <p:txBody>
          <a:bodyPr wrap="square" rtlCol="0">
            <a:spAutoFit/>
          </a:bodyPr>
          <a:lstStyle/>
          <a:p>
            <a:r>
              <a:rPr lang="en-US" sz="2400" dirty="0" smtClean="0">
                <a:solidFill>
                  <a:schemeClr val="bg1"/>
                </a:solidFill>
              </a:rPr>
              <a:t>Dell</a:t>
            </a:r>
            <a:endParaRPr lang="en-US" sz="2400" dirty="0">
              <a:solidFill>
                <a:schemeClr val="bg1"/>
              </a:solidFill>
            </a:endParaRPr>
          </a:p>
        </p:txBody>
      </p:sp>
      <p:cxnSp>
        <p:nvCxnSpPr>
          <p:cNvPr id="47" name="Straight Connector 46"/>
          <p:cNvCxnSpPr>
            <a:endCxn id="19" idx="1"/>
          </p:cNvCxnSpPr>
          <p:nvPr/>
        </p:nvCxnSpPr>
        <p:spPr>
          <a:xfrm>
            <a:off x="2455333" y="1049867"/>
            <a:ext cx="1943724" cy="1191435"/>
          </a:xfrm>
          <a:prstGeom prst="line">
            <a:avLst/>
          </a:prstGeom>
          <a:ln w="38100" cmpd="sng">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67732" y="242299"/>
            <a:ext cx="453670" cy="2246769"/>
          </a:xfrm>
          <a:prstGeom prst="rect">
            <a:avLst/>
          </a:prstGeom>
        </p:spPr>
        <p:txBody>
          <a:bodyPr wrap="none">
            <a:spAutoFit/>
          </a:bodyPr>
          <a:lstStyle/>
          <a:p>
            <a:r>
              <a:rPr lang="en-US" sz="2000" dirty="0" smtClean="0"/>
              <a:t>10</a:t>
            </a:r>
          </a:p>
          <a:p>
            <a:r>
              <a:rPr lang="en-US" sz="2000" dirty="0" smtClean="0"/>
              <a:t>11</a:t>
            </a:r>
          </a:p>
          <a:p>
            <a:r>
              <a:rPr lang="en-US" sz="2000" dirty="0" smtClean="0"/>
              <a:t>12</a:t>
            </a:r>
          </a:p>
          <a:p>
            <a:r>
              <a:rPr lang="en-US" sz="2000" dirty="0" smtClean="0"/>
              <a:t>13</a:t>
            </a:r>
          </a:p>
          <a:p>
            <a:r>
              <a:rPr lang="en-US" sz="2000" dirty="0" smtClean="0"/>
              <a:t>14</a:t>
            </a:r>
          </a:p>
          <a:p>
            <a:r>
              <a:rPr lang="en-US" sz="2000" dirty="0" smtClean="0"/>
              <a:t>15</a:t>
            </a:r>
          </a:p>
          <a:p>
            <a:r>
              <a:rPr lang="en-US" sz="2000" dirty="0" smtClean="0"/>
              <a:t>16</a:t>
            </a:r>
          </a:p>
        </p:txBody>
      </p:sp>
      <p:sp>
        <p:nvSpPr>
          <p:cNvPr id="15" name="Rectangle 14"/>
          <p:cNvSpPr/>
          <p:nvPr/>
        </p:nvSpPr>
        <p:spPr>
          <a:xfrm>
            <a:off x="-50809" y="3380125"/>
            <a:ext cx="609600" cy="3170099"/>
          </a:xfrm>
          <a:prstGeom prst="rect">
            <a:avLst/>
          </a:prstGeom>
        </p:spPr>
        <p:txBody>
          <a:bodyPr wrap="square">
            <a:spAutoFit/>
          </a:bodyPr>
          <a:lstStyle/>
          <a:p>
            <a:r>
              <a:rPr lang="en-US" sz="2000" dirty="0"/>
              <a:t>17</a:t>
            </a:r>
          </a:p>
          <a:p>
            <a:r>
              <a:rPr lang="en-US" sz="2000" dirty="0"/>
              <a:t>18</a:t>
            </a:r>
          </a:p>
          <a:p>
            <a:r>
              <a:rPr lang="en-US" sz="2000" dirty="0"/>
              <a:t>19</a:t>
            </a:r>
          </a:p>
          <a:p>
            <a:r>
              <a:rPr lang="en-US" sz="2000" dirty="0"/>
              <a:t>20</a:t>
            </a:r>
          </a:p>
          <a:p>
            <a:r>
              <a:rPr lang="en-US" sz="2000" dirty="0"/>
              <a:t>21</a:t>
            </a:r>
          </a:p>
          <a:p>
            <a:r>
              <a:rPr lang="en-US" sz="2000" dirty="0"/>
              <a:t>22</a:t>
            </a:r>
          </a:p>
          <a:p>
            <a:r>
              <a:rPr lang="en-US" sz="2000" dirty="0"/>
              <a:t>23</a:t>
            </a:r>
          </a:p>
          <a:p>
            <a:r>
              <a:rPr lang="en-US" sz="2000" dirty="0"/>
              <a:t>24</a:t>
            </a:r>
          </a:p>
          <a:p>
            <a:r>
              <a:rPr lang="en-US" sz="2000" dirty="0"/>
              <a:t>25</a:t>
            </a:r>
          </a:p>
          <a:p>
            <a:r>
              <a:rPr lang="en-US" sz="2000" dirty="0"/>
              <a:t>26</a:t>
            </a:r>
          </a:p>
        </p:txBody>
      </p:sp>
      <p:sp>
        <p:nvSpPr>
          <p:cNvPr id="3" name="TextBox 2"/>
          <p:cNvSpPr txBox="1"/>
          <p:nvPr/>
        </p:nvSpPr>
        <p:spPr>
          <a:xfrm>
            <a:off x="5096001" y="5218666"/>
            <a:ext cx="846356" cy="461665"/>
          </a:xfrm>
          <a:prstGeom prst="rect">
            <a:avLst/>
          </a:prstGeom>
          <a:noFill/>
        </p:spPr>
        <p:txBody>
          <a:bodyPr wrap="none" rtlCol="0">
            <a:spAutoFit/>
          </a:bodyPr>
          <a:lstStyle/>
          <a:p>
            <a:r>
              <a:rPr lang="en-US" sz="2400" dirty="0" smtClean="0">
                <a:solidFill>
                  <a:schemeClr val="tx2"/>
                </a:solidFill>
              </a:rPr>
              <a:t>total</a:t>
            </a:r>
            <a:endParaRPr lang="en-US" sz="2400" dirty="0">
              <a:solidFill>
                <a:schemeClr val="tx2"/>
              </a:solidFill>
            </a:endParaRPr>
          </a:p>
        </p:txBody>
      </p:sp>
      <p:sp>
        <p:nvSpPr>
          <p:cNvPr id="16" name="TextBox 15"/>
          <p:cNvSpPr txBox="1"/>
          <p:nvPr/>
        </p:nvSpPr>
        <p:spPr>
          <a:xfrm>
            <a:off x="5993468" y="5220266"/>
            <a:ext cx="346068" cy="461665"/>
          </a:xfrm>
          <a:prstGeom prst="rect">
            <a:avLst/>
          </a:prstGeom>
          <a:solidFill>
            <a:srgbClr val="1F497D"/>
          </a:solidFill>
        </p:spPr>
        <p:txBody>
          <a:bodyPr wrap="none" rtlCol="0">
            <a:spAutoFit/>
          </a:bodyPr>
          <a:lstStyle/>
          <a:p>
            <a:r>
              <a:rPr lang="en-US" sz="2400" dirty="0" smtClean="0">
                <a:solidFill>
                  <a:schemeClr val="bg1"/>
                </a:solidFill>
              </a:rPr>
              <a:t>0</a:t>
            </a:r>
            <a:endParaRPr lang="en-US" sz="2400" dirty="0">
              <a:solidFill>
                <a:schemeClr val="bg1"/>
              </a:solidFill>
            </a:endParaRPr>
          </a:p>
        </p:txBody>
      </p:sp>
      <p:sp>
        <p:nvSpPr>
          <p:cNvPr id="17" name="TextBox 16"/>
          <p:cNvSpPr txBox="1"/>
          <p:nvPr/>
        </p:nvSpPr>
        <p:spPr>
          <a:xfrm>
            <a:off x="6397304" y="5220266"/>
            <a:ext cx="346068" cy="461665"/>
          </a:xfrm>
          <a:prstGeom prst="rect">
            <a:avLst/>
          </a:prstGeom>
          <a:solidFill>
            <a:srgbClr val="1F497D"/>
          </a:solidFill>
        </p:spPr>
        <p:txBody>
          <a:bodyPr wrap="none" rtlCol="0">
            <a:spAutoFit/>
          </a:bodyPr>
          <a:lstStyle/>
          <a:p>
            <a:r>
              <a:rPr lang="en-US" sz="2400" dirty="0" smtClean="0">
                <a:solidFill>
                  <a:schemeClr val="bg1"/>
                </a:solidFill>
              </a:rPr>
              <a:t>1</a:t>
            </a:r>
            <a:endParaRPr lang="en-US" sz="2400" dirty="0">
              <a:solidFill>
                <a:schemeClr val="bg1"/>
              </a:solidFill>
            </a:endParaRPr>
          </a:p>
        </p:txBody>
      </p:sp>
      <p:sp>
        <p:nvSpPr>
          <p:cNvPr id="18" name="TextBox 17"/>
          <p:cNvSpPr txBox="1"/>
          <p:nvPr/>
        </p:nvSpPr>
        <p:spPr>
          <a:xfrm>
            <a:off x="6809342" y="5237199"/>
            <a:ext cx="346068" cy="461665"/>
          </a:xfrm>
          <a:prstGeom prst="rect">
            <a:avLst/>
          </a:prstGeom>
          <a:solidFill>
            <a:srgbClr val="1F497D"/>
          </a:solidFill>
        </p:spPr>
        <p:txBody>
          <a:bodyPr wrap="none" rtlCol="0">
            <a:spAutoFit/>
          </a:bodyPr>
          <a:lstStyle/>
          <a:p>
            <a:r>
              <a:rPr lang="en-US" sz="2400" dirty="0">
                <a:solidFill>
                  <a:schemeClr val="bg1"/>
                </a:solidFill>
              </a:rPr>
              <a:t>2</a:t>
            </a:r>
          </a:p>
        </p:txBody>
      </p:sp>
      <p:sp>
        <p:nvSpPr>
          <p:cNvPr id="19" name="TextBox 18"/>
          <p:cNvSpPr txBox="1"/>
          <p:nvPr/>
        </p:nvSpPr>
        <p:spPr>
          <a:xfrm>
            <a:off x="4399057" y="2010469"/>
            <a:ext cx="1050137" cy="461665"/>
          </a:xfrm>
          <a:prstGeom prst="rect">
            <a:avLst/>
          </a:prstGeom>
          <a:noFill/>
        </p:spPr>
        <p:txBody>
          <a:bodyPr wrap="none" rtlCol="0">
            <a:spAutoFit/>
          </a:bodyPr>
          <a:lstStyle/>
          <a:p>
            <a:r>
              <a:rPr lang="en-US" sz="2400" dirty="0" smtClean="0">
                <a:solidFill>
                  <a:schemeClr val="tx2"/>
                </a:solidFill>
              </a:rPr>
              <a:t>return</a:t>
            </a:r>
            <a:endParaRPr lang="en-US" sz="2400" dirty="0">
              <a:solidFill>
                <a:schemeClr val="tx2"/>
              </a:solidFill>
            </a:endParaRPr>
          </a:p>
        </p:txBody>
      </p:sp>
      <p:sp>
        <p:nvSpPr>
          <p:cNvPr id="20" name="TextBox 19"/>
          <p:cNvSpPr txBox="1"/>
          <p:nvPr/>
        </p:nvSpPr>
        <p:spPr>
          <a:xfrm>
            <a:off x="5465854" y="2029002"/>
            <a:ext cx="346068" cy="461665"/>
          </a:xfrm>
          <a:prstGeom prst="rect">
            <a:avLst/>
          </a:prstGeom>
          <a:solidFill>
            <a:srgbClr val="1F497D"/>
          </a:solidFill>
        </p:spPr>
        <p:txBody>
          <a:bodyPr wrap="none" rtlCol="0">
            <a:spAutoFit/>
          </a:bodyPr>
          <a:lstStyle/>
          <a:p>
            <a:r>
              <a:rPr lang="en-US" sz="2400" dirty="0" smtClean="0">
                <a:solidFill>
                  <a:schemeClr val="bg1"/>
                </a:solidFill>
              </a:rPr>
              <a:t>0</a:t>
            </a:r>
            <a:endParaRPr lang="en-US" sz="2400" dirty="0">
              <a:solidFill>
                <a:schemeClr val="bg1"/>
              </a:solidFill>
            </a:endParaRPr>
          </a:p>
        </p:txBody>
      </p:sp>
      <p:sp>
        <p:nvSpPr>
          <p:cNvPr id="21" name="TextBox 20"/>
          <p:cNvSpPr txBox="1"/>
          <p:nvPr/>
        </p:nvSpPr>
        <p:spPr>
          <a:xfrm>
            <a:off x="5869690" y="2029002"/>
            <a:ext cx="346068" cy="461665"/>
          </a:xfrm>
          <a:prstGeom prst="rect">
            <a:avLst/>
          </a:prstGeom>
          <a:solidFill>
            <a:srgbClr val="1F497D"/>
          </a:solidFill>
        </p:spPr>
        <p:txBody>
          <a:bodyPr wrap="none" rtlCol="0">
            <a:spAutoFit/>
          </a:bodyPr>
          <a:lstStyle/>
          <a:p>
            <a:r>
              <a:rPr lang="en-US" sz="2400" dirty="0" smtClean="0">
                <a:solidFill>
                  <a:schemeClr val="bg1"/>
                </a:solidFill>
              </a:rPr>
              <a:t>1</a:t>
            </a:r>
            <a:endParaRPr lang="en-US" sz="2400" dirty="0">
              <a:solidFill>
                <a:schemeClr val="bg1"/>
              </a:solidFill>
            </a:endParaRPr>
          </a:p>
        </p:txBody>
      </p:sp>
      <p:sp>
        <p:nvSpPr>
          <p:cNvPr id="22" name="TextBox 21"/>
          <p:cNvSpPr txBox="1"/>
          <p:nvPr/>
        </p:nvSpPr>
        <p:spPr>
          <a:xfrm>
            <a:off x="6298661" y="2029002"/>
            <a:ext cx="346068" cy="461665"/>
          </a:xfrm>
          <a:prstGeom prst="rect">
            <a:avLst/>
          </a:prstGeom>
          <a:solidFill>
            <a:srgbClr val="1F497D"/>
          </a:solidFill>
        </p:spPr>
        <p:txBody>
          <a:bodyPr wrap="none" rtlCol="0">
            <a:spAutoFit/>
          </a:bodyPr>
          <a:lstStyle/>
          <a:p>
            <a:r>
              <a:rPr lang="en-US" sz="2400" dirty="0" smtClean="0">
                <a:solidFill>
                  <a:schemeClr val="bg1"/>
                </a:solidFill>
              </a:rPr>
              <a:t>1</a:t>
            </a:r>
            <a:endParaRPr lang="en-US" sz="2400" dirty="0">
              <a:solidFill>
                <a:schemeClr val="bg1"/>
              </a:solidFill>
            </a:endParaRPr>
          </a:p>
        </p:txBody>
      </p:sp>
      <p:sp>
        <p:nvSpPr>
          <p:cNvPr id="23" name="TextBox 22"/>
          <p:cNvSpPr txBox="1"/>
          <p:nvPr/>
        </p:nvSpPr>
        <p:spPr>
          <a:xfrm>
            <a:off x="6750669" y="2031980"/>
            <a:ext cx="346068" cy="461665"/>
          </a:xfrm>
          <a:prstGeom prst="rect">
            <a:avLst/>
          </a:prstGeom>
          <a:solidFill>
            <a:srgbClr val="1F497D"/>
          </a:solidFill>
        </p:spPr>
        <p:txBody>
          <a:bodyPr wrap="none" rtlCol="0">
            <a:spAutoFit/>
          </a:bodyPr>
          <a:lstStyle/>
          <a:p>
            <a:r>
              <a:rPr lang="en-US" sz="2400" dirty="0" smtClean="0">
                <a:solidFill>
                  <a:schemeClr val="bg1"/>
                </a:solidFill>
              </a:rPr>
              <a:t>1</a:t>
            </a:r>
            <a:endParaRPr lang="en-US" sz="2400" dirty="0">
              <a:solidFill>
                <a:schemeClr val="bg1"/>
              </a:solidFill>
            </a:endParaRPr>
          </a:p>
        </p:txBody>
      </p:sp>
      <p:sp>
        <p:nvSpPr>
          <p:cNvPr id="24" name="TextBox 23"/>
          <p:cNvSpPr txBox="1"/>
          <p:nvPr/>
        </p:nvSpPr>
        <p:spPr>
          <a:xfrm>
            <a:off x="7241384" y="5237199"/>
            <a:ext cx="346068" cy="461665"/>
          </a:xfrm>
          <a:prstGeom prst="rect">
            <a:avLst/>
          </a:prstGeom>
          <a:solidFill>
            <a:srgbClr val="1F497D"/>
          </a:solidFill>
        </p:spPr>
        <p:txBody>
          <a:bodyPr wrap="none" rtlCol="0">
            <a:spAutoFit/>
          </a:bodyPr>
          <a:lstStyle/>
          <a:p>
            <a:r>
              <a:rPr lang="en-US" sz="2400" dirty="0" smtClean="0">
                <a:solidFill>
                  <a:schemeClr val="bg1"/>
                </a:solidFill>
              </a:rPr>
              <a:t>3</a:t>
            </a:r>
            <a:endParaRPr lang="en-US" sz="2400" dirty="0">
              <a:solidFill>
                <a:schemeClr val="bg1"/>
              </a:solidFill>
            </a:endParaRPr>
          </a:p>
        </p:txBody>
      </p:sp>
      <p:sp>
        <p:nvSpPr>
          <p:cNvPr id="25" name="TextBox 24"/>
          <p:cNvSpPr txBox="1"/>
          <p:nvPr/>
        </p:nvSpPr>
        <p:spPr>
          <a:xfrm>
            <a:off x="3426468" y="6370243"/>
            <a:ext cx="1050137" cy="461665"/>
          </a:xfrm>
          <a:prstGeom prst="rect">
            <a:avLst/>
          </a:prstGeom>
          <a:noFill/>
        </p:spPr>
        <p:txBody>
          <a:bodyPr wrap="none" rtlCol="0">
            <a:spAutoFit/>
          </a:bodyPr>
          <a:lstStyle/>
          <a:p>
            <a:r>
              <a:rPr lang="en-US" sz="2400" dirty="0" smtClean="0">
                <a:solidFill>
                  <a:schemeClr val="tx2"/>
                </a:solidFill>
              </a:rPr>
              <a:t>return</a:t>
            </a:r>
            <a:endParaRPr lang="en-US" sz="2400" dirty="0">
              <a:solidFill>
                <a:schemeClr val="tx2"/>
              </a:solidFill>
            </a:endParaRPr>
          </a:p>
        </p:txBody>
      </p:sp>
      <p:sp>
        <p:nvSpPr>
          <p:cNvPr id="26" name="TextBox 25"/>
          <p:cNvSpPr txBox="1"/>
          <p:nvPr/>
        </p:nvSpPr>
        <p:spPr>
          <a:xfrm>
            <a:off x="4527404" y="6370111"/>
            <a:ext cx="346068" cy="461665"/>
          </a:xfrm>
          <a:prstGeom prst="rect">
            <a:avLst/>
          </a:prstGeom>
          <a:solidFill>
            <a:srgbClr val="1F497D"/>
          </a:solidFill>
        </p:spPr>
        <p:txBody>
          <a:bodyPr wrap="none" rtlCol="0">
            <a:spAutoFit/>
          </a:bodyPr>
          <a:lstStyle/>
          <a:p>
            <a:r>
              <a:rPr lang="en-US" sz="2400" dirty="0" smtClean="0">
                <a:solidFill>
                  <a:srgbClr val="FFFFFF"/>
                </a:solidFill>
              </a:rPr>
              <a:t>3</a:t>
            </a:r>
            <a:endParaRPr lang="en-US" sz="2400" dirty="0">
              <a:solidFill>
                <a:srgbClr val="FFFFFF"/>
              </a:solidFill>
            </a:endParaRPr>
          </a:p>
        </p:txBody>
      </p:sp>
      <p:cxnSp>
        <p:nvCxnSpPr>
          <p:cNvPr id="50" name="Straight Connector 49"/>
          <p:cNvCxnSpPr>
            <a:endCxn id="19" idx="1"/>
          </p:cNvCxnSpPr>
          <p:nvPr/>
        </p:nvCxnSpPr>
        <p:spPr>
          <a:xfrm>
            <a:off x="2455333" y="1659467"/>
            <a:ext cx="1943724" cy="581835"/>
          </a:xfrm>
          <a:prstGeom prst="line">
            <a:avLst/>
          </a:prstGeom>
          <a:ln w="38100" cmpd="sng">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a:endCxn id="19" idx="1"/>
          </p:cNvCxnSpPr>
          <p:nvPr/>
        </p:nvCxnSpPr>
        <p:spPr>
          <a:xfrm>
            <a:off x="1964267" y="2010469"/>
            <a:ext cx="2434790" cy="230833"/>
          </a:xfrm>
          <a:prstGeom prst="line">
            <a:avLst/>
          </a:prstGeom>
          <a:ln w="38100" cmpd="sng">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4129445" y="5454047"/>
            <a:ext cx="950675" cy="0"/>
          </a:xfrm>
          <a:prstGeom prst="line">
            <a:avLst/>
          </a:prstGeom>
          <a:ln w="38100" cmpd="sng">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a:endCxn id="25" idx="1"/>
          </p:cNvCxnSpPr>
          <p:nvPr/>
        </p:nvCxnSpPr>
        <p:spPr>
          <a:xfrm>
            <a:off x="2286000" y="6062133"/>
            <a:ext cx="1140468" cy="538943"/>
          </a:xfrm>
          <a:prstGeom prst="line">
            <a:avLst/>
          </a:prstGeom>
          <a:ln w="38100" cmpd="sng">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1236132" y="609600"/>
            <a:ext cx="2726267" cy="287867"/>
          </a:xfrm>
          <a:prstGeom prst="rect">
            <a:avLst/>
          </a:prstGeom>
          <a:solidFill>
            <a:srgbClr val="558ED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338664" y="220054"/>
            <a:ext cx="5435601" cy="2308324"/>
          </a:xfrm>
          <a:prstGeom prst="rect">
            <a:avLst/>
          </a:prstGeom>
        </p:spPr>
        <p:txBody>
          <a:bodyPr wrap="square">
            <a:spAutoFit/>
          </a:bodyPr>
          <a:lstStyle/>
          <a:p>
            <a:r>
              <a:rPr lang="en-US" sz="2000" dirty="0" err="1"/>
              <a:t>int</a:t>
            </a:r>
            <a:r>
              <a:rPr lang="en-US" sz="2000" dirty="0"/>
              <a:t> </a:t>
            </a:r>
            <a:r>
              <a:rPr lang="en-US" sz="2000" dirty="0" err="1"/>
              <a:t>isAvailable</a:t>
            </a:r>
            <a:r>
              <a:rPr lang="en-US" sz="2000" dirty="0" smtClean="0"/>
              <a:t>(node* product)</a:t>
            </a:r>
            <a:r>
              <a:rPr lang="en-US" sz="2000" dirty="0"/>
              <a:t>{</a:t>
            </a:r>
          </a:p>
          <a:p>
            <a:r>
              <a:rPr lang="en-US" sz="2000" dirty="0"/>
              <a:t>	if ( </a:t>
            </a:r>
            <a:r>
              <a:rPr lang="en-US" sz="2000" dirty="0" err="1"/>
              <a:t>notInitialized</a:t>
            </a:r>
            <a:r>
              <a:rPr lang="en-US" sz="2000" dirty="0"/>
              <a:t> </a:t>
            </a:r>
            <a:r>
              <a:rPr lang="en-US" sz="2000" dirty="0" smtClean="0"/>
              <a:t>(product) )</a:t>
            </a:r>
            <a:endParaRPr lang="en-US" sz="2000" dirty="0"/>
          </a:p>
          <a:p>
            <a:r>
              <a:rPr lang="en-US" sz="2000" dirty="0"/>
              <a:t>		return 0</a:t>
            </a:r>
            <a:r>
              <a:rPr lang="en-US" sz="2000" dirty="0" smtClean="0"/>
              <a:t>;</a:t>
            </a:r>
          </a:p>
          <a:p>
            <a:r>
              <a:rPr lang="fi-FI" sz="2000" dirty="0"/>
              <a:t>	</a:t>
            </a:r>
            <a:r>
              <a:rPr lang="fi-FI" sz="2000" dirty="0" err="1"/>
              <a:t>if</a:t>
            </a:r>
            <a:r>
              <a:rPr lang="fi-FI" sz="2000" dirty="0"/>
              <a:t> ( </a:t>
            </a:r>
            <a:r>
              <a:rPr lang="fi-FI" sz="2000" dirty="0" err="1" smtClean="0"/>
              <a:t>product-</a:t>
            </a:r>
            <a:r>
              <a:rPr lang="fi-FI" sz="2000" dirty="0" smtClean="0"/>
              <a:t>&gt;</a:t>
            </a:r>
            <a:r>
              <a:rPr lang="fi-FI" sz="2000" dirty="0" err="1" smtClean="0"/>
              <a:t>items</a:t>
            </a:r>
            <a:r>
              <a:rPr lang="fi-FI" sz="2000" dirty="0" smtClean="0"/>
              <a:t> </a:t>
            </a:r>
            <a:r>
              <a:rPr lang="fi-FI" sz="2000" dirty="0"/>
              <a:t>&gt; 0 </a:t>
            </a:r>
            <a:r>
              <a:rPr lang="fi-FI" sz="2000" dirty="0" smtClean="0"/>
              <a:t>)</a:t>
            </a:r>
            <a:endParaRPr lang="fi-FI" sz="2000" dirty="0"/>
          </a:p>
          <a:p>
            <a:r>
              <a:rPr lang="en-US" sz="2000" dirty="0"/>
              <a:t>		return 1</a:t>
            </a:r>
            <a:r>
              <a:rPr lang="en-US" sz="2000" dirty="0" smtClean="0"/>
              <a:t>;</a:t>
            </a:r>
            <a:endParaRPr lang="en-US" sz="2000" dirty="0"/>
          </a:p>
          <a:p>
            <a:r>
              <a:rPr lang="en-US" sz="2000" dirty="0"/>
              <a:t>	return 0;</a:t>
            </a:r>
          </a:p>
          <a:p>
            <a:r>
              <a:rPr lang="en-US" sz="2000" dirty="0" smtClean="0"/>
              <a:t>}</a:t>
            </a:r>
            <a:endParaRPr lang="en-US" sz="2400" dirty="0"/>
          </a:p>
        </p:txBody>
      </p:sp>
      <p:sp>
        <p:nvSpPr>
          <p:cNvPr id="39" name="Rectangle 38"/>
          <p:cNvSpPr/>
          <p:nvPr/>
        </p:nvSpPr>
        <p:spPr>
          <a:xfrm>
            <a:off x="338657" y="3380125"/>
            <a:ext cx="6316138" cy="3170099"/>
          </a:xfrm>
          <a:prstGeom prst="rect">
            <a:avLst/>
          </a:prstGeom>
        </p:spPr>
        <p:txBody>
          <a:bodyPr wrap="square">
            <a:spAutoFit/>
          </a:bodyPr>
          <a:lstStyle/>
          <a:p>
            <a:r>
              <a:rPr lang="en-US" sz="2000" dirty="0"/>
              <a:t>long </a:t>
            </a:r>
            <a:r>
              <a:rPr lang="en-US" sz="2000" dirty="0" err="1"/>
              <a:t>availableProducts</a:t>
            </a:r>
            <a:r>
              <a:rPr lang="en-US" sz="2000" dirty="0"/>
              <a:t>( </a:t>
            </a:r>
            <a:r>
              <a:rPr lang="en-US" sz="2000" dirty="0" err="1" smtClean="0"/>
              <a:t>t_store</a:t>
            </a:r>
            <a:r>
              <a:rPr lang="en-US" sz="2000" dirty="0"/>
              <a:t>* </a:t>
            </a:r>
            <a:r>
              <a:rPr lang="en-US" sz="2000" dirty="0" smtClean="0"/>
              <a:t>store </a:t>
            </a:r>
            <a:r>
              <a:rPr lang="en-US" sz="2000" dirty="0"/>
              <a:t>){</a:t>
            </a:r>
          </a:p>
          <a:p>
            <a:r>
              <a:rPr lang="en-US" sz="2000" dirty="0"/>
              <a:t>	</a:t>
            </a:r>
            <a:r>
              <a:rPr lang="en-US" sz="2000" dirty="0" smtClean="0"/>
              <a:t>node</a:t>
            </a:r>
            <a:r>
              <a:rPr lang="en-US" sz="2000" dirty="0"/>
              <a:t>* product = </a:t>
            </a:r>
            <a:r>
              <a:rPr lang="en-US" sz="2000" dirty="0" smtClean="0"/>
              <a:t>store-</a:t>
            </a:r>
            <a:r>
              <a:rPr lang="en-US" sz="2000" dirty="0"/>
              <a:t>&gt;products;</a:t>
            </a:r>
          </a:p>
          <a:p>
            <a:r>
              <a:rPr lang="en-US" sz="2000" dirty="0"/>
              <a:t>	long total = 0;</a:t>
            </a:r>
          </a:p>
          <a:p>
            <a:endParaRPr lang="en-US" sz="2000" dirty="0"/>
          </a:p>
          <a:p>
            <a:r>
              <a:rPr lang="en-US" sz="2000" dirty="0"/>
              <a:t>	while ( product != 0 ) {</a:t>
            </a:r>
          </a:p>
          <a:p>
            <a:r>
              <a:rPr lang="en-US" sz="2000" dirty="0"/>
              <a:t>		total += </a:t>
            </a:r>
            <a:r>
              <a:rPr lang="en-US" sz="2000" dirty="0" err="1"/>
              <a:t>isAvailable</a:t>
            </a:r>
            <a:r>
              <a:rPr lang="en-US" sz="2000" dirty="0"/>
              <a:t>( product )</a:t>
            </a:r>
            <a:r>
              <a:rPr lang="en-US" sz="2000" dirty="0" smtClean="0"/>
              <a:t>;</a:t>
            </a:r>
            <a:endParaRPr lang="en-US" sz="2000" dirty="0"/>
          </a:p>
          <a:p>
            <a:r>
              <a:rPr lang="en-US" sz="2000" dirty="0"/>
              <a:t>		product = product-&gt;</a:t>
            </a:r>
            <a:r>
              <a:rPr lang="en-US" sz="2000" dirty="0" err="1"/>
              <a:t>nxt</a:t>
            </a:r>
            <a:r>
              <a:rPr lang="en-US" sz="2000" dirty="0"/>
              <a:t>;</a:t>
            </a:r>
          </a:p>
          <a:p>
            <a:r>
              <a:rPr lang="en-US" sz="2000" dirty="0"/>
              <a:t>	</a:t>
            </a:r>
            <a:r>
              <a:rPr lang="en-US" sz="2000" dirty="0" smtClean="0"/>
              <a:t>}</a:t>
            </a:r>
            <a:endParaRPr lang="en-US" sz="2000" dirty="0"/>
          </a:p>
          <a:p>
            <a:r>
              <a:rPr lang="en-US" sz="2000" dirty="0"/>
              <a:t>	return total;</a:t>
            </a:r>
          </a:p>
          <a:p>
            <a:r>
              <a:rPr lang="en-US" sz="2000" dirty="0"/>
              <a:t>}</a:t>
            </a:r>
          </a:p>
        </p:txBody>
      </p:sp>
      <p:sp>
        <p:nvSpPr>
          <p:cNvPr id="40" name="Rectangle 39"/>
          <p:cNvSpPr/>
          <p:nvPr/>
        </p:nvSpPr>
        <p:spPr>
          <a:xfrm>
            <a:off x="829733" y="804333"/>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1049865" y="1083733"/>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287855" y="482600"/>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1253064" y="1701800"/>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61998" y="1981200"/>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304789" y="3606800"/>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795853" y="3945467"/>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829733" y="4224867"/>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829733" y="4834467"/>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1269994" y="5130800"/>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1269994" y="5460999"/>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795853" y="5799667"/>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795851" y="6079067"/>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694254" y="1405467"/>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extBox 58"/>
          <p:cNvSpPr txBox="1"/>
          <p:nvPr/>
        </p:nvSpPr>
        <p:spPr>
          <a:xfrm>
            <a:off x="4396228" y="226831"/>
            <a:ext cx="2125702" cy="461665"/>
          </a:xfrm>
          <a:prstGeom prst="rect">
            <a:avLst/>
          </a:prstGeom>
          <a:noFill/>
        </p:spPr>
        <p:txBody>
          <a:bodyPr wrap="none" rtlCol="0">
            <a:spAutoFit/>
          </a:bodyPr>
          <a:lstStyle/>
          <a:p>
            <a:r>
              <a:rPr lang="en-US" sz="2400" dirty="0" err="1" smtClean="0">
                <a:solidFill>
                  <a:schemeClr val="tx2"/>
                </a:solidFill>
              </a:rPr>
              <a:t>product.items</a:t>
            </a:r>
            <a:endParaRPr lang="en-US" sz="2400" dirty="0">
              <a:solidFill>
                <a:schemeClr val="tx2"/>
              </a:solidFill>
            </a:endParaRPr>
          </a:p>
        </p:txBody>
      </p:sp>
      <p:sp>
        <p:nvSpPr>
          <p:cNvPr id="60" name="TextBox 59"/>
          <p:cNvSpPr txBox="1"/>
          <p:nvPr/>
        </p:nvSpPr>
        <p:spPr>
          <a:xfrm>
            <a:off x="6716067" y="228431"/>
            <a:ext cx="346068" cy="461665"/>
          </a:xfrm>
          <a:prstGeom prst="rect">
            <a:avLst/>
          </a:prstGeom>
          <a:solidFill>
            <a:srgbClr val="1F497D"/>
          </a:solidFill>
        </p:spPr>
        <p:txBody>
          <a:bodyPr wrap="none" rtlCol="0">
            <a:spAutoFit/>
          </a:bodyPr>
          <a:lstStyle/>
          <a:p>
            <a:r>
              <a:rPr lang="en-US" sz="2400" dirty="0" smtClean="0">
                <a:solidFill>
                  <a:schemeClr val="bg1"/>
                </a:solidFill>
              </a:rPr>
              <a:t>0</a:t>
            </a:r>
            <a:endParaRPr lang="en-US" sz="2400" dirty="0">
              <a:solidFill>
                <a:schemeClr val="bg1"/>
              </a:solidFill>
            </a:endParaRPr>
          </a:p>
        </p:txBody>
      </p:sp>
      <p:sp>
        <p:nvSpPr>
          <p:cNvPr id="61" name="TextBox 60"/>
          <p:cNvSpPr txBox="1"/>
          <p:nvPr/>
        </p:nvSpPr>
        <p:spPr>
          <a:xfrm>
            <a:off x="7119903" y="228431"/>
            <a:ext cx="346068" cy="461665"/>
          </a:xfrm>
          <a:prstGeom prst="rect">
            <a:avLst/>
          </a:prstGeom>
          <a:solidFill>
            <a:srgbClr val="1F497D"/>
          </a:solidFill>
        </p:spPr>
        <p:txBody>
          <a:bodyPr wrap="none" rtlCol="0">
            <a:spAutoFit/>
          </a:bodyPr>
          <a:lstStyle/>
          <a:p>
            <a:r>
              <a:rPr lang="en-US" sz="2400" dirty="0" smtClean="0">
                <a:solidFill>
                  <a:schemeClr val="bg1"/>
                </a:solidFill>
              </a:rPr>
              <a:t>3</a:t>
            </a:r>
            <a:endParaRPr lang="en-US" sz="2400" dirty="0">
              <a:solidFill>
                <a:schemeClr val="bg1"/>
              </a:solidFill>
            </a:endParaRPr>
          </a:p>
        </p:txBody>
      </p:sp>
      <p:sp>
        <p:nvSpPr>
          <p:cNvPr id="62" name="TextBox 61"/>
          <p:cNvSpPr txBox="1"/>
          <p:nvPr/>
        </p:nvSpPr>
        <p:spPr>
          <a:xfrm>
            <a:off x="7548874" y="228431"/>
            <a:ext cx="346068" cy="461665"/>
          </a:xfrm>
          <a:prstGeom prst="rect">
            <a:avLst/>
          </a:prstGeom>
          <a:solidFill>
            <a:srgbClr val="1F497D"/>
          </a:solidFill>
        </p:spPr>
        <p:txBody>
          <a:bodyPr wrap="none" rtlCol="0">
            <a:spAutoFit/>
          </a:bodyPr>
          <a:lstStyle/>
          <a:p>
            <a:r>
              <a:rPr lang="en-US" sz="2400" dirty="0" smtClean="0">
                <a:solidFill>
                  <a:schemeClr val="bg1"/>
                </a:solidFill>
              </a:rPr>
              <a:t>2</a:t>
            </a:r>
            <a:endParaRPr lang="en-US" sz="2400" dirty="0">
              <a:solidFill>
                <a:schemeClr val="bg1"/>
              </a:solidFill>
            </a:endParaRPr>
          </a:p>
        </p:txBody>
      </p:sp>
      <p:sp>
        <p:nvSpPr>
          <p:cNvPr id="63" name="TextBox 62"/>
          <p:cNvSpPr txBox="1"/>
          <p:nvPr/>
        </p:nvSpPr>
        <p:spPr>
          <a:xfrm>
            <a:off x="8000882" y="231409"/>
            <a:ext cx="346068" cy="461665"/>
          </a:xfrm>
          <a:prstGeom prst="rect">
            <a:avLst/>
          </a:prstGeom>
          <a:solidFill>
            <a:srgbClr val="1F497D"/>
          </a:solidFill>
        </p:spPr>
        <p:txBody>
          <a:bodyPr wrap="none" rtlCol="0">
            <a:spAutoFit/>
          </a:bodyPr>
          <a:lstStyle/>
          <a:p>
            <a:r>
              <a:rPr lang="en-US" sz="2400" dirty="0" smtClean="0">
                <a:solidFill>
                  <a:schemeClr val="bg1"/>
                </a:solidFill>
              </a:rPr>
              <a:t>5</a:t>
            </a:r>
            <a:endParaRPr lang="en-US" sz="2400" dirty="0">
              <a:solidFill>
                <a:schemeClr val="bg1"/>
              </a:solidFill>
            </a:endParaRPr>
          </a:p>
        </p:txBody>
      </p:sp>
      <p:sp>
        <p:nvSpPr>
          <p:cNvPr id="64" name="TextBox 63"/>
          <p:cNvSpPr txBox="1"/>
          <p:nvPr/>
        </p:nvSpPr>
        <p:spPr>
          <a:xfrm>
            <a:off x="4378511" y="752957"/>
            <a:ext cx="2121194" cy="461665"/>
          </a:xfrm>
          <a:prstGeom prst="rect">
            <a:avLst/>
          </a:prstGeom>
          <a:noFill/>
        </p:spPr>
        <p:txBody>
          <a:bodyPr wrap="none" rtlCol="0">
            <a:spAutoFit/>
          </a:bodyPr>
          <a:lstStyle/>
          <a:p>
            <a:r>
              <a:rPr lang="en-US" sz="2400" dirty="0" err="1" smtClean="0">
                <a:solidFill>
                  <a:schemeClr val="tx2"/>
                </a:solidFill>
              </a:rPr>
              <a:t>product.name</a:t>
            </a:r>
            <a:endParaRPr lang="en-US" sz="2400" dirty="0">
              <a:solidFill>
                <a:schemeClr val="tx2"/>
              </a:solidFill>
            </a:endParaRPr>
          </a:p>
        </p:txBody>
      </p:sp>
      <p:sp>
        <p:nvSpPr>
          <p:cNvPr id="65" name="TextBox 64"/>
          <p:cNvSpPr txBox="1"/>
          <p:nvPr/>
        </p:nvSpPr>
        <p:spPr>
          <a:xfrm>
            <a:off x="6716070" y="822289"/>
            <a:ext cx="1818827" cy="461665"/>
          </a:xfrm>
          <a:prstGeom prst="rect">
            <a:avLst/>
          </a:prstGeom>
          <a:solidFill>
            <a:srgbClr val="1F497D"/>
          </a:solidFill>
        </p:spPr>
        <p:txBody>
          <a:bodyPr wrap="none" rtlCol="0">
            <a:spAutoFit/>
          </a:bodyPr>
          <a:lstStyle/>
          <a:p>
            <a:r>
              <a:rPr lang="en-US" sz="2400" dirty="0" err="1" smtClean="0">
                <a:solidFill>
                  <a:schemeClr val="bg1"/>
                </a:solidFill>
              </a:rPr>
              <a:t>MacBookPro</a:t>
            </a:r>
            <a:endParaRPr lang="en-US" sz="2400" dirty="0">
              <a:solidFill>
                <a:schemeClr val="bg1"/>
              </a:solidFill>
            </a:endParaRPr>
          </a:p>
        </p:txBody>
      </p:sp>
      <p:cxnSp>
        <p:nvCxnSpPr>
          <p:cNvPr id="70" name="Straight Connector 69"/>
          <p:cNvCxnSpPr/>
          <p:nvPr/>
        </p:nvCxnSpPr>
        <p:spPr>
          <a:xfrm>
            <a:off x="3826933" y="472232"/>
            <a:ext cx="621780" cy="0"/>
          </a:xfrm>
          <a:prstGeom prst="line">
            <a:avLst/>
          </a:prstGeom>
          <a:ln w="38100" cmpd="sng">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5130919" y="5729703"/>
            <a:ext cx="2125702" cy="461665"/>
          </a:xfrm>
          <a:prstGeom prst="rect">
            <a:avLst/>
          </a:prstGeom>
          <a:noFill/>
        </p:spPr>
        <p:txBody>
          <a:bodyPr wrap="none" rtlCol="0">
            <a:spAutoFit/>
          </a:bodyPr>
          <a:lstStyle/>
          <a:p>
            <a:r>
              <a:rPr lang="en-US" sz="2400" dirty="0" err="1" smtClean="0">
                <a:solidFill>
                  <a:schemeClr val="tx2"/>
                </a:solidFill>
              </a:rPr>
              <a:t>product.items</a:t>
            </a:r>
            <a:endParaRPr lang="en-US" sz="2400" dirty="0">
              <a:solidFill>
                <a:schemeClr val="tx2"/>
              </a:solidFill>
            </a:endParaRPr>
          </a:p>
        </p:txBody>
      </p:sp>
      <p:sp>
        <p:nvSpPr>
          <p:cNvPr id="72" name="TextBox 71"/>
          <p:cNvSpPr txBox="1"/>
          <p:nvPr/>
        </p:nvSpPr>
        <p:spPr>
          <a:xfrm>
            <a:off x="7450758" y="5731303"/>
            <a:ext cx="346068" cy="461665"/>
          </a:xfrm>
          <a:prstGeom prst="rect">
            <a:avLst/>
          </a:prstGeom>
          <a:solidFill>
            <a:srgbClr val="1F497D"/>
          </a:solidFill>
        </p:spPr>
        <p:txBody>
          <a:bodyPr wrap="none" rtlCol="0">
            <a:spAutoFit/>
          </a:bodyPr>
          <a:lstStyle/>
          <a:p>
            <a:r>
              <a:rPr lang="en-US" sz="2400" dirty="0" smtClean="0">
                <a:solidFill>
                  <a:schemeClr val="bg1"/>
                </a:solidFill>
              </a:rPr>
              <a:t>0</a:t>
            </a:r>
            <a:endParaRPr lang="en-US" sz="2400" dirty="0">
              <a:solidFill>
                <a:schemeClr val="bg1"/>
              </a:solidFill>
            </a:endParaRPr>
          </a:p>
        </p:txBody>
      </p:sp>
      <p:sp>
        <p:nvSpPr>
          <p:cNvPr id="73" name="TextBox 72"/>
          <p:cNvSpPr txBox="1"/>
          <p:nvPr/>
        </p:nvSpPr>
        <p:spPr>
          <a:xfrm>
            <a:off x="7854594" y="5731303"/>
            <a:ext cx="346068" cy="461665"/>
          </a:xfrm>
          <a:prstGeom prst="rect">
            <a:avLst/>
          </a:prstGeom>
          <a:solidFill>
            <a:srgbClr val="1F497D"/>
          </a:solidFill>
        </p:spPr>
        <p:txBody>
          <a:bodyPr wrap="none" rtlCol="0">
            <a:spAutoFit/>
          </a:bodyPr>
          <a:lstStyle/>
          <a:p>
            <a:r>
              <a:rPr lang="en-US" sz="2400" dirty="0" smtClean="0">
                <a:solidFill>
                  <a:schemeClr val="bg1"/>
                </a:solidFill>
              </a:rPr>
              <a:t>3</a:t>
            </a:r>
            <a:endParaRPr lang="en-US" sz="2400" dirty="0">
              <a:solidFill>
                <a:schemeClr val="bg1"/>
              </a:solidFill>
            </a:endParaRPr>
          </a:p>
        </p:txBody>
      </p:sp>
      <p:sp>
        <p:nvSpPr>
          <p:cNvPr id="74" name="TextBox 73"/>
          <p:cNvSpPr txBox="1"/>
          <p:nvPr/>
        </p:nvSpPr>
        <p:spPr>
          <a:xfrm>
            <a:off x="8283565" y="5731303"/>
            <a:ext cx="346068" cy="461665"/>
          </a:xfrm>
          <a:prstGeom prst="rect">
            <a:avLst/>
          </a:prstGeom>
          <a:solidFill>
            <a:srgbClr val="1F497D"/>
          </a:solidFill>
        </p:spPr>
        <p:txBody>
          <a:bodyPr wrap="none" rtlCol="0">
            <a:spAutoFit/>
          </a:bodyPr>
          <a:lstStyle/>
          <a:p>
            <a:r>
              <a:rPr lang="en-US" sz="2400" dirty="0" smtClean="0">
                <a:solidFill>
                  <a:schemeClr val="bg1"/>
                </a:solidFill>
              </a:rPr>
              <a:t>2</a:t>
            </a:r>
            <a:endParaRPr lang="en-US" sz="2400" dirty="0">
              <a:solidFill>
                <a:schemeClr val="bg1"/>
              </a:solidFill>
            </a:endParaRPr>
          </a:p>
        </p:txBody>
      </p:sp>
      <p:sp>
        <p:nvSpPr>
          <p:cNvPr id="75" name="TextBox 74"/>
          <p:cNvSpPr txBox="1"/>
          <p:nvPr/>
        </p:nvSpPr>
        <p:spPr>
          <a:xfrm>
            <a:off x="8735573" y="5734281"/>
            <a:ext cx="346068" cy="461665"/>
          </a:xfrm>
          <a:prstGeom prst="rect">
            <a:avLst/>
          </a:prstGeom>
          <a:solidFill>
            <a:srgbClr val="1F497D"/>
          </a:solidFill>
        </p:spPr>
        <p:txBody>
          <a:bodyPr wrap="none" rtlCol="0">
            <a:spAutoFit/>
          </a:bodyPr>
          <a:lstStyle/>
          <a:p>
            <a:r>
              <a:rPr lang="en-US" sz="2400" dirty="0" smtClean="0">
                <a:solidFill>
                  <a:schemeClr val="bg1"/>
                </a:solidFill>
              </a:rPr>
              <a:t>5</a:t>
            </a:r>
            <a:endParaRPr lang="en-US" sz="2400" dirty="0">
              <a:solidFill>
                <a:schemeClr val="bg1"/>
              </a:solidFill>
            </a:endParaRPr>
          </a:p>
        </p:txBody>
      </p:sp>
      <p:sp>
        <p:nvSpPr>
          <p:cNvPr id="66" name="Rectangle 65"/>
          <p:cNvSpPr/>
          <p:nvPr/>
        </p:nvSpPr>
        <p:spPr>
          <a:xfrm>
            <a:off x="4753932" y="3111499"/>
            <a:ext cx="4327709" cy="1244601"/>
          </a:xfrm>
          <a:prstGeom prst="rect">
            <a:avLst/>
          </a:prstGeom>
          <a:solidFill>
            <a:srgbClr val="1F497D"/>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Inference with </a:t>
            </a:r>
          </a:p>
          <a:p>
            <a:pPr algn="ctr"/>
            <a:r>
              <a:rPr lang="en-US" sz="2800" dirty="0" smtClean="0"/>
              <a:t>Daikon [Ernst et al.]</a:t>
            </a:r>
            <a:endParaRPr lang="en-US" sz="2800" dirty="0"/>
          </a:p>
        </p:txBody>
      </p:sp>
    </p:spTree>
    <p:extLst>
      <p:ext uri="{BB962C8B-B14F-4D97-AF65-F5344CB8AC3E}">
        <p14:creationId xmlns:p14="http://schemas.microsoft.com/office/powerpoint/2010/main" val="379814417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Box 76"/>
          <p:cNvSpPr txBox="1"/>
          <p:nvPr/>
        </p:nvSpPr>
        <p:spPr>
          <a:xfrm>
            <a:off x="7201705" y="1673419"/>
            <a:ext cx="1658928" cy="461665"/>
          </a:xfrm>
          <a:prstGeom prst="rect">
            <a:avLst/>
          </a:prstGeom>
          <a:solidFill>
            <a:srgbClr val="1F497D"/>
          </a:solidFill>
          <a:ln w="28575" cmpd="sng">
            <a:solidFill>
              <a:srgbClr val="FFFFFF"/>
            </a:solidFill>
          </a:ln>
        </p:spPr>
        <p:txBody>
          <a:bodyPr wrap="none" rtlCol="0">
            <a:spAutoFit/>
          </a:bodyPr>
          <a:lstStyle/>
          <a:p>
            <a:r>
              <a:rPr lang="en-US" sz="2400" dirty="0" err="1" smtClean="0">
                <a:solidFill>
                  <a:schemeClr val="bg1"/>
                </a:solidFill>
              </a:rPr>
              <a:t>AcerAspire</a:t>
            </a:r>
            <a:endParaRPr lang="en-US" sz="2400" dirty="0">
              <a:solidFill>
                <a:schemeClr val="bg1"/>
              </a:solidFill>
            </a:endParaRPr>
          </a:p>
        </p:txBody>
      </p:sp>
      <p:sp>
        <p:nvSpPr>
          <p:cNvPr id="76" name="TextBox 75"/>
          <p:cNvSpPr txBox="1"/>
          <p:nvPr/>
        </p:nvSpPr>
        <p:spPr>
          <a:xfrm>
            <a:off x="7032372" y="1402488"/>
            <a:ext cx="1765778" cy="461665"/>
          </a:xfrm>
          <a:prstGeom prst="rect">
            <a:avLst/>
          </a:prstGeom>
          <a:solidFill>
            <a:srgbClr val="1F497D"/>
          </a:solidFill>
          <a:ln w="28575" cmpd="sng">
            <a:solidFill>
              <a:srgbClr val="FFFFFF"/>
            </a:solidFill>
          </a:ln>
        </p:spPr>
        <p:txBody>
          <a:bodyPr wrap="none" rtlCol="0">
            <a:spAutoFit/>
          </a:bodyPr>
          <a:lstStyle/>
          <a:p>
            <a:r>
              <a:rPr lang="en-US" sz="2400" dirty="0" err="1" smtClean="0">
                <a:solidFill>
                  <a:schemeClr val="bg1"/>
                </a:solidFill>
              </a:rPr>
              <a:t>MacBookAir</a:t>
            </a:r>
            <a:endParaRPr lang="en-US" sz="2400" dirty="0">
              <a:solidFill>
                <a:schemeClr val="bg1"/>
              </a:solidFill>
            </a:endParaRPr>
          </a:p>
        </p:txBody>
      </p:sp>
      <p:sp>
        <p:nvSpPr>
          <p:cNvPr id="69" name="TextBox 68"/>
          <p:cNvSpPr txBox="1"/>
          <p:nvPr/>
        </p:nvSpPr>
        <p:spPr>
          <a:xfrm>
            <a:off x="6879971" y="1097687"/>
            <a:ext cx="1749661" cy="461665"/>
          </a:xfrm>
          <a:prstGeom prst="rect">
            <a:avLst/>
          </a:prstGeom>
          <a:solidFill>
            <a:srgbClr val="1F497D"/>
          </a:solidFill>
          <a:ln w="28575" cmpd="sng">
            <a:solidFill>
              <a:srgbClr val="FFFFFF"/>
            </a:solidFill>
          </a:ln>
        </p:spPr>
        <p:txBody>
          <a:bodyPr wrap="square" rtlCol="0">
            <a:spAutoFit/>
          </a:bodyPr>
          <a:lstStyle/>
          <a:p>
            <a:r>
              <a:rPr lang="en-US" sz="2400" dirty="0" smtClean="0">
                <a:solidFill>
                  <a:schemeClr val="bg1"/>
                </a:solidFill>
              </a:rPr>
              <a:t>Dell</a:t>
            </a:r>
            <a:endParaRPr lang="en-US" sz="2400" dirty="0">
              <a:solidFill>
                <a:schemeClr val="bg1"/>
              </a:solidFill>
            </a:endParaRPr>
          </a:p>
        </p:txBody>
      </p:sp>
      <p:cxnSp>
        <p:nvCxnSpPr>
          <p:cNvPr id="47" name="Straight Connector 46"/>
          <p:cNvCxnSpPr>
            <a:endCxn id="19" idx="1"/>
          </p:cNvCxnSpPr>
          <p:nvPr/>
        </p:nvCxnSpPr>
        <p:spPr>
          <a:xfrm>
            <a:off x="2455333" y="1049867"/>
            <a:ext cx="1943724" cy="1191435"/>
          </a:xfrm>
          <a:prstGeom prst="line">
            <a:avLst/>
          </a:prstGeom>
          <a:ln w="38100" cmpd="sng">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67732" y="242299"/>
            <a:ext cx="453670" cy="2246769"/>
          </a:xfrm>
          <a:prstGeom prst="rect">
            <a:avLst/>
          </a:prstGeom>
        </p:spPr>
        <p:txBody>
          <a:bodyPr wrap="none">
            <a:spAutoFit/>
          </a:bodyPr>
          <a:lstStyle/>
          <a:p>
            <a:r>
              <a:rPr lang="en-US" sz="2000" dirty="0" smtClean="0"/>
              <a:t>10</a:t>
            </a:r>
          </a:p>
          <a:p>
            <a:r>
              <a:rPr lang="en-US" sz="2000" dirty="0" smtClean="0"/>
              <a:t>11</a:t>
            </a:r>
          </a:p>
          <a:p>
            <a:r>
              <a:rPr lang="en-US" sz="2000" dirty="0" smtClean="0"/>
              <a:t>12</a:t>
            </a:r>
          </a:p>
          <a:p>
            <a:r>
              <a:rPr lang="en-US" sz="2000" dirty="0" smtClean="0"/>
              <a:t>13</a:t>
            </a:r>
          </a:p>
          <a:p>
            <a:r>
              <a:rPr lang="en-US" sz="2000" dirty="0" smtClean="0"/>
              <a:t>14</a:t>
            </a:r>
          </a:p>
          <a:p>
            <a:r>
              <a:rPr lang="en-US" sz="2000" dirty="0" smtClean="0"/>
              <a:t>15</a:t>
            </a:r>
          </a:p>
          <a:p>
            <a:r>
              <a:rPr lang="en-US" sz="2000" dirty="0" smtClean="0"/>
              <a:t>16</a:t>
            </a:r>
          </a:p>
        </p:txBody>
      </p:sp>
      <p:sp>
        <p:nvSpPr>
          <p:cNvPr id="15" name="Rectangle 14"/>
          <p:cNvSpPr/>
          <p:nvPr/>
        </p:nvSpPr>
        <p:spPr>
          <a:xfrm>
            <a:off x="-50809" y="3380125"/>
            <a:ext cx="609600" cy="3170099"/>
          </a:xfrm>
          <a:prstGeom prst="rect">
            <a:avLst/>
          </a:prstGeom>
        </p:spPr>
        <p:txBody>
          <a:bodyPr wrap="square">
            <a:spAutoFit/>
          </a:bodyPr>
          <a:lstStyle/>
          <a:p>
            <a:r>
              <a:rPr lang="en-US" sz="2000" dirty="0"/>
              <a:t>17</a:t>
            </a:r>
          </a:p>
          <a:p>
            <a:r>
              <a:rPr lang="en-US" sz="2000" dirty="0"/>
              <a:t>18</a:t>
            </a:r>
          </a:p>
          <a:p>
            <a:r>
              <a:rPr lang="en-US" sz="2000" dirty="0"/>
              <a:t>19</a:t>
            </a:r>
          </a:p>
          <a:p>
            <a:r>
              <a:rPr lang="en-US" sz="2000" dirty="0"/>
              <a:t>20</a:t>
            </a:r>
          </a:p>
          <a:p>
            <a:r>
              <a:rPr lang="en-US" sz="2000" dirty="0"/>
              <a:t>21</a:t>
            </a:r>
          </a:p>
          <a:p>
            <a:r>
              <a:rPr lang="en-US" sz="2000" dirty="0"/>
              <a:t>22</a:t>
            </a:r>
          </a:p>
          <a:p>
            <a:r>
              <a:rPr lang="en-US" sz="2000" dirty="0"/>
              <a:t>23</a:t>
            </a:r>
          </a:p>
          <a:p>
            <a:r>
              <a:rPr lang="en-US" sz="2000" dirty="0"/>
              <a:t>24</a:t>
            </a:r>
          </a:p>
          <a:p>
            <a:r>
              <a:rPr lang="en-US" sz="2000" dirty="0"/>
              <a:t>25</a:t>
            </a:r>
          </a:p>
          <a:p>
            <a:r>
              <a:rPr lang="en-US" sz="2000" dirty="0"/>
              <a:t>26</a:t>
            </a:r>
          </a:p>
        </p:txBody>
      </p:sp>
      <p:sp>
        <p:nvSpPr>
          <p:cNvPr id="3" name="TextBox 2"/>
          <p:cNvSpPr txBox="1"/>
          <p:nvPr/>
        </p:nvSpPr>
        <p:spPr>
          <a:xfrm>
            <a:off x="5096001" y="5218666"/>
            <a:ext cx="846356" cy="461665"/>
          </a:xfrm>
          <a:prstGeom prst="rect">
            <a:avLst/>
          </a:prstGeom>
          <a:noFill/>
        </p:spPr>
        <p:txBody>
          <a:bodyPr wrap="none" rtlCol="0">
            <a:spAutoFit/>
          </a:bodyPr>
          <a:lstStyle/>
          <a:p>
            <a:r>
              <a:rPr lang="en-US" sz="2400" dirty="0" smtClean="0">
                <a:solidFill>
                  <a:schemeClr val="tx2"/>
                </a:solidFill>
              </a:rPr>
              <a:t>total</a:t>
            </a:r>
            <a:endParaRPr lang="en-US" sz="2400" dirty="0">
              <a:solidFill>
                <a:schemeClr val="tx2"/>
              </a:solidFill>
            </a:endParaRPr>
          </a:p>
        </p:txBody>
      </p:sp>
      <p:sp>
        <p:nvSpPr>
          <p:cNvPr id="16" name="TextBox 15"/>
          <p:cNvSpPr txBox="1"/>
          <p:nvPr/>
        </p:nvSpPr>
        <p:spPr>
          <a:xfrm>
            <a:off x="5993468" y="5220266"/>
            <a:ext cx="346068" cy="461665"/>
          </a:xfrm>
          <a:prstGeom prst="rect">
            <a:avLst/>
          </a:prstGeom>
          <a:solidFill>
            <a:srgbClr val="1F497D"/>
          </a:solidFill>
        </p:spPr>
        <p:txBody>
          <a:bodyPr wrap="none" rtlCol="0">
            <a:spAutoFit/>
          </a:bodyPr>
          <a:lstStyle/>
          <a:p>
            <a:r>
              <a:rPr lang="en-US" sz="2400" dirty="0" smtClean="0">
                <a:solidFill>
                  <a:schemeClr val="bg1"/>
                </a:solidFill>
              </a:rPr>
              <a:t>0</a:t>
            </a:r>
            <a:endParaRPr lang="en-US" sz="2400" dirty="0">
              <a:solidFill>
                <a:schemeClr val="bg1"/>
              </a:solidFill>
            </a:endParaRPr>
          </a:p>
        </p:txBody>
      </p:sp>
      <p:sp>
        <p:nvSpPr>
          <p:cNvPr id="17" name="TextBox 16"/>
          <p:cNvSpPr txBox="1"/>
          <p:nvPr/>
        </p:nvSpPr>
        <p:spPr>
          <a:xfrm>
            <a:off x="6397304" y="5220266"/>
            <a:ext cx="346068" cy="461665"/>
          </a:xfrm>
          <a:prstGeom prst="rect">
            <a:avLst/>
          </a:prstGeom>
          <a:solidFill>
            <a:srgbClr val="1F497D"/>
          </a:solidFill>
        </p:spPr>
        <p:txBody>
          <a:bodyPr wrap="none" rtlCol="0">
            <a:spAutoFit/>
          </a:bodyPr>
          <a:lstStyle/>
          <a:p>
            <a:r>
              <a:rPr lang="en-US" sz="2400" dirty="0" smtClean="0">
                <a:solidFill>
                  <a:schemeClr val="bg1"/>
                </a:solidFill>
              </a:rPr>
              <a:t>1</a:t>
            </a:r>
            <a:endParaRPr lang="en-US" sz="2400" dirty="0">
              <a:solidFill>
                <a:schemeClr val="bg1"/>
              </a:solidFill>
            </a:endParaRPr>
          </a:p>
        </p:txBody>
      </p:sp>
      <p:sp>
        <p:nvSpPr>
          <p:cNvPr id="18" name="TextBox 17"/>
          <p:cNvSpPr txBox="1"/>
          <p:nvPr/>
        </p:nvSpPr>
        <p:spPr>
          <a:xfrm>
            <a:off x="6809342" y="5237199"/>
            <a:ext cx="346068" cy="461665"/>
          </a:xfrm>
          <a:prstGeom prst="rect">
            <a:avLst/>
          </a:prstGeom>
          <a:solidFill>
            <a:srgbClr val="1F497D"/>
          </a:solidFill>
        </p:spPr>
        <p:txBody>
          <a:bodyPr wrap="none" rtlCol="0">
            <a:spAutoFit/>
          </a:bodyPr>
          <a:lstStyle/>
          <a:p>
            <a:r>
              <a:rPr lang="en-US" sz="2400" dirty="0">
                <a:solidFill>
                  <a:schemeClr val="bg1"/>
                </a:solidFill>
              </a:rPr>
              <a:t>2</a:t>
            </a:r>
          </a:p>
        </p:txBody>
      </p:sp>
      <p:sp>
        <p:nvSpPr>
          <p:cNvPr id="19" name="TextBox 18"/>
          <p:cNvSpPr txBox="1"/>
          <p:nvPr/>
        </p:nvSpPr>
        <p:spPr>
          <a:xfrm>
            <a:off x="4399057" y="2010469"/>
            <a:ext cx="1050137" cy="461665"/>
          </a:xfrm>
          <a:prstGeom prst="rect">
            <a:avLst/>
          </a:prstGeom>
          <a:noFill/>
        </p:spPr>
        <p:txBody>
          <a:bodyPr wrap="none" rtlCol="0">
            <a:spAutoFit/>
          </a:bodyPr>
          <a:lstStyle/>
          <a:p>
            <a:r>
              <a:rPr lang="en-US" sz="2400" dirty="0" smtClean="0">
                <a:solidFill>
                  <a:schemeClr val="tx2"/>
                </a:solidFill>
              </a:rPr>
              <a:t>return</a:t>
            </a:r>
            <a:endParaRPr lang="en-US" sz="2400" dirty="0">
              <a:solidFill>
                <a:schemeClr val="tx2"/>
              </a:solidFill>
            </a:endParaRPr>
          </a:p>
        </p:txBody>
      </p:sp>
      <p:sp>
        <p:nvSpPr>
          <p:cNvPr id="20" name="TextBox 19"/>
          <p:cNvSpPr txBox="1"/>
          <p:nvPr/>
        </p:nvSpPr>
        <p:spPr>
          <a:xfrm>
            <a:off x="5465854" y="2029002"/>
            <a:ext cx="346068" cy="461665"/>
          </a:xfrm>
          <a:prstGeom prst="rect">
            <a:avLst/>
          </a:prstGeom>
          <a:solidFill>
            <a:srgbClr val="1F497D"/>
          </a:solidFill>
        </p:spPr>
        <p:txBody>
          <a:bodyPr wrap="none" rtlCol="0">
            <a:spAutoFit/>
          </a:bodyPr>
          <a:lstStyle/>
          <a:p>
            <a:r>
              <a:rPr lang="en-US" sz="2400" dirty="0" smtClean="0">
                <a:solidFill>
                  <a:schemeClr val="bg1"/>
                </a:solidFill>
              </a:rPr>
              <a:t>0</a:t>
            </a:r>
            <a:endParaRPr lang="en-US" sz="2400" dirty="0">
              <a:solidFill>
                <a:schemeClr val="bg1"/>
              </a:solidFill>
            </a:endParaRPr>
          </a:p>
        </p:txBody>
      </p:sp>
      <p:sp>
        <p:nvSpPr>
          <p:cNvPr id="21" name="TextBox 20"/>
          <p:cNvSpPr txBox="1"/>
          <p:nvPr/>
        </p:nvSpPr>
        <p:spPr>
          <a:xfrm>
            <a:off x="5869690" y="2029002"/>
            <a:ext cx="346068" cy="461665"/>
          </a:xfrm>
          <a:prstGeom prst="rect">
            <a:avLst/>
          </a:prstGeom>
          <a:solidFill>
            <a:srgbClr val="1F497D"/>
          </a:solidFill>
        </p:spPr>
        <p:txBody>
          <a:bodyPr wrap="none" rtlCol="0">
            <a:spAutoFit/>
          </a:bodyPr>
          <a:lstStyle/>
          <a:p>
            <a:r>
              <a:rPr lang="en-US" sz="2400" dirty="0" smtClean="0">
                <a:solidFill>
                  <a:schemeClr val="bg1"/>
                </a:solidFill>
              </a:rPr>
              <a:t>1</a:t>
            </a:r>
            <a:endParaRPr lang="en-US" sz="2400" dirty="0">
              <a:solidFill>
                <a:schemeClr val="bg1"/>
              </a:solidFill>
            </a:endParaRPr>
          </a:p>
        </p:txBody>
      </p:sp>
      <p:sp>
        <p:nvSpPr>
          <p:cNvPr id="22" name="TextBox 21"/>
          <p:cNvSpPr txBox="1"/>
          <p:nvPr/>
        </p:nvSpPr>
        <p:spPr>
          <a:xfrm>
            <a:off x="6298661" y="2029002"/>
            <a:ext cx="346068" cy="461665"/>
          </a:xfrm>
          <a:prstGeom prst="rect">
            <a:avLst/>
          </a:prstGeom>
          <a:solidFill>
            <a:srgbClr val="1F497D"/>
          </a:solidFill>
        </p:spPr>
        <p:txBody>
          <a:bodyPr wrap="none" rtlCol="0">
            <a:spAutoFit/>
          </a:bodyPr>
          <a:lstStyle/>
          <a:p>
            <a:r>
              <a:rPr lang="en-US" sz="2400" dirty="0" smtClean="0">
                <a:solidFill>
                  <a:schemeClr val="bg1"/>
                </a:solidFill>
              </a:rPr>
              <a:t>1</a:t>
            </a:r>
            <a:endParaRPr lang="en-US" sz="2400" dirty="0">
              <a:solidFill>
                <a:schemeClr val="bg1"/>
              </a:solidFill>
            </a:endParaRPr>
          </a:p>
        </p:txBody>
      </p:sp>
      <p:sp>
        <p:nvSpPr>
          <p:cNvPr id="23" name="TextBox 22"/>
          <p:cNvSpPr txBox="1"/>
          <p:nvPr/>
        </p:nvSpPr>
        <p:spPr>
          <a:xfrm>
            <a:off x="6750669" y="2031980"/>
            <a:ext cx="346068" cy="461665"/>
          </a:xfrm>
          <a:prstGeom prst="rect">
            <a:avLst/>
          </a:prstGeom>
          <a:solidFill>
            <a:srgbClr val="1F497D"/>
          </a:solidFill>
        </p:spPr>
        <p:txBody>
          <a:bodyPr wrap="none" rtlCol="0">
            <a:spAutoFit/>
          </a:bodyPr>
          <a:lstStyle/>
          <a:p>
            <a:r>
              <a:rPr lang="en-US" sz="2400" dirty="0" smtClean="0">
                <a:solidFill>
                  <a:schemeClr val="bg1"/>
                </a:solidFill>
              </a:rPr>
              <a:t>1</a:t>
            </a:r>
            <a:endParaRPr lang="en-US" sz="2400" dirty="0">
              <a:solidFill>
                <a:schemeClr val="bg1"/>
              </a:solidFill>
            </a:endParaRPr>
          </a:p>
        </p:txBody>
      </p:sp>
      <p:sp>
        <p:nvSpPr>
          <p:cNvPr id="24" name="TextBox 23"/>
          <p:cNvSpPr txBox="1"/>
          <p:nvPr/>
        </p:nvSpPr>
        <p:spPr>
          <a:xfrm>
            <a:off x="7241384" y="5237199"/>
            <a:ext cx="346068" cy="461665"/>
          </a:xfrm>
          <a:prstGeom prst="rect">
            <a:avLst/>
          </a:prstGeom>
          <a:solidFill>
            <a:srgbClr val="1F497D"/>
          </a:solidFill>
        </p:spPr>
        <p:txBody>
          <a:bodyPr wrap="none" rtlCol="0">
            <a:spAutoFit/>
          </a:bodyPr>
          <a:lstStyle/>
          <a:p>
            <a:r>
              <a:rPr lang="en-US" sz="2400" dirty="0" smtClean="0">
                <a:solidFill>
                  <a:schemeClr val="bg1"/>
                </a:solidFill>
              </a:rPr>
              <a:t>3</a:t>
            </a:r>
            <a:endParaRPr lang="en-US" sz="2400" dirty="0">
              <a:solidFill>
                <a:schemeClr val="bg1"/>
              </a:solidFill>
            </a:endParaRPr>
          </a:p>
        </p:txBody>
      </p:sp>
      <p:sp>
        <p:nvSpPr>
          <p:cNvPr id="25" name="TextBox 24"/>
          <p:cNvSpPr txBox="1"/>
          <p:nvPr/>
        </p:nvSpPr>
        <p:spPr>
          <a:xfrm>
            <a:off x="3426468" y="6370243"/>
            <a:ext cx="1050137" cy="461665"/>
          </a:xfrm>
          <a:prstGeom prst="rect">
            <a:avLst/>
          </a:prstGeom>
          <a:noFill/>
        </p:spPr>
        <p:txBody>
          <a:bodyPr wrap="none" rtlCol="0">
            <a:spAutoFit/>
          </a:bodyPr>
          <a:lstStyle/>
          <a:p>
            <a:r>
              <a:rPr lang="en-US" sz="2400" dirty="0" smtClean="0">
                <a:solidFill>
                  <a:schemeClr val="tx2"/>
                </a:solidFill>
              </a:rPr>
              <a:t>return</a:t>
            </a:r>
            <a:endParaRPr lang="en-US" sz="2400" dirty="0">
              <a:solidFill>
                <a:schemeClr val="tx2"/>
              </a:solidFill>
            </a:endParaRPr>
          </a:p>
        </p:txBody>
      </p:sp>
      <p:sp>
        <p:nvSpPr>
          <p:cNvPr id="26" name="TextBox 25"/>
          <p:cNvSpPr txBox="1"/>
          <p:nvPr/>
        </p:nvSpPr>
        <p:spPr>
          <a:xfrm>
            <a:off x="4527404" y="6370111"/>
            <a:ext cx="346068" cy="461665"/>
          </a:xfrm>
          <a:prstGeom prst="rect">
            <a:avLst/>
          </a:prstGeom>
          <a:solidFill>
            <a:srgbClr val="1F497D"/>
          </a:solidFill>
        </p:spPr>
        <p:txBody>
          <a:bodyPr wrap="none" rtlCol="0">
            <a:spAutoFit/>
          </a:bodyPr>
          <a:lstStyle/>
          <a:p>
            <a:r>
              <a:rPr lang="en-US" sz="2400" dirty="0" smtClean="0">
                <a:solidFill>
                  <a:srgbClr val="FFFFFF"/>
                </a:solidFill>
              </a:rPr>
              <a:t>3</a:t>
            </a:r>
            <a:endParaRPr lang="en-US" sz="2400" dirty="0">
              <a:solidFill>
                <a:srgbClr val="FFFFFF"/>
              </a:solidFill>
            </a:endParaRPr>
          </a:p>
        </p:txBody>
      </p:sp>
      <p:cxnSp>
        <p:nvCxnSpPr>
          <p:cNvPr id="50" name="Straight Connector 49"/>
          <p:cNvCxnSpPr>
            <a:endCxn id="19" idx="1"/>
          </p:cNvCxnSpPr>
          <p:nvPr/>
        </p:nvCxnSpPr>
        <p:spPr>
          <a:xfrm>
            <a:off x="2455333" y="1659467"/>
            <a:ext cx="1943724" cy="581835"/>
          </a:xfrm>
          <a:prstGeom prst="line">
            <a:avLst/>
          </a:prstGeom>
          <a:ln w="38100" cmpd="sng">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a:endCxn id="19" idx="1"/>
          </p:cNvCxnSpPr>
          <p:nvPr/>
        </p:nvCxnSpPr>
        <p:spPr>
          <a:xfrm>
            <a:off x="1964267" y="2010469"/>
            <a:ext cx="2434790" cy="230833"/>
          </a:xfrm>
          <a:prstGeom prst="line">
            <a:avLst/>
          </a:prstGeom>
          <a:ln w="38100" cmpd="sng">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4129445" y="5454047"/>
            <a:ext cx="950675" cy="0"/>
          </a:xfrm>
          <a:prstGeom prst="line">
            <a:avLst/>
          </a:prstGeom>
          <a:ln w="38100" cmpd="sng">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a:endCxn id="25" idx="1"/>
          </p:cNvCxnSpPr>
          <p:nvPr/>
        </p:nvCxnSpPr>
        <p:spPr>
          <a:xfrm>
            <a:off x="2286000" y="6062133"/>
            <a:ext cx="1140468" cy="538943"/>
          </a:xfrm>
          <a:prstGeom prst="line">
            <a:avLst/>
          </a:prstGeom>
          <a:ln w="38100" cmpd="sng">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1236132" y="609600"/>
            <a:ext cx="2726267" cy="287867"/>
          </a:xfrm>
          <a:prstGeom prst="rect">
            <a:avLst/>
          </a:prstGeom>
          <a:solidFill>
            <a:srgbClr val="558ED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338664" y="220054"/>
            <a:ext cx="5435601" cy="2308324"/>
          </a:xfrm>
          <a:prstGeom prst="rect">
            <a:avLst/>
          </a:prstGeom>
        </p:spPr>
        <p:txBody>
          <a:bodyPr wrap="square">
            <a:spAutoFit/>
          </a:bodyPr>
          <a:lstStyle/>
          <a:p>
            <a:r>
              <a:rPr lang="en-US" sz="2000" dirty="0" err="1"/>
              <a:t>int</a:t>
            </a:r>
            <a:r>
              <a:rPr lang="en-US" sz="2000" dirty="0"/>
              <a:t> </a:t>
            </a:r>
            <a:r>
              <a:rPr lang="en-US" sz="2000" dirty="0" err="1"/>
              <a:t>isAvailable</a:t>
            </a:r>
            <a:r>
              <a:rPr lang="en-US" sz="2000" dirty="0" smtClean="0"/>
              <a:t>(node* product)</a:t>
            </a:r>
            <a:r>
              <a:rPr lang="en-US" sz="2000" dirty="0"/>
              <a:t>{</a:t>
            </a:r>
          </a:p>
          <a:p>
            <a:r>
              <a:rPr lang="en-US" sz="2000" dirty="0"/>
              <a:t>	if ( </a:t>
            </a:r>
            <a:r>
              <a:rPr lang="en-US" sz="2000" dirty="0" err="1"/>
              <a:t>notInitialized</a:t>
            </a:r>
            <a:r>
              <a:rPr lang="en-US" sz="2000" dirty="0"/>
              <a:t> </a:t>
            </a:r>
            <a:r>
              <a:rPr lang="en-US" sz="2000" dirty="0" smtClean="0"/>
              <a:t>(product) )</a:t>
            </a:r>
            <a:endParaRPr lang="en-US" sz="2000" dirty="0"/>
          </a:p>
          <a:p>
            <a:r>
              <a:rPr lang="en-US" sz="2000" dirty="0"/>
              <a:t>		return 0</a:t>
            </a:r>
            <a:r>
              <a:rPr lang="en-US" sz="2000" dirty="0" smtClean="0"/>
              <a:t>;</a:t>
            </a:r>
          </a:p>
          <a:p>
            <a:r>
              <a:rPr lang="fi-FI" sz="2000" dirty="0"/>
              <a:t>	</a:t>
            </a:r>
            <a:r>
              <a:rPr lang="fi-FI" sz="2000" dirty="0" err="1"/>
              <a:t>if</a:t>
            </a:r>
            <a:r>
              <a:rPr lang="fi-FI" sz="2000" dirty="0"/>
              <a:t> ( </a:t>
            </a:r>
            <a:r>
              <a:rPr lang="fi-FI" sz="2000" dirty="0" err="1" smtClean="0"/>
              <a:t>product-</a:t>
            </a:r>
            <a:r>
              <a:rPr lang="fi-FI" sz="2000" dirty="0" smtClean="0"/>
              <a:t>&gt;</a:t>
            </a:r>
            <a:r>
              <a:rPr lang="fi-FI" sz="2000" dirty="0" err="1" smtClean="0"/>
              <a:t>items</a:t>
            </a:r>
            <a:r>
              <a:rPr lang="fi-FI" sz="2000" dirty="0" smtClean="0"/>
              <a:t> </a:t>
            </a:r>
            <a:r>
              <a:rPr lang="fi-FI" sz="2000" dirty="0"/>
              <a:t>&gt; 0 </a:t>
            </a:r>
            <a:r>
              <a:rPr lang="fi-FI" sz="2000" dirty="0" smtClean="0"/>
              <a:t>)</a:t>
            </a:r>
            <a:endParaRPr lang="fi-FI" sz="2000" dirty="0"/>
          </a:p>
          <a:p>
            <a:r>
              <a:rPr lang="en-US" sz="2000" dirty="0"/>
              <a:t>		return 1</a:t>
            </a:r>
            <a:r>
              <a:rPr lang="en-US" sz="2000" dirty="0" smtClean="0"/>
              <a:t>;</a:t>
            </a:r>
            <a:endParaRPr lang="en-US" sz="2000" dirty="0"/>
          </a:p>
          <a:p>
            <a:r>
              <a:rPr lang="en-US" sz="2000" dirty="0"/>
              <a:t>	return 0;</a:t>
            </a:r>
          </a:p>
          <a:p>
            <a:r>
              <a:rPr lang="en-US" sz="2000" dirty="0" smtClean="0"/>
              <a:t>}</a:t>
            </a:r>
            <a:endParaRPr lang="en-US" sz="2400" dirty="0"/>
          </a:p>
        </p:txBody>
      </p:sp>
      <p:sp>
        <p:nvSpPr>
          <p:cNvPr id="39" name="Rectangle 38"/>
          <p:cNvSpPr/>
          <p:nvPr/>
        </p:nvSpPr>
        <p:spPr>
          <a:xfrm>
            <a:off x="338657" y="3380125"/>
            <a:ext cx="6316138" cy="3170099"/>
          </a:xfrm>
          <a:prstGeom prst="rect">
            <a:avLst/>
          </a:prstGeom>
        </p:spPr>
        <p:txBody>
          <a:bodyPr wrap="square">
            <a:spAutoFit/>
          </a:bodyPr>
          <a:lstStyle/>
          <a:p>
            <a:r>
              <a:rPr lang="en-US" sz="2000" dirty="0"/>
              <a:t>long </a:t>
            </a:r>
            <a:r>
              <a:rPr lang="en-US" sz="2000" dirty="0" err="1"/>
              <a:t>availableProducts</a:t>
            </a:r>
            <a:r>
              <a:rPr lang="en-US" sz="2000" dirty="0"/>
              <a:t>( </a:t>
            </a:r>
            <a:r>
              <a:rPr lang="en-US" sz="2000" dirty="0" err="1" smtClean="0"/>
              <a:t>t_store</a:t>
            </a:r>
            <a:r>
              <a:rPr lang="en-US" sz="2000" dirty="0"/>
              <a:t>* </a:t>
            </a:r>
            <a:r>
              <a:rPr lang="en-US" sz="2000" dirty="0" smtClean="0"/>
              <a:t>store </a:t>
            </a:r>
            <a:r>
              <a:rPr lang="en-US" sz="2000" dirty="0"/>
              <a:t>){</a:t>
            </a:r>
          </a:p>
          <a:p>
            <a:r>
              <a:rPr lang="en-US" sz="2000" dirty="0"/>
              <a:t>	</a:t>
            </a:r>
            <a:r>
              <a:rPr lang="en-US" sz="2000" dirty="0" smtClean="0"/>
              <a:t>node</a:t>
            </a:r>
            <a:r>
              <a:rPr lang="en-US" sz="2000" dirty="0"/>
              <a:t>* product = </a:t>
            </a:r>
            <a:r>
              <a:rPr lang="en-US" sz="2000" dirty="0" smtClean="0"/>
              <a:t>store-</a:t>
            </a:r>
            <a:r>
              <a:rPr lang="en-US" sz="2000" dirty="0"/>
              <a:t>&gt;products;</a:t>
            </a:r>
          </a:p>
          <a:p>
            <a:r>
              <a:rPr lang="en-US" sz="2000" dirty="0"/>
              <a:t>	long total = 0;</a:t>
            </a:r>
          </a:p>
          <a:p>
            <a:endParaRPr lang="en-US" sz="2000" dirty="0"/>
          </a:p>
          <a:p>
            <a:r>
              <a:rPr lang="en-US" sz="2000" dirty="0"/>
              <a:t>	while ( product != 0 ) {</a:t>
            </a:r>
          </a:p>
          <a:p>
            <a:r>
              <a:rPr lang="en-US" sz="2000" dirty="0"/>
              <a:t>		total += </a:t>
            </a:r>
            <a:r>
              <a:rPr lang="en-US" sz="2000" dirty="0" err="1"/>
              <a:t>isAvailable</a:t>
            </a:r>
            <a:r>
              <a:rPr lang="en-US" sz="2000" dirty="0"/>
              <a:t>( product )</a:t>
            </a:r>
            <a:r>
              <a:rPr lang="en-US" sz="2000" dirty="0" smtClean="0"/>
              <a:t>;</a:t>
            </a:r>
            <a:endParaRPr lang="en-US" sz="2000" dirty="0"/>
          </a:p>
          <a:p>
            <a:r>
              <a:rPr lang="en-US" sz="2000" dirty="0"/>
              <a:t>		product = product-&gt;</a:t>
            </a:r>
            <a:r>
              <a:rPr lang="en-US" sz="2000" dirty="0" err="1"/>
              <a:t>nxt</a:t>
            </a:r>
            <a:r>
              <a:rPr lang="en-US" sz="2000" dirty="0"/>
              <a:t>;</a:t>
            </a:r>
          </a:p>
          <a:p>
            <a:r>
              <a:rPr lang="en-US" sz="2000" dirty="0"/>
              <a:t>	</a:t>
            </a:r>
            <a:r>
              <a:rPr lang="en-US" sz="2000" dirty="0" smtClean="0"/>
              <a:t>}</a:t>
            </a:r>
            <a:endParaRPr lang="en-US" sz="2000" dirty="0"/>
          </a:p>
          <a:p>
            <a:r>
              <a:rPr lang="en-US" sz="2000" dirty="0"/>
              <a:t>	return total;</a:t>
            </a:r>
          </a:p>
          <a:p>
            <a:r>
              <a:rPr lang="en-US" sz="2000" dirty="0"/>
              <a:t>}</a:t>
            </a:r>
          </a:p>
        </p:txBody>
      </p:sp>
      <p:sp>
        <p:nvSpPr>
          <p:cNvPr id="40" name="Rectangle 39"/>
          <p:cNvSpPr/>
          <p:nvPr/>
        </p:nvSpPr>
        <p:spPr>
          <a:xfrm>
            <a:off x="829733" y="804333"/>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1049865" y="1083733"/>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287855" y="482600"/>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1253064" y="1701800"/>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61998" y="1981200"/>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304789" y="3606800"/>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795853" y="3945467"/>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829733" y="4224867"/>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829733" y="4834467"/>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1269994" y="5130800"/>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1269994" y="5460999"/>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795853" y="5799667"/>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795851" y="6079067"/>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694254" y="1405467"/>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extBox 58"/>
          <p:cNvSpPr txBox="1"/>
          <p:nvPr/>
        </p:nvSpPr>
        <p:spPr>
          <a:xfrm>
            <a:off x="4396228" y="226831"/>
            <a:ext cx="2795357" cy="461665"/>
          </a:xfrm>
          <a:prstGeom prst="rect">
            <a:avLst/>
          </a:prstGeom>
          <a:noFill/>
          <a:ln w="28575" cmpd="sng">
            <a:solidFill>
              <a:schemeClr val="tx2"/>
            </a:solidFill>
          </a:ln>
        </p:spPr>
        <p:txBody>
          <a:bodyPr wrap="none" rtlCol="0">
            <a:spAutoFit/>
          </a:bodyPr>
          <a:lstStyle/>
          <a:p>
            <a:r>
              <a:rPr lang="en-US" sz="2400" dirty="0" err="1" smtClean="0">
                <a:solidFill>
                  <a:schemeClr val="tx2"/>
                </a:solidFill>
              </a:rPr>
              <a:t>product.items</a:t>
            </a:r>
            <a:r>
              <a:rPr lang="en-US" sz="2400" dirty="0" smtClean="0">
                <a:solidFill>
                  <a:schemeClr val="tx2"/>
                </a:solidFill>
              </a:rPr>
              <a:t> &gt;= 0</a:t>
            </a:r>
            <a:endParaRPr lang="en-US" sz="2400" dirty="0">
              <a:solidFill>
                <a:schemeClr val="tx2"/>
              </a:solidFill>
            </a:endParaRPr>
          </a:p>
        </p:txBody>
      </p:sp>
      <p:sp>
        <p:nvSpPr>
          <p:cNvPr id="64" name="TextBox 63"/>
          <p:cNvSpPr txBox="1"/>
          <p:nvPr/>
        </p:nvSpPr>
        <p:spPr>
          <a:xfrm>
            <a:off x="4378511" y="752957"/>
            <a:ext cx="2121194" cy="461665"/>
          </a:xfrm>
          <a:prstGeom prst="rect">
            <a:avLst/>
          </a:prstGeom>
          <a:noFill/>
        </p:spPr>
        <p:txBody>
          <a:bodyPr wrap="none" rtlCol="0">
            <a:spAutoFit/>
          </a:bodyPr>
          <a:lstStyle/>
          <a:p>
            <a:r>
              <a:rPr lang="en-US" sz="2400" dirty="0" err="1" smtClean="0">
                <a:solidFill>
                  <a:schemeClr val="tx2"/>
                </a:solidFill>
              </a:rPr>
              <a:t>product.name</a:t>
            </a:r>
            <a:endParaRPr lang="en-US" sz="2400" dirty="0">
              <a:solidFill>
                <a:schemeClr val="tx2"/>
              </a:solidFill>
            </a:endParaRPr>
          </a:p>
        </p:txBody>
      </p:sp>
      <p:sp>
        <p:nvSpPr>
          <p:cNvPr id="65" name="TextBox 64"/>
          <p:cNvSpPr txBox="1"/>
          <p:nvPr/>
        </p:nvSpPr>
        <p:spPr>
          <a:xfrm>
            <a:off x="6716070" y="822289"/>
            <a:ext cx="1818827" cy="461665"/>
          </a:xfrm>
          <a:prstGeom prst="rect">
            <a:avLst/>
          </a:prstGeom>
          <a:solidFill>
            <a:srgbClr val="1F497D"/>
          </a:solidFill>
        </p:spPr>
        <p:txBody>
          <a:bodyPr wrap="none" rtlCol="0">
            <a:spAutoFit/>
          </a:bodyPr>
          <a:lstStyle/>
          <a:p>
            <a:r>
              <a:rPr lang="en-US" sz="2400" dirty="0" err="1" smtClean="0">
                <a:solidFill>
                  <a:schemeClr val="bg1"/>
                </a:solidFill>
              </a:rPr>
              <a:t>MacBookPro</a:t>
            </a:r>
            <a:endParaRPr lang="en-US" sz="2400" dirty="0">
              <a:solidFill>
                <a:schemeClr val="bg1"/>
              </a:solidFill>
            </a:endParaRPr>
          </a:p>
        </p:txBody>
      </p:sp>
      <p:cxnSp>
        <p:nvCxnSpPr>
          <p:cNvPr id="70" name="Straight Connector 69"/>
          <p:cNvCxnSpPr/>
          <p:nvPr/>
        </p:nvCxnSpPr>
        <p:spPr>
          <a:xfrm>
            <a:off x="3826933" y="472232"/>
            <a:ext cx="621780" cy="0"/>
          </a:xfrm>
          <a:prstGeom prst="line">
            <a:avLst/>
          </a:prstGeom>
          <a:ln w="38100" cmpd="sng">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5130919" y="5729703"/>
            <a:ext cx="2125702" cy="461665"/>
          </a:xfrm>
          <a:prstGeom prst="rect">
            <a:avLst/>
          </a:prstGeom>
          <a:noFill/>
        </p:spPr>
        <p:txBody>
          <a:bodyPr wrap="none" rtlCol="0">
            <a:spAutoFit/>
          </a:bodyPr>
          <a:lstStyle/>
          <a:p>
            <a:r>
              <a:rPr lang="en-US" sz="2400" dirty="0" err="1" smtClean="0">
                <a:solidFill>
                  <a:schemeClr val="tx2"/>
                </a:solidFill>
              </a:rPr>
              <a:t>product.items</a:t>
            </a:r>
            <a:endParaRPr lang="en-US" sz="2400" dirty="0">
              <a:solidFill>
                <a:schemeClr val="tx2"/>
              </a:solidFill>
            </a:endParaRPr>
          </a:p>
        </p:txBody>
      </p:sp>
      <p:sp>
        <p:nvSpPr>
          <p:cNvPr id="72" name="TextBox 71"/>
          <p:cNvSpPr txBox="1"/>
          <p:nvPr/>
        </p:nvSpPr>
        <p:spPr>
          <a:xfrm>
            <a:off x="7450758" y="5731303"/>
            <a:ext cx="346068" cy="461665"/>
          </a:xfrm>
          <a:prstGeom prst="rect">
            <a:avLst/>
          </a:prstGeom>
          <a:solidFill>
            <a:srgbClr val="1F497D"/>
          </a:solidFill>
        </p:spPr>
        <p:txBody>
          <a:bodyPr wrap="none" rtlCol="0">
            <a:spAutoFit/>
          </a:bodyPr>
          <a:lstStyle/>
          <a:p>
            <a:r>
              <a:rPr lang="en-US" sz="2400" dirty="0" smtClean="0">
                <a:solidFill>
                  <a:schemeClr val="bg1"/>
                </a:solidFill>
              </a:rPr>
              <a:t>0</a:t>
            </a:r>
            <a:endParaRPr lang="en-US" sz="2400" dirty="0">
              <a:solidFill>
                <a:schemeClr val="bg1"/>
              </a:solidFill>
            </a:endParaRPr>
          </a:p>
        </p:txBody>
      </p:sp>
      <p:sp>
        <p:nvSpPr>
          <p:cNvPr id="73" name="TextBox 72"/>
          <p:cNvSpPr txBox="1"/>
          <p:nvPr/>
        </p:nvSpPr>
        <p:spPr>
          <a:xfrm>
            <a:off x="7854594" y="5731303"/>
            <a:ext cx="346068" cy="461665"/>
          </a:xfrm>
          <a:prstGeom prst="rect">
            <a:avLst/>
          </a:prstGeom>
          <a:solidFill>
            <a:srgbClr val="1F497D"/>
          </a:solidFill>
        </p:spPr>
        <p:txBody>
          <a:bodyPr wrap="none" rtlCol="0">
            <a:spAutoFit/>
          </a:bodyPr>
          <a:lstStyle/>
          <a:p>
            <a:r>
              <a:rPr lang="en-US" sz="2400" dirty="0" smtClean="0">
                <a:solidFill>
                  <a:schemeClr val="bg1"/>
                </a:solidFill>
              </a:rPr>
              <a:t>3</a:t>
            </a:r>
            <a:endParaRPr lang="en-US" sz="2400" dirty="0">
              <a:solidFill>
                <a:schemeClr val="bg1"/>
              </a:solidFill>
            </a:endParaRPr>
          </a:p>
        </p:txBody>
      </p:sp>
      <p:sp>
        <p:nvSpPr>
          <p:cNvPr id="74" name="TextBox 73"/>
          <p:cNvSpPr txBox="1"/>
          <p:nvPr/>
        </p:nvSpPr>
        <p:spPr>
          <a:xfrm>
            <a:off x="8283565" y="5731303"/>
            <a:ext cx="346068" cy="461665"/>
          </a:xfrm>
          <a:prstGeom prst="rect">
            <a:avLst/>
          </a:prstGeom>
          <a:solidFill>
            <a:srgbClr val="1F497D"/>
          </a:solidFill>
        </p:spPr>
        <p:txBody>
          <a:bodyPr wrap="none" rtlCol="0">
            <a:spAutoFit/>
          </a:bodyPr>
          <a:lstStyle/>
          <a:p>
            <a:r>
              <a:rPr lang="en-US" sz="2400" dirty="0" smtClean="0">
                <a:solidFill>
                  <a:schemeClr val="bg1"/>
                </a:solidFill>
              </a:rPr>
              <a:t>2</a:t>
            </a:r>
            <a:endParaRPr lang="en-US" sz="2400" dirty="0">
              <a:solidFill>
                <a:schemeClr val="bg1"/>
              </a:solidFill>
            </a:endParaRPr>
          </a:p>
        </p:txBody>
      </p:sp>
      <p:sp>
        <p:nvSpPr>
          <p:cNvPr id="75" name="TextBox 74"/>
          <p:cNvSpPr txBox="1"/>
          <p:nvPr/>
        </p:nvSpPr>
        <p:spPr>
          <a:xfrm>
            <a:off x="8735573" y="5734281"/>
            <a:ext cx="346068" cy="461665"/>
          </a:xfrm>
          <a:prstGeom prst="rect">
            <a:avLst/>
          </a:prstGeom>
          <a:solidFill>
            <a:srgbClr val="1F497D"/>
          </a:solidFill>
        </p:spPr>
        <p:txBody>
          <a:bodyPr wrap="none" rtlCol="0">
            <a:spAutoFit/>
          </a:bodyPr>
          <a:lstStyle/>
          <a:p>
            <a:r>
              <a:rPr lang="en-US" sz="2400" dirty="0" smtClean="0">
                <a:solidFill>
                  <a:schemeClr val="bg1"/>
                </a:solidFill>
              </a:rPr>
              <a:t>5</a:t>
            </a:r>
            <a:endParaRPr lang="en-US" sz="2400" dirty="0">
              <a:solidFill>
                <a:schemeClr val="bg1"/>
              </a:solidFill>
            </a:endParaRPr>
          </a:p>
        </p:txBody>
      </p:sp>
      <p:sp>
        <p:nvSpPr>
          <p:cNvPr id="66" name="Rectangle 65"/>
          <p:cNvSpPr/>
          <p:nvPr/>
        </p:nvSpPr>
        <p:spPr>
          <a:xfrm>
            <a:off x="4753932" y="3111499"/>
            <a:ext cx="4327709" cy="1244601"/>
          </a:xfrm>
          <a:prstGeom prst="rect">
            <a:avLst/>
          </a:prstGeom>
          <a:solidFill>
            <a:srgbClr val="1F497D"/>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Inference with </a:t>
            </a:r>
          </a:p>
          <a:p>
            <a:pPr algn="ctr"/>
            <a:r>
              <a:rPr lang="en-US" sz="2800" dirty="0" smtClean="0"/>
              <a:t>Daikon [Ernst et al.]</a:t>
            </a:r>
            <a:endParaRPr lang="en-US" sz="2800" dirty="0"/>
          </a:p>
        </p:txBody>
      </p:sp>
    </p:spTree>
    <p:extLst>
      <p:ext uri="{BB962C8B-B14F-4D97-AF65-F5344CB8AC3E}">
        <p14:creationId xmlns:p14="http://schemas.microsoft.com/office/powerpoint/2010/main" val="400094600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p:cNvCxnSpPr>
            <a:endCxn id="19" idx="1"/>
          </p:cNvCxnSpPr>
          <p:nvPr/>
        </p:nvCxnSpPr>
        <p:spPr>
          <a:xfrm>
            <a:off x="2455333" y="1049867"/>
            <a:ext cx="1943724" cy="1191435"/>
          </a:xfrm>
          <a:prstGeom prst="line">
            <a:avLst/>
          </a:prstGeom>
          <a:ln w="38100" cmpd="sng">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67732" y="242299"/>
            <a:ext cx="453670" cy="2246769"/>
          </a:xfrm>
          <a:prstGeom prst="rect">
            <a:avLst/>
          </a:prstGeom>
        </p:spPr>
        <p:txBody>
          <a:bodyPr wrap="none">
            <a:spAutoFit/>
          </a:bodyPr>
          <a:lstStyle/>
          <a:p>
            <a:r>
              <a:rPr lang="en-US" sz="2000" dirty="0" smtClean="0"/>
              <a:t>10</a:t>
            </a:r>
          </a:p>
          <a:p>
            <a:r>
              <a:rPr lang="en-US" sz="2000" dirty="0" smtClean="0"/>
              <a:t>11</a:t>
            </a:r>
          </a:p>
          <a:p>
            <a:r>
              <a:rPr lang="en-US" sz="2000" dirty="0" smtClean="0"/>
              <a:t>12</a:t>
            </a:r>
          </a:p>
          <a:p>
            <a:r>
              <a:rPr lang="en-US" sz="2000" dirty="0" smtClean="0"/>
              <a:t>13</a:t>
            </a:r>
          </a:p>
          <a:p>
            <a:r>
              <a:rPr lang="en-US" sz="2000" dirty="0" smtClean="0"/>
              <a:t>14</a:t>
            </a:r>
          </a:p>
          <a:p>
            <a:r>
              <a:rPr lang="en-US" sz="2000" dirty="0" smtClean="0"/>
              <a:t>15</a:t>
            </a:r>
          </a:p>
          <a:p>
            <a:r>
              <a:rPr lang="en-US" sz="2000" dirty="0" smtClean="0"/>
              <a:t>16</a:t>
            </a:r>
          </a:p>
        </p:txBody>
      </p:sp>
      <p:sp>
        <p:nvSpPr>
          <p:cNvPr id="15" name="Rectangle 14"/>
          <p:cNvSpPr/>
          <p:nvPr/>
        </p:nvSpPr>
        <p:spPr>
          <a:xfrm>
            <a:off x="-50809" y="3380125"/>
            <a:ext cx="609600" cy="3170099"/>
          </a:xfrm>
          <a:prstGeom prst="rect">
            <a:avLst/>
          </a:prstGeom>
        </p:spPr>
        <p:txBody>
          <a:bodyPr wrap="square">
            <a:spAutoFit/>
          </a:bodyPr>
          <a:lstStyle/>
          <a:p>
            <a:r>
              <a:rPr lang="en-US" sz="2000" dirty="0"/>
              <a:t>17</a:t>
            </a:r>
          </a:p>
          <a:p>
            <a:r>
              <a:rPr lang="en-US" sz="2000" dirty="0"/>
              <a:t>18</a:t>
            </a:r>
          </a:p>
          <a:p>
            <a:r>
              <a:rPr lang="en-US" sz="2000" dirty="0"/>
              <a:t>19</a:t>
            </a:r>
          </a:p>
          <a:p>
            <a:r>
              <a:rPr lang="en-US" sz="2000" dirty="0"/>
              <a:t>20</a:t>
            </a:r>
          </a:p>
          <a:p>
            <a:r>
              <a:rPr lang="en-US" sz="2000" dirty="0"/>
              <a:t>21</a:t>
            </a:r>
          </a:p>
          <a:p>
            <a:r>
              <a:rPr lang="en-US" sz="2000" dirty="0"/>
              <a:t>22</a:t>
            </a:r>
          </a:p>
          <a:p>
            <a:r>
              <a:rPr lang="en-US" sz="2000" dirty="0"/>
              <a:t>23</a:t>
            </a:r>
          </a:p>
          <a:p>
            <a:r>
              <a:rPr lang="en-US" sz="2000" dirty="0"/>
              <a:t>24</a:t>
            </a:r>
          </a:p>
          <a:p>
            <a:r>
              <a:rPr lang="en-US" sz="2000" dirty="0"/>
              <a:t>25</a:t>
            </a:r>
          </a:p>
          <a:p>
            <a:r>
              <a:rPr lang="en-US" sz="2000" dirty="0"/>
              <a:t>26</a:t>
            </a:r>
          </a:p>
        </p:txBody>
      </p:sp>
      <p:sp>
        <p:nvSpPr>
          <p:cNvPr id="3" name="TextBox 2"/>
          <p:cNvSpPr txBox="1"/>
          <p:nvPr/>
        </p:nvSpPr>
        <p:spPr>
          <a:xfrm>
            <a:off x="5096001" y="5218666"/>
            <a:ext cx="846356" cy="461665"/>
          </a:xfrm>
          <a:prstGeom prst="rect">
            <a:avLst/>
          </a:prstGeom>
          <a:noFill/>
        </p:spPr>
        <p:txBody>
          <a:bodyPr wrap="none" rtlCol="0">
            <a:spAutoFit/>
          </a:bodyPr>
          <a:lstStyle/>
          <a:p>
            <a:r>
              <a:rPr lang="en-US" sz="2400" dirty="0" smtClean="0">
                <a:solidFill>
                  <a:schemeClr val="tx2"/>
                </a:solidFill>
              </a:rPr>
              <a:t>total</a:t>
            </a:r>
            <a:endParaRPr lang="en-US" sz="2400" dirty="0">
              <a:solidFill>
                <a:schemeClr val="tx2"/>
              </a:solidFill>
            </a:endParaRPr>
          </a:p>
        </p:txBody>
      </p:sp>
      <p:sp>
        <p:nvSpPr>
          <p:cNvPr id="16" name="TextBox 15"/>
          <p:cNvSpPr txBox="1"/>
          <p:nvPr/>
        </p:nvSpPr>
        <p:spPr>
          <a:xfrm>
            <a:off x="5993468" y="5220266"/>
            <a:ext cx="346068" cy="461665"/>
          </a:xfrm>
          <a:prstGeom prst="rect">
            <a:avLst/>
          </a:prstGeom>
          <a:solidFill>
            <a:srgbClr val="1F497D"/>
          </a:solidFill>
        </p:spPr>
        <p:txBody>
          <a:bodyPr wrap="none" rtlCol="0">
            <a:spAutoFit/>
          </a:bodyPr>
          <a:lstStyle/>
          <a:p>
            <a:r>
              <a:rPr lang="en-US" sz="2400" dirty="0" smtClean="0">
                <a:solidFill>
                  <a:schemeClr val="bg1"/>
                </a:solidFill>
              </a:rPr>
              <a:t>0</a:t>
            </a:r>
            <a:endParaRPr lang="en-US" sz="2400" dirty="0">
              <a:solidFill>
                <a:schemeClr val="bg1"/>
              </a:solidFill>
            </a:endParaRPr>
          </a:p>
        </p:txBody>
      </p:sp>
      <p:sp>
        <p:nvSpPr>
          <p:cNvPr id="17" name="TextBox 16"/>
          <p:cNvSpPr txBox="1"/>
          <p:nvPr/>
        </p:nvSpPr>
        <p:spPr>
          <a:xfrm>
            <a:off x="6397304" y="5220266"/>
            <a:ext cx="346068" cy="461665"/>
          </a:xfrm>
          <a:prstGeom prst="rect">
            <a:avLst/>
          </a:prstGeom>
          <a:solidFill>
            <a:srgbClr val="1F497D"/>
          </a:solidFill>
        </p:spPr>
        <p:txBody>
          <a:bodyPr wrap="none" rtlCol="0">
            <a:spAutoFit/>
          </a:bodyPr>
          <a:lstStyle/>
          <a:p>
            <a:r>
              <a:rPr lang="en-US" sz="2400" dirty="0" smtClean="0">
                <a:solidFill>
                  <a:schemeClr val="bg1"/>
                </a:solidFill>
              </a:rPr>
              <a:t>1</a:t>
            </a:r>
            <a:endParaRPr lang="en-US" sz="2400" dirty="0">
              <a:solidFill>
                <a:schemeClr val="bg1"/>
              </a:solidFill>
            </a:endParaRPr>
          </a:p>
        </p:txBody>
      </p:sp>
      <p:sp>
        <p:nvSpPr>
          <p:cNvPr id="18" name="TextBox 17"/>
          <p:cNvSpPr txBox="1"/>
          <p:nvPr/>
        </p:nvSpPr>
        <p:spPr>
          <a:xfrm>
            <a:off x="6809342" y="5237199"/>
            <a:ext cx="346068" cy="461665"/>
          </a:xfrm>
          <a:prstGeom prst="rect">
            <a:avLst/>
          </a:prstGeom>
          <a:solidFill>
            <a:srgbClr val="1F497D"/>
          </a:solidFill>
        </p:spPr>
        <p:txBody>
          <a:bodyPr wrap="none" rtlCol="0">
            <a:spAutoFit/>
          </a:bodyPr>
          <a:lstStyle/>
          <a:p>
            <a:r>
              <a:rPr lang="en-US" sz="2400" dirty="0">
                <a:solidFill>
                  <a:schemeClr val="bg1"/>
                </a:solidFill>
              </a:rPr>
              <a:t>2</a:t>
            </a:r>
          </a:p>
        </p:txBody>
      </p:sp>
      <p:sp>
        <p:nvSpPr>
          <p:cNvPr id="19" name="TextBox 18"/>
          <p:cNvSpPr txBox="1"/>
          <p:nvPr/>
        </p:nvSpPr>
        <p:spPr>
          <a:xfrm>
            <a:off x="4399057" y="2010469"/>
            <a:ext cx="2770260" cy="461665"/>
          </a:xfrm>
          <a:prstGeom prst="rect">
            <a:avLst/>
          </a:prstGeom>
          <a:noFill/>
          <a:ln w="38100" cmpd="sng">
            <a:solidFill>
              <a:schemeClr val="tx2"/>
            </a:solidFill>
          </a:ln>
          <a:effectLst/>
        </p:spPr>
        <p:txBody>
          <a:bodyPr wrap="none" rtlCol="0">
            <a:spAutoFit/>
          </a:bodyPr>
          <a:lstStyle/>
          <a:p>
            <a:r>
              <a:rPr lang="en-US" sz="2400" dirty="0" smtClean="0">
                <a:solidFill>
                  <a:schemeClr val="tx2"/>
                </a:solidFill>
              </a:rPr>
              <a:t>return one of {0,1}</a:t>
            </a:r>
            <a:endParaRPr lang="en-US" sz="2400" dirty="0">
              <a:solidFill>
                <a:schemeClr val="tx2"/>
              </a:solidFill>
            </a:endParaRPr>
          </a:p>
        </p:txBody>
      </p:sp>
      <p:sp>
        <p:nvSpPr>
          <p:cNvPr id="24" name="TextBox 23"/>
          <p:cNvSpPr txBox="1"/>
          <p:nvPr/>
        </p:nvSpPr>
        <p:spPr>
          <a:xfrm>
            <a:off x="7241384" y="5237199"/>
            <a:ext cx="346068" cy="461665"/>
          </a:xfrm>
          <a:prstGeom prst="rect">
            <a:avLst/>
          </a:prstGeom>
          <a:solidFill>
            <a:srgbClr val="1F497D"/>
          </a:solidFill>
        </p:spPr>
        <p:txBody>
          <a:bodyPr wrap="none" rtlCol="0">
            <a:spAutoFit/>
          </a:bodyPr>
          <a:lstStyle/>
          <a:p>
            <a:r>
              <a:rPr lang="en-US" sz="2400" dirty="0" smtClean="0">
                <a:solidFill>
                  <a:schemeClr val="bg1"/>
                </a:solidFill>
              </a:rPr>
              <a:t>3</a:t>
            </a:r>
            <a:endParaRPr lang="en-US" sz="2400" dirty="0">
              <a:solidFill>
                <a:schemeClr val="bg1"/>
              </a:solidFill>
            </a:endParaRPr>
          </a:p>
        </p:txBody>
      </p:sp>
      <p:sp>
        <p:nvSpPr>
          <p:cNvPr id="25" name="TextBox 24"/>
          <p:cNvSpPr txBox="1"/>
          <p:nvPr/>
        </p:nvSpPr>
        <p:spPr>
          <a:xfrm>
            <a:off x="3426468" y="6370243"/>
            <a:ext cx="1050137" cy="461665"/>
          </a:xfrm>
          <a:prstGeom prst="rect">
            <a:avLst/>
          </a:prstGeom>
          <a:noFill/>
        </p:spPr>
        <p:txBody>
          <a:bodyPr wrap="none" rtlCol="0">
            <a:spAutoFit/>
          </a:bodyPr>
          <a:lstStyle/>
          <a:p>
            <a:r>
              <a:rPr lang="en-US" sz="2400" dirty="0" smtClean="0">
                <a:solidFill>
                  <a:schemeClr val="tx2"/>
                </a:solidFill>
              </a:rPr>
              <a:t>return</a:t>
            </a:r>
            <a:endParaRPr lang="en-US" sz="2400" dirty="0">
              <a:solidFill>
                <a:schemeClr val="tx2"/>
              </a:solidFill>
            </a:endParaRPr>
          </a:p>
        </p:txBody>
      </p:sp>
      <p:sp>
        <p:nvSpPr>
          <p:cNvPr id="26" name="TextBox 25"/>
          <p:cNvSpPr txBox="1"/>
          <p:nvPr/>
        </p:nvSpPr>
        <p:spPr>
          <a:xfrm>
            <a:off x="4527404" y="6370111"/>
            <a:ext cx="346068" cy="461665"/>
          </a:xfrm>
          <a:prstGeom prst="rect">
            <a:avLst/>
          </a:prstGeom>
          <a:solidFill>
            <a:srgbClr val="1F497D"/>
          </a:solidFill>
        </p:spPr>
        <p:txBody>
          <a:bodyPr wrap="none" rtlCol="0">
            <a:spAutoFit/>
          </a:bodyPr>
          <a:lstStyle/>
          <a:p>
            <a:r>
              <a:rPr lang="en-US" sz="2400" dirty="0" smtClean="0">
                <a:solidFill>
                  <a:srgbClr val="FFFFFF"/>
                </a:solidFill>
              </a:rPr>
              <a:t>3</a:t>
            </a:r>
            <a:endParaRPr lang="en-US" sz="2400" dirty="0">
              <a:solidFill>
                <a:srgbClr val="FFFFFF"/>
              </a:solidFill>
            </a:endParaRPr>
          </a:p>
        </p:txBody>
      </p:sp>
      <p:cxnSp>
        <p:nvCxnSpPr>
          <p:cNvPr id="50" name="Straight Connector 49"/>
          <p:cNvCxnSpPr>
            <a:endCxn id="19" idx="1"/>
          </p:cNvCxnSpPr>
          <p:nvPr/>
        </p:nvCxnSpPr>
        <p:spPr>
          <a:xfrm>
            <a:off x="2455333" y="1659467"/>
            <a:ext cx="1943724" cy="581835"/>
          </a:xfrm>
          <a:prstGeom prst="line">
            <a:avLst/>
          </a:prstGeom>
          <a:ln w="38100" cmpd="sng">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a:endCxn id="19" idx="1"/>
          </p:cNvCxnSpPr>
          <p:nvPr/>
        </p:nvCxnSpPr>
        <p:spPr>
          <a:xfrm>
            <a:off x="1964267" y="2010469"/>
            <a:ext cx="2434790" cy="230833"/>
          </a:xfrm>
          <a:prstGeom prst="line">
            <a:avLst/>
          </a:prstGeom>
          <a:ln w="38100" cmpd="sng">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4129445" y="5454047"/>
            <a:ext cx="950675" cy="0"/>
          </a:xfrm>
          <a:prstGeom prst="line">
            <a:avLst/>
          </a:prstGeom>
          <a:ln w="38100" cmpd="sng">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a:endCxn id="25" idx="1"/>
          </p:cNvCxnSpPr>
          <p:nvPr/>
        </p:nvCxnSpPr>
        <p:spPr>
          <a:xfrm>
            <a:off x="2286000" y="6062133"/>
            <a:ext cx="1140468" cy="538943"/>
          </a:xfrm>
          <a:prstGeom prst="line">
            <a:avLst/>
          </a:prstGeom>
          <a:ln w="38100" cmpd="sng">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1236132" y="609600"/>
            <a:ext cx="2726267" cy="287867"/>
          </a:xfrm>
          <a:prstGeom prst="rect">
            <a:avLst/>
          </a:prstGeom>
          <a:solidFill>
            <a:srgbClr val="558ED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338664" y="220054"/>
            <a:ext cx="5435601" cy="2308324"/>
          </a:xfrm>
          <a:prstGeom prst="rect">
            <a:avLst/>
          </a:prstGeom>
        </p:spPr>
        <p:txBody>
          <a:bodyPr wrap="square">
            <a:spAutoFit/>
          </a:bodyPr>
          <a:lstStyle/>
          <a:p>
            <a:r>
              <a:rPr lang="en-US" sz="2000" dirty="0" err="1"/>
              <a:t>int</a:t>
            </a:r>
            <a:r>
              <a:rPr lang="en-US" sz="2000" dirty="0"/>
              <a:t> </a:t>
            </a:r>
            <a:r>
              <a:rPr lang="en-US" sz="2000" dirty="0" err="1"/>
              <a:t>isAvailable</a:t>
            </a:r>
            <a:r>
              <a:rPr lang="en-US" sz="2000" dirty="0" smtClean="0"/>
              <a:t>(node* product)</a:t>
            </a:r>
            <a:r>
              <a:rPr lang="en-US" sz="2000" dirty="0"/>
              <a:t>{</a:t>
            </a:r>
          </a:p>
          <a:p>
            <a:r>
              <a:rPr lang="en-US" sz="2000" dirty="0"/>
              <a:t>	if ( </a:t>
            </a:r>
            <a:r>
              <a:rPr lang="en-US" sz="2000" dirty="0" err="1"/>
              <a:t>notInitialized</a:t>
            </a:r>
            <a:r>
              <a:rPr lang="en-US" sz="2000" dirty="0"/>
              <a:t> </a:t>
            </a:r>
            <a:r>
              <a:rPr lang="en-US" sz="2000" dirty="0" smtClean="0"/>
              <a:t>(product) )</a:t>
            </a:r>
            <a:endParaRPr lang="en-US" sz="2000" dirty="0"/>
          </a:p>
          <a:p>
            <a:r>
              <a:rPr lang="en-US" sz="2000" dirty="0"/>
              <a:t>		return 0</a:t>
            </a:r>
            <a:r>
              <a:rPr lang="en-US" sz="2000" dirty="0" smtClean="0"/>
              <a:t>;</a:t>
            </a:r>
          </a:p>
          <a:p>
            <a:r>
              <a:rPr lang="fi-FI" sz="2000" dirty="0"/>
              <a:t>	</a:t>
            </a:r>
            <a:r>
              <a:rPr lang="fi-FI" sz="2000" dirty="0" err="1"/>
              <a:t>if</a:t>
            </a:r>
            <a:r>
              <a:rPr lang="fi-FI" sz="2000" dirty="0"/>
              <a:t> ( </a:t>
            </a:r>
            <a:r>
              <a:rPr lang="fi-FI" sz="2000" dirty="0" err="1" smtClean="0"/>
              <a:t>product-</a:t>
            </a:r>
            <a:r>
              <a:rPr lang="fi-FI" sz="2000" dirty="0" smtClean="0"/>
              <a:t>&gt;</a:t>
            </a:r>
            <a:r>
              <a:rPr lang="fi-FI" sz="2000" dirty="0" err="1" smtClean="0"/>
              <a:t>items</a:t>
            </a:r>
            <a:r>
              <a:rPr lang="fi-FI" sz="2000" dirty="0" smtClean="0"/>
              <a:t> </a:t>
            </a:r>
            <a:r>
              <a:rPr lang="fi-FI" sz="2000" dirty="0"/>
              <a:t>&gt; 0 </a:t>
            </a:r>
            <a:r>
              <a:rPr lang="fi-FI" sz="2000" dirty="0" smtClean="0"/>
              <a:t>)</a:t>
            </a:r>
            <a:endParaRPr lang="fi-FI" sz="2000" dirty="0"/>
          </a:p>
          <a:p>
            <a:r>
              <a:rPr lang="en-US" sz="2000" dirty="0"/>
              <a:t>		return 1</a:t>
            </a:r>
            <a:r>
              <a:rPr lang="en-US" sz="2000" dirty="0" smtClean="0"/>
              <a:t>;</a:t>
            </a:r>
            <a:endParaRPr lang="en-US" sz="2000" dirty="0"/>
          </a:p>
          <a:p>
            <a:r>
              <a:rPr lang="en-US" sz="2000" dirty="0"/>
              <a:t>	return 0;</a:t>
            </a:r>
          </a:p>
          <a:p>
            <a:r>
              <a:rPr lang="en-US" sz="2000" dirty="0" smtClean="0"/>
              <a:t>}</a:t>
            </a:r>
            <a:endParaRPr lang="en-US" sz="2400" dirty="0"/>
          </a:p>
        </p:txBody>
      </p:sp>
      <p:sp>
        <p:nvSpPr>
          <p:cNvPr id="39" name="Rectangle 38"/>
          <p:cNvSpPr/>
          <p:nvPr/>
        </p:nvSpPr>
        <p:spPr>
          <a:xfrm>
            <a:off x="338657" y="3380125"/>
            <a:ext cx="6316138" cy="3170099"/>
          </a:xfrm>
          <a:prstGeom prst="rect">
            <a:avLst/>
          </a:prstGeom>
        </p:spPr>
        <p:txBody>
          <a:bodyPr wrap="square">
            <a:spAutoFit/>
          </a:bodyPr>
          <a:lstStyle/>
          <a:p>
            <a:r>
              <a:rPr lang="en-US" sz="2000" dirty="0"/>
              <a:t>long </a:t>
            </a:r>
            <a:r>
              <a:rPr lang="en-US" sz="2000" dirty="0" err="1"/>
              <a:t>availableProducts</a:t>
            </a:r>
            <a:r>
              <a:rPr lang="en-US" sz="2000" dirty="0"/>
              <a:t>( </a:t>
            </a:r>
            <a:r>
              <a:rPr lang="en-US" sz="2000" dirty="0" err="1" smtClean="0"/>
              <a:t>t_store</a:t>
            </a:r>
            <a:r>
              <a:rPr lang="en-US" sz="2000" dirty="0"/>
              <a:t>* </a:t>
            </a:r>
            <a:r>
              <a:rPr lang="en-US" sz="2000" dirty="0" smtClean="0"/>
              <a:t>store </a:t>
            </a:r>
            <a:r>
              <a:rPr lang="en-US" sz="2000" dirty="0"/>
              <a:t>){</a:t>
            </a:r>
          </a:p>
          <a:p>
            <a:r>
              <a:rPr lang="en-US" sz="2000" dirty="0"/>
              <a:t>	</a:t>
            </a:r>
            <a:r>
              <a:rPr lang="en-US" sz="2000" dirty="0" smtClean="0"/>
              <a:t>node</a:t>
            </a:r>
            <a:r>
              <a:rPr lang="en-US" sz="2000" dirty="0"/>
              <a:t>* product = </a:t>
            </a:r>
            <a:r>
              <a:rPr lang="en-US" sz="2000" dirty="0" smtClean="0"/>
              <a:t>store-</a:t>
            </a:r>
            <a:r>
              <a:rPr lang="en-US" sz="2000" dirty="0"/>
              <a:t>&gt;products;</a:t>
            </a:r>
          </a:p>
          <a:p>
            <a:r>
              <a:rPr lang="en-US" sz="2000" dirty="0"/>
              <a:t>	long total = 0;</a:t>
            </a:r>
          </a:p>
          <a:p>
            <a:endParaRPr lang="en-US" sz="2000" dirty="0"/>
          </a:p>
          <a:p>
            <a:r>
              <a:rPr lang="en-US" sz="2000" dirty="0"/>
              <a:t>	while ( product != 0 ) {</a:t>
            </a:r>
          </a:p>
          <a:p>
            <a:r>
              <a:rPr lang="en-US" sz="2000" dirty="0"/>
              <a:t>		total += </a:t>
            </a:r>
            <a:r>
              <a:rPr lang="en-US" sz="2000" dirty="0" err="1"/>
              <a:t>isAvailable</a:t>
            </a:r>
            <a:r>
              <a:rPr lang="en-US" sz="2000" dirty="0"/>
              <a:t>( product )</a:t>
            </a:r>
            <a:r>
              <a:rPr lang="en-US" sz="2000" dirty="0" smtClean="0"/>
              <a:t>;</a:t>
            </a:r>
            <a:endParaRPr lang="en-US" sz="2000" dirty="0"/>
          </a:p>
          <a:p>
            <a:r>
              <a:rPr lang="en-US" sz="2000" dirty="0"/>
              <a:t>		product = product-&gt;</a:t>
            </a:r>
            <a:r>
              <a:rPr lang="en-US" sz="2000" dirty="0" err="1"/>
              <a:t>nxt</a:t>
            </a:r>
            <a:r>
              <a:rPr lang="en-US" sz="2000" dirty="0"/>
              <a:t>;</a:t>
            </a:r>
          </a:p>
          <a:p>
            <a:r>
              <a:rPr lang="en-US" sz="2000" dirty="0"/>
              <a:t>	</a:t>
            </a:r>
            <a:r>
              <a:rPr lang="en-US" sz="2000" dirty="0" smtClean="0"/>
              <a:t>}</a:t>
            </a:r>
            <a:endParaRPr lang="en-US" sz="2000" dirty="0"/>
          </a:p>
          <a:p>
            <a:r>
              <a:rPr lang="en-US" sz="2000" dirty="0"/>
              <a:t>	return total;</a:t>
            </a:r>
          </a:p>
          <a:p>
            <a:r>
              <a:rPr lang="en-US" sz="2000" dirty="0"/>
              <a:t>}</a:t>
            </a:r>
          </a:p>
        </p:txBody>
      </p:sp>
      <p:sp>
        <p:nvSpPr>
          <p:cNvPr id="40" name="Rectangle 39"/>
          <p:cNvSpPr/>
          <p:nvPr/>
        </p:nvSpPr>
        <p:spPr>
          <a:xfrm>
            <a:off x="829733" y="804333"/>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1049865" y="1083733"/>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287855" y="482600"/>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1253064" y="1701800"/>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61998" y="1981200"/>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304789" y="3606800"/>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795853" y="3945467"/>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829733" y="4224867"/>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829733" y="4834467"/>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1269994" y="5130800"/>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1269994" y="5460999"/>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795853" y="5799667"/>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795851" y="6079067"/>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694254" y="1405467"/>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extBox 58"/>
          <p:cNvSpPr txBox="1"/>
          <p:nvPr/>
        </p:nvSpPr>
        <p:spPr>
          <a:xfrm>
            <a:off x="4396228" y="226831"/>
            <a:ext cx="2795357" cy="461665"/>
          </a:xfrm>
          <a:prstGeom prst="rect">
            <a:avLst/>
          </a:prstGeom>
          <a:noFill/>
          <a:ln w="38100" cmpd="sng">
            <a:solidFill>
              <a:srgbClr val="1F497D"/>
            </a:solidFill>
          </a:ln>
          <a:effectLst/>
        </p:spPr>
        <p:txBody>
          <a:bodyPr wrap="none" rtlCol="0">
            <a:spAutoFit/>
          </a:bodyPr>
          <a:lstStyle/>
          <a:p>
            <a:r>
              <a:rPr lang="en-US" sz="2400" dirty="0" err="1" smtClean="0">
                <a:solidFill>
                  <a:schemeClr val="tx2"/>
                </a:solidFill>
              </a:rPr>
              <a:t>product.items</a:t>
            </a:r>
            <a:r>
              <a:rPr lang="en-US" sz="2400" dirty="0" smtClean="0">
                <a:solidFill>
                  <a:schemeClr val="tx2"/>
                </a:solidFill>
              </a:rPr>
              <a:t> &gt;= 0</a:t>
            </a:r>
            <a:endParaRPr lang="en-US" sz="2400" dirty="0">
              <a:solidFill>
                <a:schemeClr val="tx2"/>
              </a:solidFill>
            </a:endParaRPr>
          </a:p>
        </p:txBody>
      </p:sp>
      <p:cxnSp>
        <p:nvCxnSpPr>
          <p:cNvPr id="70" name="Straight Connector 69"/>
          <p:cNvCxnSpPr/>
          <p:nvPr/>
        </p:nvCxnSpPr>
        <p:spPr>
          <a:xfrm>
            <a:off x="3826933" y="472232"/>
            <a:ext cx="621780" cy="0"/>
          </a:xfrm>
          <a:prstGeom prst="line">
            <a:avLst/>
          </a:prstGeom>
          <a:ln w="38100" cmpd="sng">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5130919" y="5729703"/>
            <a:ext cx="2125702" cy="461665"/>
          </a:xfrm>
          <a:prstGeom prst="rect">
            <a:avLst/>
          </a:prstGeom>
          <a:noFill/>
        </p:spPr>
        <p:txBody>
          <a:bodyPr wrap="none" rtlCol="0">
            <a:spAutoFit/>
          </a:bodyPr>
          <a:lstStyle/>
          <a:p>
            <a:r>
              <a:rPr lang="en-US" sz="2400" dirty="0" err="1" smtClean="0">
                <a:solidFill>
                  <a:schemeClr val="tx2"/>
                </a:solidFill>
              </a:rPr>
              <a:t>product.items</a:t>
            </a:r>
            <a:endParaRPr lang="en-US" sz="2400" dirty="0">
              <a:solidFill>
                <a:schemeClr val="tx2"/>
              </a:solidFill>
            </a:endParaRPr>
          </a:p>
        </p:txBody>
      </p:sp>
      <p:sp>
        <p:nvSpPr>
          <p:cNvPr id="72" name="TextBox 71"/>
          <p:cNvSpPr txBox="1"/>
          <p:nvPr/>
        </p:nvSpPr>
        <p:spPr>
          <a:xfrm>
            <a:off x="7450758" y="5731303"/>
            <a:ext cx="346068" cy="461665"/>
          </a:xfrm>
          <a:prstGeom prst="rect">
            <a:avLst/>
          </a:prstGeom>
          <a:solidFill>
            <a:srgbClr val="1F497D"/>
          </a:solidFill>
        </p:spPr>
        <p:txBody>
          <a:bodyPr wrap="none" rtlCol="0">
            <a:spAutoFit/>
          </a:bodyPr>
          <a:lstStyle/>
          <a:p>
            <a:r>
              <a:rPr lang="en-US" sz="2400" dirty="0" smtClean="0">
                <a:solidFill>
                  <a:schemeClr val="bg1"/>
                </a:solidFill>
              </a:rPr>
              <a:t>0</a:t>
            </a:r>
            <a:endParaRPr lang="en-US" sz="2400" dirty="0">
              <a:solidFill>
                <a:schemeClr val="bg1"/>
              </a:solidFill>
            </a:endParaRPr>
          </a:p>
        </p:txBody>
      </p:sp>
      <p:sp>
        <p:nvSpPr>
          <p:cNvPr id="73" name="TextBox 72"/>
          <p:cNvSpPr txBox="1"/>
          <p:nvPr/>
        </p:nvSpPr>
        <p:spPr>
          <a:xfrm>
            <a:off x="7854594" y="5731303"/>
            <a:ext cx="346068" cy="461665"/>
          </a:xfrm>
          <a:prstGeom prst="rect">
            <a:avLst/>
          </a:prstGeom>
          <a:solidFill>
            <a:srgbClr val="1F497D"/>
          </a:solidFill>
        </p:spPr>
        <p:txBody>
          <a:bodyPr wrap="none" rtlCol="0">
            <a:spAutoFit/>
          </a:bodyPr>
          <a:lstStyle/>
          <a:p>
            <a:r>
              <a:rPr lang="en-US" sz="2400" dirty="0" smtClean="0">
                <a:solidFill>
                  <a:schemeClr val="bg1"/>
                </a:solidFill>
              </a:rPr>
              <a:t>3</a:t>
            </a:r>
            <a:endParaRPr lang="en-US" sz="2400" dirty="0">
              <a:solidFill>
                <a:schemeClr val="bg1"/>
              </a:solidFill>
            </a:endParaRPr>
          </a:p>
        </p:txBody>
      </p:sp>
      <p:sp>
        <p:nvSpPr>
          <p:cNvPr id="74" name="TextBox 73"/>
          <p:cNvSpPr txBox="1"/>
          <p:nvPr/>
        </p:nvSpPr>
        <p:spPr>
          <a:xfrm>
            <a:off x="8283565" y="5731303"/>
            <a:ext cx="346068" cy="461665"/>
          </a:xfrm>
          <a:prstGeom prst="rect">
            <a:avLst/>
          </a:prstGeom>
          <a:solidFill>
            <a:srgbClr val="1F497D"/>
          </a:solidFill>
        </p:spPr>
        <p:txBody>
          <a:bodyPr wrap="none" rtlCol="0">
            <a:spAutoFit/>
          </a:bodyPr>
          <a:lstStyle/>
          <a:p>
            <a:r>
              <a:rPr lang="en-US" sz="2400" dirty="0" smtClean="0">
                <a:solidFill>
                  <a:schemeClr val="bg1"/>
                </a:solidFill>
              </a:rPr>
              <a:t>2</a:t>
            </a:r>
            <a:endParaRPr lang="en-US" sz="2400" dirty="0">
              <a:solidFill>
                <a:schemeClr val="bg1"/>
              </a:solidFill>
            </a:endParaRPr>
          </a:p>
        </p:txBody>
      </p:sp>
      <p:sp>
        <p:nvSpPr>
          <p:cNvPr id="75" name="TextBox 74"/>
          <p:cNvSpPr txBox="1"/>
          <p:nvPr/>
        </p:nvSpPr>
        <p:spPr>
          <a:xfrm>
            <a:off x="8735573" y="5734281"/>
            <a:ext cx="346068" cy="461665"/>
          </a:xfrm>
          <a:prstGeom prst="rect">
            <a:avLst/>
          </a:prstGeom>
          <a:solidFill>
            <a:srgbClr val="1F497D"/>
          </a:solidFill>
        </p:spPr>
        <p:txBody>
          <a:bodyPr wrap="none" rtlCol="0">
            <a:spAutoFit/>
          </a:bodyPr>
          <a:lstStyle/>
          <a:p>
            <a:r>
              <a:rPr lang="en-US" sz="2400" dirty="0" smtClean="0">
                <a:solidFill>
                  <a:schemeClr val="bg1"/>
                </a:solidFill>
              </a:rPr>
              <a:t>5</a:t>
            </a:r>
            <a:endParaRPr lang="en-US" sz="2400" dirty="0">
              <a:solidFill>
                <a:schemeClr val="bg1"/>
              </a:solidFill>
            </a:endParaRPr>
          </a:p>
        </p:txBody>
      </p:sp>
      <p:sp>
        <p:nvSpPr>
          <p:cNvPr id="66" name="Rectangle 65"/>
          <p:cNvSpPr/>
          <p:nvPr/>
        </p:nvSpPr>
        <p:spPr>
          <a:xfrm>
            <a:off x="4753932" y="3111499"/>
            <a:ext cx="4327709" cy="1244601"/>
          </a:xfrm>
          <a:prstGeom prst="rect">
            <a:avLst/>
          </a:prstGeom>
          <a:solidFill>
            <a:srgbClr val="1F497D"/>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Inference with </a:t>
            </a:r>
          </a:p>
          <a:p>
            <a:pPr algn="ctr"/>
            <a:r>
              <a:rPr lang="en-US" sz="2800" dirty="0" smtClean="0"/>
              <a:t>Daikon [Ernst et al.]</a:t>
            </a:r>
            <a:endParaRPr lang="en-US" sz="2800" dirty="0"/>
          </a:p>
        </p:txBody>
      </p:sp>
      <p:sp>
        <p:nvSpPr>
          <p:cNvPr id="60" name="TextBox 59"/>
          <p:cNvSpPr txBox="1"/>
          <p:nvPr/>
        </p:nvSpPr>
        <p:spPr>
          <a:xfrm>
            <a:off x="7201705" y="1673419"/>
            <a:ext cx="1658928" cy="461665"/>
          </a:xfrm>
          <a:prstGeom prst="rect">
            <a:avLst/>
          </a:prstGeom>
          <a:solidFill>
            <a:srgbClr val="1F497D"/>
          </a:solidFill>
          <a:ln w="28575" cmpd="sng">
            <a:solidFill>
              <a:srgbClr val="FFFFFF"/>
            </a:solidFill>
          </a:ln>
        </p:spPr>
        <p:txBody>
          <a:bodyPr wrap="none" rtlCol="0">
            <a:spAutoFit/>
          </a:bodyPr>
          <a:lstStyle/>
          <a:p>
            <a:r>
              <a:rPr lang="en-US" sz="2400" dirty="0" err="1" smtClean="0">
                <a:solidFill>
                  <a:schemeClr val="bg1"/>
                </a:solidFill>
              </a:rPr>
              <a:t>AcerAspire</a:t>
            </a:r>
            <a:endParaRPr lang="en-US" sz="2400" dirty="0">
              <a:solidFill>
                <a:schemeClr val="bg1"/>
              </a:solidFill>
            </a:endParaRPr>
          </a:p>
        </p:txBody>
      </p:sp>
      <p:sp>
        <p:nvSpPr>
          <p:cNvPr id="61" name="TextBox 60"/>
          <p:cNvSpPr txBox="1"/>
          <p:nvPr/>
        </p:nvSpPr>
        <p:spPr>
          <a:xfrm>
            <a:off x="7032372" y="1402488"/>
            <a:ext cx="1765778" cy="461665"/>
          </a:xfrm>
          <a:prstGeom prst="rect">
            <a:avLst/>
          </a:prstGeom>
          <a:solidFill>
            <a:srgbClr val="1F497D"/>
          </a:solidFill>
          <a:ln w="28575" cmpd="sng">
            <a:solidFill>
              <a:srgbClr val="FFFFFF"/>
            </a:solidFill>
          </a:ln>
        </p:spPr>
        <p:txBody>
          <a:bodyPr wrap="none" rtlCol="0">
            <a:spAutoFit/>
          </a:bodyPr>
          <a:lstStyle/>
          <a:p>
            <a:r>
              <a:rPr lang="en-US" sz="2400" dirty="0" err="1" smtClean="0">
                <a:solidFill>
                  <a:schemeClr val="bg1"/>
                </a:solidFill>
              </a:rPr>
              <a:t>MacBookAir</a:t>
            </a:r>
            <a:endParaRPr lang="en-US" sz="2400" dirty="0">
              <a:solidFill>
                <a:schemeClr val="bg1"/>
              </a:solidFill>
            </a:endParaRPr>
          </a:p>
        </p:txBody>
      </p:sp>
      <p:sp>
        <p:nvSpPr>
          <p:cNvPr id="62" name="TextBox 61"/>
          <p:cNvSpPr txBox="1"/>
          <p:nvPr/>
        </p:nvSpPr>
        <p:spPr>
          <a:xfrm>
            <a:off x="6879971" y="1097687"/>
            <a:ext cx="1749661" cy="461665"/>
          </a:xfrm>
          <a:prstGeom prst="rect">
            <a:avLst/>
          </a:prstGeom>
          <a:solidFill>
            <a:srgbClr val="1F497D"/>
          </a:solidFill>
          <a:ln w="28575" cmpd="sng">
            <a:solidFill>
              <a:srgbClr val="FFFFFF"/>
            </a:solidFill>
          </a:ln>
        </p:spPr>
        <p:txBody>
          <a:bodyPr wrap="square" rtlCol="0">
            <a:spAutoFit/>
          </a:bodyPr>
          <a:lstStyle/>
          <a:p>
            <a:r>
              <a:rPr lang="en-US" sz="2400" dirty="0" smtClean="0">
                <a:solidFill>
                  <a:schemeClr val="bg1"/>
                </a:solidFill>
              </a:rPr>
              <a:t>Dell</a:t>
            </a:r>
            <a:endParaRPr lang="en-US" sz="2400" dirty="0">
              <a:solidFill>
                <a:schemeClr val="bg1"/>
              </a:solidFill>
            </a:endParaRPr>
          </a:p>
        </p:txBody>
      </p:sp>
      <p:sp>
        <p:nvSpPr>
          <p:cNvPr id="63" name="TextBox 62"/>
          <p:cNvSpPr txBox="1"/>
          <p:nvPr/>
        </p:nvSpPr>
        <p:spPr>
          <a:xfrm>
            <a:off x="4378511" y="752957"/>
            <a:ext cx="2121194" cy="461665"/>
          </a:xfrm>
          <a:prstGeom prst="rect">
            <a:avLst/>
          </a:prstGeom>
          <a:noFill/>
        </p:spPr>
        <p:txBody>
          <a:bodyPr wrap="none" rtlCol="0">
            <a:spAutoFit/>
          </a:bodyPr>
          <a:lstStyle/>
          <a:p>
            <a:r>
              <a:rPr lang="en-US" sz="2400" dirty="0" err="1" smtClean="0">
                <a:solidFill>
                  <a:schemeClr val="tx2"/>
                </a:solidFill>
              </a:rPr>
              <a:t>product.name</a:t>
            </a:r>
            <a:endParaRPr lang="en-US" sz="2400" dirty="0">
              <a:solidFill>
                <a:schemeClr val="tx2"/>
              </a:solidFill>
            </a:endParaRPr>
          </a:p>
        </p:txBody>
      </p:sp>
      <p:sp>
        <p:nvSpPr>
          <p:cNvPr id="67" name="TextBox 66"/>
          <p:cNvSpPr txBox="1"/>
          <p:nvPr/>
        </p:nvSpPr>
        <p:spPr>
          <a:xfrm>
            <a:off x="6716070" y="822289"/>
            <a:ext cx="1818827" cy="461665"/>
          </a:xfrm>
          <a:prstGeom prst="rect">
            <a:avLst/>
          </a:prstGeom>
          <a:solidFill>
            <a:srgbClr val="1F497D"/>
          </a:solidFill>
        </p:spPr>
        <p:txBody>
          <a:bodyPr wrap="none" rtlCol="0">
            <a:spAutoFit/>
          </a:bodyPr>
          <a:lstStyle/>
          <a:p>
            <a:r>
              <a:rPr lang="en-US" sz="2400" dirty="0" err="1" smtClean="0">
                <a:solidFill>
                  <a:schemeClr val="bg1"/>
                </a:solidFill>
              </a:rPr>
              <a:t>MacBookPro</a:t>
            </a:r>
            <a:endParaRPr lang="en-US" sz="2400" dirty="0">
              <a:solidFill>
                <a:schemeClr val="bg1"/>
              </a:solidFill>
            </a:endParaRPr>
          </a:p>
        </p:txBody>
      </p:sp>
    </p:spTree>
    <p:extLst>
      <p:ext uri="{BB962C8B-B14F-4D97-AF65-F5344CB8AC3E}">
        <p14:creationId xmlns:p14="http://schemas.microsoft.com/office/powerpoint/2010/main" val="321774549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Box 76"/>
          <p:cNvSpPr txBox="1"/>
          <p:nvPr/>
        </p:nvSpPr>
        <p:spPr>
          <a:xfrm>
            <a:off x="7201705" y="1673419"/>
            <a:ext cx="1658928" cy="461665"/>
          </a:xfrm>
          <a:prstGeom prst="rect">
            <a:avLst/>
          </a:prstGeom>
          <a:solidFill>
            <a:srgbClr val="1F497D"/>
          </a:solidFill>
          <a:ln w="28575" cmpd="sng">
            <a:solidFill>
              <a:srgbClr val="FFFFFF"/>
            </a:solidFill>
          </a:ln>
        </p:spPr>
        <p:txBody>
          <a:bodyPr wrap="none" rtlCol="0">
            <a:spAutoFit/>
          </a:bodyPr>
          <a:lstStyle/>
          <a:p>
            <a:r>
              <a:rPr lang="en-US" sz="2400" dirty="0" err="1" smtClean="0">
                <a:solidFill>
                  <a:schemeClr val="bg1"/>
                </a:solidFill>
              </a:rPr>
              <a:t>AcerAspire</a:t>
            </a:r>
            <a:endParaRPr lang="en-US" sz="2400" dirty="0">
              <a:solidFill>
                <a:schemeClr val="bg1"/>
              </a:solidFill>
            </a:endParaRPr>
          </a:p>
        </p:txBody>
      </p:sp>
      <p:sp>
        <p:nvSpPr>
          <p:cNvPr id="76" name="TextBox 75"/>
          <p:cNvSpPr txBox="1"/>
          <p:nvPr/>
        </p:nvSpPr>
        <p:spPr>
          <a:xfrm>
            <a:off x="7032372" y="1402488"/>
            <a:ext cx="1765778" cy="461665"/>
          </a:xfrm>
          <a:prstGeom prst="rect">
            <a:avLst/>
          </a:prstGeom>
          <a:solidFill>
            <a:srgbClr val="1F497D"/>
          </a:solidFill>
          <a:ln w="28575" cmpd="sng">
            <a:solidFill>
              <a:srgbClr val="FFFFFF"/>
            </a:solidFill>
          </a:ln>
        </p:spPr>
        <p:txBody>
          <a:bodyPr wrap="none" rtlCol="0">
            <a:spAutoFit/>
          </a:bodyPr>
          <a:lstStyle/>
          <a:p>
            <a:r>
              <a:rPr lang="en-US" sz="2400" dirty="0" err="1" smtClean="0">
                <a:solidFill>
                  <a:schemeClr val="bg1"/>
                </a:solidFill>
              </a:rPr>
              <a:t>MacBookAir</a:t>
            </a:r>
            <a:endParaRPr lang="en-US" sz="2400" dirty="0">
              <a:solidFill>
                <a:schemeClr val="bg1"/>
              </a:solidFill>
            </a:endParaRPr>
          </a:p>
        </p:txBody>
      </p:sp>
      <p:sp>
        <p:nvSpPr>
          <p:cNvPr id="69" name="TextBox 68"/>
          <p:cNvSpPr txBox="1"/>
          <p:nvPr/>
        </p:nvSpPr>
        <p:spPr>
          <a:xfrm>
            <a:off x="6879971" y="1097687"/>
            <a:ext cx="1749661" cy="461665"/>
          </a:xfrm>
          <a:prstGeom prst="rect">
            <a:avLst/>
          </a:prstGeom>
          <a:solidFill>
            <a:srgbClr val="1F497D"/>
          </a:solidFill>
          <a:ln w="28575" cmpd="sng">
            <a:solidFill>
              <a:srgbClr val="FFFFFF"/>
            </a:solidFill>
          </a:ln>
        </p:spPr>
        <p:txBody>
          <a:bodyPr wrap="square" rtlCol="0">
            <a:spAutoFit/>
          </a:bodyPr>
          <a:lstStyle/>
          <a:p>
            <a:r>
              <a:rPr lang="en-US" sz="2400" dirty="0" smtClean="0">
                <a:solidFill>
                  <a:schemeClr val="bg1"/>
                </a:solidFill>
              </a:rPr>
              <a:t>Dell</a:t>
            </a:r>
            <a:endParaRPr lang="en-US" sz="2400" dirty="0">
              <a:solidFill>
                <a:schemeClr val="bg1"/>
              </a:solidFill>
            </a:endParaRPr>
          </a:p>
        </p:txBody>
      </p:sp>
      <p:cxnSp>
        <p:nvCxnSpPr>
          <p:cNvPr id="47" name="Straight Connector 46"/>
          <p:cNvCxnSpPr>
            <a:endCxn id="19" idx="1"/>
          </p:cNvCxnSpPr>
          <p:nvPr/>
        </p:nvCxnSpPr>
        <p:spPr>
          <a:xfrm>
            <a:off x="2455333" y="1049867"/>
            <a:ext cx="1943724" cy="1191435"/>
          </a:xfrm>
          <a:prstGeom prst="line">
            <a:avLst/>
          </a:prstGeom>
          <a:ln w="38100" cmpd="sng">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67732" y="242299"/>
            <a:ext cx="453670" cy="2246769"/>
          </a:xfrm>
          <a:prstGeom prst="rect">
            <a:avLst/>
          </a:prstGeom>
        </p:spPr>
        <p:txBody>
          <a:bodyPr wrap="none">
            <a:spAutoFit/>
          </a:bodyPr>
          <a:lstStyle/>
          <a:p>
            <a:r>
              <a:rPr lang="en-US" sz="2000" dirty="0" smtClean="0"/>
              <a:t>10</a:t>
            </a:r>
          </a:p>
          <a:p>
            <a:r>
              <a:rPr lang="en-US" sz="2000" dirty="0" smtClean="0"/>
              <a:t>11</a:t>
            </a:r>
          </a:p>
          <a:p>
            <a:r>
              <a:rPr lang="en-US" sz="2000" dirty="0" smtClean="0"/>
              <a:t>12</a:t>
            </a:r>
          </a:p>
          <a:p>
            <a:r>
              <a:rPr lang="en-US" sz="2000" dirty="0" smtClean="0"/>
              <a:t>13</a:t>
            </a:r>
          </a:p>
          <a:p>
            <a:r>
              <a:rPr lang="en-US" sz="2000" dirty="0" smtClean="0"/>
              <a:t>14</a:t>
            </a:r>
          </a:p>
          <a:p>
            <a:r>
              <a:rPr lang="en-US" sz="2000" dirty="0" smtClean="0"/>
              <a:t>15</a:t>
            </a:r>
          </a:p>
          <a:p>
            <a:r>
              <a:rPr lang="en-US" sz="2000" dirty="0" smtClean="0"/>
              <a:t>16</a:t>
            </a:r>
          </a:p>
        </p:txBody>
      </p:sp>
      <p:sp>
        <p:nvSpPr>
          <p:cNvPr id="15" name="Rectangle 14"/>
          <p:cNvSpPr/>
          <p:nvPr/>
        </p:nvSpPr>
        <p:spPr>
          <a:xfrm>
            <a:off x="-50809" y="3380125"/>
            <a:ext cx="609600" cy="3170099"/>
          </a:xfrm>
          <a:prstGeom prst="rect">
            <a:avLst/>
          </a:prstGeom>
        </p:spPr>
        <p:txBody>
          <a:bodyPr wrap="square">
            <a:spAutoFit/>
          </a:bodyPr>
          <a:lstStyle/>
          <a:p>
            <a:r>
              <a:rPr lang="en-US" sz="2000" dirty="0"/>
              <a:t>17</a:t>
            </a:r>
          </a:p>
          <a:p>
            <a:r>
              <a:rPr lang="en-US" sz="2000" dirty="0"/>
              <a:t>18</a:t>
            </a:r>
          </a:p>
          <a:p>
            <a:r>
              <a:rPr lang="en-US" sz="2000" dirty="0"/>
              <a:t>19</a:t>
            </a:r>
          </a:p>
          <a:p>
            <a:r>
              <a:rPr lang="en-US" sz="2000" dirty="0"/>
              <a:t>20</a:t>
            </a:r>
          </a:p>
          <a:p>
            <a:r>
              <a:rPr lang="en-US" sz="2000" dirty="0"/>
              <a:t>21</a:t>
            </a:r>
          </a:p>
          <a:p>
            <a:r>
              <a:rPr lang="en-US" sz="2000" dirty="0"/>
              <a:t>22</a:t>
            </a:r>
          </a:p>
          <a:p>
            <a:r>
              <a:rPr lang="en-US" sz="2000" dirty="0"/>
              <a:t>23</a:t>
            </a:r>
          </a:p>
          <a:p>
            <a:r>
              <a:rPr lang="en-US" sz="2000" dirty="0"/>
              <a:t>24</a:t>
            </a:r>
          </a:p>
          <a:p>
            <a:r>
              <a:rPr lang="en-US" sz="2000" dirty="0"/>
              <a:t>25</a:t>
            </a:r>
          </a:p>
          <a:p>
            <a:r>
              <a:rPr lang="en-US" sz="2000" dirty="0"/>
              <a:t>26</a:t>
            </a:r>
          </a:p>
        </p:txBody>
      </p:sp>
      <p:sp>
        <p:nvSpPr>
          <p:cNvPr id="3" name="TextBox 2"/>
          <p:cNvSpPr txBox="1"/>
          <p:nvPr/>
        </p:nvSpPr>
        <p:spPr>
          <a:xfrm>
            <a:off x="5096001" y="5218666"/>
            <a:ext cx="1516010" cy="461665"/>
          </a:xfrm>
          <a:prstGeom prst="rect">
            <a:avLst/>
          </a:prstGeom>
          <a:noFill/>
          <a:ln w="38100" cmpd="sng">
            <a:solidFill>
              <a:schemeClr val="tx2"/>
            </a:solidFill>
          </a:ln>
          <a:effectLst/>
        </p:spPr>
        <p:txBody>
          <a:bodyPr wrap="none" rtlCol="0">
            <a:spAutoFit/>
          </a:bodyPr>
          <a:lstStyle/>
          <a:p>
            <a:r>
              <a:rPr lang="en-US" sz="2400" dirty="0" smtClean="0">
                <a:solidFill>
                  <a:schemeClr val="tx2"/>
                </a:solidFill>
              </a:rPr>
              <a:t>total &gt;= 0</a:t>
            </a:r>
            <a:endParaRPr lang="en-US" sz="2400" dirty="0">
              <a:solidFill>
                <a:schemeClr val="tx2"/>
              </a:solidFill>
            </a:endParaRPr>
          </a:p>
        </p:txBody>
      </p:sp>
      <p:sp>
        <p:nvSpPr>
          <p:cNvPr id="19" name="TextBox 18"/>
          <p:cNvSpPr txBox="1"/>
          <p:nvPr/>
        </p:nvSpPr>
        <p:spPr>
          <a:xfrm>
            <a:off x="4399057" y="2010469"/>
            <a:ext cx="2770260" cy="461665"/>
          </a:xfrm>
          <a:prstGeom prst="rect">
            <a:avLst/>
          </a:prstGeom>
          <a:noFill/>
          <a:ln w="38100" cmpd="sng">
            <a:solidFill>
              <a:schemeClr val="tx2"/>
            </a:solidFill>
          </a:ln>
          <a:effectLst/>
        </p:spPr>
        <p:txBody>
          <a:bodyPr wrap="none" rtlCol="0">
            <a:spAutoFit/>
          </a:bodyPr>
          <a:lstStyle/>
          <a:p>
            <a:r>
              <a:rPr lang="en-US" sz="2400" dirty="0">
                <a:solidFill>
                  <a:schemeClr val="tx2"/>
                </a:solidFill>
              </a:rPr>
              <a:t>return one of {0,1}</a:t>
            </a:r>
          </a:p>
        </p:txBody>
      </p:sp>
      <p:sp>
        <p:nvSpPr>
          <p:cNvPr id="25" name="TextBox 24"/>
          <p:cNvSpPr txBox="1"/>
          <p:nvPr/>
        </p:nvSpPr>
        <p:spPr>
          <a:xfrm>
            <a:off x="3426468" y="6370243"/>
            <a:ext cx="1050137" cy="461665"/>
          </a:xfrm>
          <a:prstGeom prst="rect">
            <a:avLst/>
          </a:prstGeom>
          <a:noFill/>
        </p:spPr>
        <p:txBody>
          <a:bodyPr wrap="none" rtlCol="0">
            <a:spAutoFit/>
          </a:bodyPr>
          <a:lstStyle/>
          <a:p>
            <a:r>
              <a:rPr lang="en-US" sz="2400" dirty="0" smtClean="0">
                <a:solidFill>
                  <a:schemeClr val="tx2"/>
                </a:solidFill>
              </a:rPr>
              <a:t>return</a:t>
            </a:r>
            <a:endParaRPr lang="en-US" sz="2400" dirty="0">
              <a:solidFill>
                <a:schemeClr val="tx2"/>
              </a:solidFill>
            </a:endParaRPr>
          </a:p>
        </p:txBody>
      </p:sp>
      <p:sp>
        <p:nvSpPr>
          <p:cNvPr id="26" name="TextBox 25"/>
          <p:cNvSpPr txBox="1"/>
          <p:nvPr/>
        </p:nvSpPr>
        <p:spPr>
          <a:xfrm>
            <a:off x="4527404" y="6370111"/>
            <a:ext cx="346068" cy="461665"/>
          </a:xfrm>
          <a:prstGeom prst="rect">
            <a:avLst/>
          </a:prstGeom>
          <a:solidFill>
            <a:srgbClr val="1F497D"/>
          </a:solidFill>
        </p:spPr>
        <p:txBody>
          <a:bodyPr wrap="none" rtlCol="0">
            <a:spAutoFit/>
          </a:bodyPr>
          <a:lstStyle/>
          <a:p>
            <a:r>
              <a:rPr lang="en-US" sz="2400" dirty="0" smtClean="0">
                <a:solidFill>
                  <a:srgbClr val="FFFFFF"/>
                </a:solidFill>
              </a:rPr>
              <a:t>3</a:t>
            </a:r>
            <a:endParaRPr lang="en-US" sz="2400" dirty="0">
              <a:solidFill>
                <a:srgbClr val="FFFFFF"/>
              </a:solidFill>
            </a:endParaRPr>
          </a:p>
        </p:txBody>
      </p:sp>
      <p:cxnSp>
        <p:nvCxnSpPr>
          <p:cNvPr id="50" name="Straight Connector 49"/>
          <p:cNvCxnSpPr>
            <a:endCxn id="19" idx="1"/>
          </p:cNvCxnSpPr>
          <p:nvPr/>
        </p:nvCxnSpPr>
        <p:spPr>
          <a:xfrm>
            <a:off x="2455333" y="1659467"/>
            <a:ext cx="1943724" cy="581835"/>
          </a:xfrm>
          <a:prstGeom prst="line">
            <a:avLst/>
          </a:prstGeom>
          <a:ln w="38100" cmpd="sng">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a:endCxn id="19" idx="1"/>
          </p:cNvCxnSpPr>
          <p:nvPr/>
        </p:nvCxnSpPr>
        <p:spPr>
          <a:xfrm>
            <a:off x="1964267" y="2010469"/>
            <a:ext cx="2434790" cy="230833"/>
          </a:xfrm>
          <a:prstGeom prst="line">
            <a:avLst/>
          </a:prstGeom>
          <a:ln w="38100" cmpd="sng">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4129445" y="5454047"/>
            <a:ext cx="950675" cy="0"/>
          </a:xfrm>
          <a:prstGeom prst="line">
            <a:avLst/>
          </a:prstGeom>
          <a:ln w="38100" cmpd="sng">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a:endCxn id="25" idx="1"/>
          </p:cNvCxnSpPr>
          <p:nvPr/>
        </p:nvCxnSpPr>
        <p:spPr>
          <a:xfrm>
            <a:off x="2286000" y="6062133"/>
            <a:ext cx="1140468" cy="538943"/>
          </a:xfrm>
          <a:prstGeom prst="line">
            <a:avLst/>
          </a:prstGeom>
          <a:ln w="38100" cmpd="sng">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1236132" y="609600"/>
            <a:ext cx="2726267" cy="287867"/>
          </a:xfrm>
          <a:prstGeom prst="rect">
            <a:avLst/>
          </a:prstGeom>
          <a:solidFill>
            <a:srgbClr val="558ED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338664" y="220054"/>
            <a:ext cx="5435601" cy="2308324"/>
          </a:xfrm>
          <a:prstGeom prst="rect">
            <a:avLst/>
          </a:prstGeom>
        </p:spPr>
        <p:txBody>
          <a:bodyPr wrap="square">
            <a:spAutoFit/>
          </a:bodyPr>
          <a:lstStyle/>
          <a:p>
            <a:r>
              <a:rPr lang="en-US" sz="2000" dirty="0" err="1"/>
              <a:t>int</a:t>
            </a:r>
            <a:r>
              <a:rPr lang="en-US" sz="2000" dirty="0"/>
              <a:t> </a:t>
            </a:r>
            <a:r>
              <a:rPr lang="en-US" sz="2000" dirty="0" err="1"/>
              <a:t>isAvailable</a:t>
            </a:r>
            <a:r>
              <a:rPr lang="en-US" sz="2000" dirty="0" smtClean="0"/>
              <a:t>(node* product)</a:t>
            </a:r>
            <a:r>
              <a:rPr lang="en-US" sz="2000" dirty="0"/>
              <a:t>{</a:t>
            </a:r>
          </a:p>
          <a:p>
            <a:r>
              <a:rPr lang="en-US" sz="2000" dirty="0"/>
              <a:t>	if ( </a:t>
            </a:r>
            <a:r>
              <a:rPr lang="en-US" sz="2000" dirty="0" err="1"/>
              <a:t>notInitialized</a:t>
            </a:r>
            <a:r>
              <a:rPr lang="en-US" sz="2000" dirty="0"/>
              <a:t> </a:t>
            </a:r>
            <a:r>
              <a:rPr lang="en-US" sz="2000" dirty="0" smtClean="0"/>
              <a:t>(product) )</a:t>
            </a:r>
            <a:endParaRPr lang="en-US" sz="2000" dirty="0"/>
          </a:p>
          <a:p>
            <a:r>
              <a:rPr lang="en-US" sz="2000" dirty="0"/>
              <a:t>		return 0</a:t>
            </a:r>
            <a:r>
              <a:rPr lang="en-US" sz="2000" dirty="0" smtClean="0"/>
              <a:t>;</a:t>
            </a:r>
          </a:p>
          <a:p>
            <a:r>
              <a:rPr lang="fi-FI" sz="2000" dirty="0"/>
              <a:t>	</a:t>
            </a:r>
            <a:r>
              <a:rPr lang="fi-FI" sz="2000" dirty="0" err="1"/>
              <a:t>if</a:t>
            </a:r>
            <a:r>
              <a:rPr lang="fi-FI" sz="2000" dirty="0"/>
              <a:t> ( </a:t>
            </a:r>
            <a:r>
              <a:rPr lang="fi-FI" sz="2000" dirty="0" err="1" smtClean="0"/>
              <a:t>product-</a:t>
            </a:r>
            <a:r>
              <a:rPr lang="fi-FI" sz="2000" dirty="0" smtClean="0"/>
              <a:t>&gt;</a:t>
            </a:r>
            <a:r>
              <a:rPr lang="fi-FI" sz="2000" dirty="0" err="1" smtClean="0"/>
              <a:t>items</a:t>
            </a:r>
            <a:r>
              <a:rPr lang="fi-FI" sz="2000" dirty="0" smtClean="0"/>
              <a:t> </a:t>
            </a:r>
            <a:r>
              <a:rPr lang="fi-FI" sz="2000" dirty="0"/>
              <a:t>&gt; 0 </a:t>
            </a:r>
            <a:r>
              <a:rPr lang="fi-FI" sz="2000" dirty="0" smtClean="0"/>
              <a:t>)</a:t>
            </a:r>
            <a:endParaRPr lang="fi-FI" sz="2000" dirty="0"/>
          </a:p>
          <a:p>
            <a:r>
              <a:rPr lang="en-US" sz="2000" dirty="0"/>
              <a:t>		return 1</a:t>
            </a:r>
            <a:r>
              <a:rPr lang="en-US" sz="2000" dirty="0" smtClean="0"/>
              <a:t>;</a:t>
            </a:r>
            <a:endParaRPr lang="en-US" sz="2000" dirty="0"/>
          </a:p>
          <a:p>
            <a:r>
              <a:rPr lang="en-US" sz="2000" dirty="0"/>
              <a:t>	return 0;</a:t>
            </a:r>
          </a:p>
          <a:p>
            <a:r>
              <a:rPr lang="en-US" sz="2000" dirty="0" smtClean="0"/>
              <a:t>}</a:t>
            </a:r>
            <a:endParaRPr lang="en-US" sz="2400" dirty="0"/>
          </a:p>
        </p:txBody>
      </p:sp>
      <p:sp>
        <p:nvSpPr>
          <p:cNvPr id="39" name="Rectangle 38"/>
          <p:cNvSpPr/>
          <p:nvPr/>
        </p:nvSpPr>
        <p:spPr>
          <a:xfrm>
            <a:off x="338657" y="3380125"/>
            <a:ext cx="6316138" cy="3170099"/>
          </a:xfrm>
          <a:prstGeom prst="rect">
            <a:avLst/>
          </a:prstGeom>
        </p:spPr>
        <p:txBody>
          <a:bodyPr wrap="square">
            <a:spAutoFit/>
          </a:bodyPr>
          <a:lstStyle/>
          <a:p>
            <a:r>
              <a:rPr lang="en-US" sz="2000" dirty="0"/>
              <a:t>long </a:t>
            </a:r>
            <a:r>
              <a:rPr lang="en-US" sz="2000" dirty="0" err="1"/>
              <a:t>availableProducts</a:t>
            </a:r>
            <a:r>
              <a:rPr lang="en-US" sz="2000" dirty="0"/>
              <a:t>( </a:t>
            </a:r>
            <a:r>
              <a:rPr lang="en-US" sz="2000" dirty="0" err="1" smtClean="0"/>
              <a:t>t_store</a:t>
            </a:r>
            <a:r>
              <a:rPr lang="en-US" sz="2000" dirty="0"/>
              <a:t>* </a:t>
            </a:r>
            <a:r>
              <a:rPr lang="en-US" sz="2000" dirty="0" smtClean="0"/>
              <a:t>store </a:t>
            </a:r>
            <a:r>
              <a:rPr lang="en-US" sz="2000" dirty="0"/>
              <a:t>){</a:t>
            </a:r>
          </a:p>
          <a:p>
            <a:r>
              <a:rPr lang="en-US" sz="2000" dirty="0"/>
              <a:t>	</a:t>
            </a:r>
            <a:r>
              <a:rPr lang="en-US" sz="2000" dirty="0" smtClean="0"/>
              <a:t>node</a:t>
            </a:r>
            <a:r>
              <a:rPr lang="en-US" sz="2000" dirty="0"/>
              <a:t>* product = </a:t>
            </a:r>
            <a:r>
              <a:rPr lang="en-US" sz="2000" dirty="0" smtClean="0"/>
              <a:t>store-</a:t>
            </a:r>
            <a:r>
              <a:rPr lang="en-US" sz="2000" dirty="0"/>
              <a:t>&gt;products;</a:t>
            </a:r>
          </a:p>
          <a:p>
            <a:r>
              <a:rPr lang="en-US" sz="2000" dirty="0"/>
              <a:t>	long total = 0;</a:t>
            </a:r>
          </a:p>
          <a:p>
            <a:endParaRPr lang="en-US" sz="2000" dirty="0"/>
          </a:p>
          <a:p>
            <a:r>
              <a:rPr lang="en-US" sz="2000" dirty="0"/>
              <a:t>	while ( product != 0 ) {</a:t>
            </a:r>
          </a:p>
          <a:p>
            <a:r>
              <a:rPr lang="en-US" sz="2000" dirty="0"/>
              <a:t>		total += </a:t>
            </a:r>
            <a:r>
              <a:rPr lang="en-US" sz="2000" dirty="0" err="1"/>
              <a:t>isAvailable</a:t>
            </a:r>
            <a:r>
              <a:rPr lang="en-US" sz="2000" dirty="0"/>
              <a:t>( product )</a:t>
            </a:r>
            <a:r>
              <a:rPr lang="en-US" sz="2000" dirty="0" smtClean="0"/>
              <a:t>;</a:t>
            </a:r>
            <a:endParaRPr lang="en-US" sz="2000" dirty="0"/>
          </a:p>
          <a:p>
            <a:r>
              <a:rPr lang="en-US" sz="2000" dirty="0"/>
              <a:t>		product = product-&gt;</a:t>
            </a:r>
            <a:r>
              <a:rPr lang="en-US" sz="2000" dirty="0" err="1"/>
              <a:t>nxt</a:t>
            </a:r>
            <a:r>
              <a:rPr lang="en-US" sz="2000" dirty="0"/>
              <a:t>;</a:t>
            </a:r>
          </a:p>
          <a:p>
            <a:r>
              <a:rPr lang="en-US" sz="2000" dirty="0"/>
              <a:t>	</a:t>
            </a:r>
            <a:r>
              <a:rPr lang="en-US" sz="2000" dirty="0" smtClean="0"/>
              <a:t>}</a:t>
            </a:r>
            <a:endParaRPr lang="en-US" sz="2000" dirty="0"/>
          </a:p>
          <a:p>
            <a:r>
              <a:rPr lang="en-US" sz="2000" dirty="0"/>
              <a:t>	return total;</a:t>
            </a:r>
          </a:p>
          <a:p>
            <a:r>
              <a:rPr lang="en-US" sz="2000" dirty="0"/>
              <a:t>}</a:t>
            </a:r>
          </a:p>
        </p:txBody>
      </p:sp>
      <p:sp>
        <p:nvSpPr>
          <p:cNvPr id="40" name="Rectangle 39"/>
          <p:cNvSpPr/>
          <p:nvPr/>
        </p:nvSpPr>
        <p:spPr>
          <a:xfrm>
            <a:off x="829733" y="804333"/>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1049865" y="1083733"/>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287855" y="482600"/>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1253064" y="1701800"/>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61998" y="1981200"/>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304789" y="3606800"/>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795853" y="3945467"/>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829733" y="4224867"/>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829733" y="4834467"/>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1269994" y="5130800"/>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1269994" y="5460999"/>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795853" y="5799667"/>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795851" y="6079067"/>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694254" y="1405467"/>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extBox 58"/>
          <p:cNvSpPr txBox="1"/>
          <p:nvPr/>
        </p:nvSpPr>
        <p:spPr>
          <a:xfrm>
            <a:off x="4396228" y="226831"/>
            <a:ext cx="2795357" cy="461665"/>
          </a:xfrm>
          <a:prstGeom prst="rect">
            <a:avLst/>
          </a:prstGeom>
          <a:noFill/>
          <a:ln w="38100" cmpd="sng">
            <a:solidFill>
              <a:schemeClr val="tx2"/>
            </a:solidFill>
          </a:ln>
          <a:effectLst/>
        </p:spPr>
        <p:txBody>
          <a:bodyPr wrap="none" rtlCol="0">
            <a:spAutoFit/>
          </a:bodyPr>
          <a:lstStyle/>
          <a:p>
            <a:r>
              <a:rPr lang="en-US" sz="2400" dirty="0" err="1" smtClean="0">
                <a:solidFill>
                  <a:schemeClr val="tx2"/>
                </a:solidFill>
              </a:rPr>
              <a:t>product.items</a:t>
            </a:r>
            <a:r>
              <a:rPr lang="en-US" sz="2400" dirty="0" smtClean="0">
                <a:solidFill>
                  <a:schemeClr val="tx2"/>
                </a:solidFill>
              </a:rPr>
              <a:t> &gt;= 0</a:t>
            </a:r>
            <a:endParaRPr lang="en-US" sz="2400" dirty="0">
              <a:solidFill>
                <a:schemeClr val="tx2"/>
              </a:solidFill>
            </a:endParaRPr>
          </a:p>
        </p:txBody>
      </p:sp>
      <p:sp>
        <p:nvSpPr>
          <p:cNvPr id="64" name="TextBox 63"/>
          <p:cNvSpPr txBox="1"/>
          <p:nvPr/>
        </p:nvSpPr>
        <p:spPr>
          <a:xfrm>
            <a:off x="4378511" y="752957"/>
            <a:ext cx="2121194" cy="461665"/>
          </a:xfrm>
          <a:prstGeom prst="rect">
            <a:avLst/>
          </a:prstGeom>
          <a:noFill/>
        </p:spPr>
        <p:txBody>
          <a:bodyPr wrap="none" rtlCol="0">
            <a:spAutoFit/>
          </a:bodyPr>
          <a:lstStyle/>
          <a:p>
            <a:r>
              <a:rPr lang="en-US" sz="2400" dirty="0" err="1" smtClean="0">
                <a:solidFill>
                  <a:schemeClr val="tx2"/>
                </a:solidFill>
              </a:rPr>
              <a:t>product.name</a:t>
            </a:r>
            <a:endParaRPr lang="en-US" sz="2400" dirty="0">
              <a:solidFill>
                <a:schemeClr val="tx2"/>
              </a:solidFill>
            </a:endParaRPr>
          </a:p>
        </p:txBody>
      </p:sp>
      <p:sp>
        <p:nvSpPr>
          <p:cNvPr id="65" name="TextBox 64"/>
          <p:cNvSpPr txBox="1"/>
          <p:nvPr/>
        </p:nvSpPr>
        <p:spPr>
          <a:xfrm>
            <a:off x="6716070" y="822289"/>
            <a:ext cx="1818827" cy="461665"/>
          </a:xfrm>
          <a:prstGeom prst="rect">
            <a:avLst/>
          </a:prstGeom>
          <a:solidFill>
            <a:srgbClr val="1F497D"/>
          </a:solidFill>
        </p:spPr>
        <p:txBody>
          <a:bodyPr wrap="none" rtlCol="0">
            <a:spAutoFit/>
          </a:bodyPr>
          <a:lstStyle/>
          <a:p>
            <a:r>
              <a:rPr lang="en-US" sz="2400" dirty="0" err="1" smtClean="0">
                <a:solidFill>
                  <a:schemeClr val="bg1"/>
                </a:solidFill>
              </a:rPr>
              <a:t>MacBookPro</a:t>
            </a:r>
            <a:endParaRPr lang="en-US" sz="2400" dirty="0">
              <a:solidFill>
                <a:schemeClr val="bg1"/>
              </a:solidFill>
            </a:endParaRPr>
          </a:p>
        </p:txBody>
      </p:sp>
      <p:cxnSp>
        <p:nvCxnSpPr>
          <p:cNvPr id="70" name="Straight Connector 69"/>
          <p:cNvCxnSpPr/>
          <p:nvPr/>
        </p:nvCxnSpPr>
        <p:spPr>
          <a:xfrm>
            <a:off x="3826933" y="472232"/>
            <a:ext cx="621780" cy="0"/>
          </a:xfrm>
          <a:prstGeom prst="line">
            <a:avLst/>
          </a:prstGeom>
          <a:ln w="38100" cmpd="sng">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5130919" y="5729703"/>
            <a:ext cx="2125702" cy="461665"/>
          </a:xfrm>
          <a:prstGeom prst="rect">
            <a:avLst/>
          </a:prstGeom>
          <a:noFill/>
        </p:spPr>
        <p:txBody>
          <a:bodyPr wrap="none" rtlCol="0">
            <a:spAutoFit/>
          </a:bodyPr>
          <a:lstStyle/>
          <a:p>
            <a:r>
              <a:rPr lang="en-US" sz="2400" dirty="0" err="1" smtClean="0">
                <a:solidFill>
                  <a:schemeClr val="tx2"/>
                </a:solidFill>
              </a:rPr>
              <a:t>product.items</a:t>
            </a:r>
            <a:endParaRPr lang="en-US" sz="2400" dirty="0">
              <a:solidFill>
                <a:schemeClr val="tx2"/>
              </a:solidFill>
            </a:endParaRPr>
          </a:p>
        </p:txBody>
      </p:sp>
      <p:sp>
        <p:nvSpPr>
          <p:cNvPr id="72" name="TextBox 71"/>
          <p:cNvSpPr txBox="1"/>
          <p:nvPr/>
        </p:nvSpPr>
        <p:spPr>
          <a:xfrm>
            <a:off x="7450758" y="5731303"/>
            <a:ext cx="346068" cy="461665"/>
          </a:xfrm>
          <a:prstGeom prst="rect">
            <a:avLst/>
          </a:prstGeom>
          <a:solidFill>
            <a:srgbClr val="1F497D"/>
          </a:solidFill>
        </p:spPr>
        <p:txBody>
          <a:bodyPr wrap="none" rtlCol="0">
            <a:spAutoFit/>
          </a:bodyPr>
          <a:lstStyle/>
          <a:p>
            <a:r>
              <a:rPr lang="en-US" sz="2400" dirty="0" smtClean="0">
                <a:solidFill>
                  <a:schemeClr val="bg1"/>
                </a:solidFill>
              </a:rPr>
              <a:t>0</a:t>
            </a:r>
            <a:endParaRPr lang="en-US" sz="2400" dirty="0">
              <a:solidFill>
                <a:schemeClr val="bg1"/>
              </a:solidFill>
            </a:endParaRPr>
          </a:p>
        </p:txBody>
      </p:sp>
      <p:sp>
        <p:nvSpPr>
          <p:cNvPr id="73" name="TextBox 72"/>
          <p:cNvSpPr txBox="1"/>
          <p:nvPr/>
        </p:nvSpPr>
        <p:spPr>
          <a:xfrm>
            <a:off x="7854594" y="5731303"/>
            <a:ext cx="346068" cy="461665"/>
          </a:xfrm>
          <a:prstGeom prst="rect">
            <a:avLst/>
          </a:prstGeom>
          <a:solidFill>
            <a:srgbClr val="1F497D"/>
          </a:solidFill>
        </p:spPr>
        <p:txBody>
          <a:bodyPr wrap="none" rtlCol="0">
            <a:spAutoFit/>
          </a:bodyPr>
          <a:lstStyle/>
          <a:p>
            <a:r>
              <a:rPr lang="en-US" sz="2400" dirty="0" smtClean="0">
                <a:solidFill>
                  <a:schemeClr val="bg1"/>
                </a:solidFill>
              </a:rPr>
              <a:t>3</a:t>
            </a:r>
            <a:endParaRPr lang="en-US" sz="2400" dirty="0">
              <a:solidFill>
                <a:schemeClr val="bg1"/>
              </a:solidFill>
            </a:endParaRPr>
          </a:p>
        </p:txBody>
      </p:sp>
      <p:sp>
        <p:nvSpPr>
          <p:cNvPr id="74" name="TextBox 73"/>
          <p:cNvSpPr txBox="1"/>
          <p:nvPr/>
        </p:nvSpPr>
        <p:spPr>
          <a:xfrm>
            <a:off x="8283565" y="5731303"/>
            <a:ext cx="346068" cy="461665"/>
          </a:xfrm>
          <a:prstGeom prst="rect">
            <a:avLst/>
          </a:prstGeom>
          <a:solidFill>
            <a:srgbClr val="1F497D"/>
          </a:solidFill>
        </p:spPr>
        <p:txBody>
          <a:bodyPr wrap="none" rtlCol="0">
            <a:spAutoFit/>
          </a:bodyPr>
          <a:lstStyle/>
          <a:p>
            <a:r>
              <a:rPr lang="en-US" sz="2400" dirty="0" smtClean="0">
                <a:solidFill>
                  <a:schemeClr val="bg1"/>
                </a:solidFill>
              </a:rPr>
              <a:t>2</a:t>
            </a:r>
            <a:endParaRPr lang="en-US" sz="2400" dirty="0">
              <a:solidFill>
                <a:schemeClr val="bg1"/>
              </a:solidFill>
            </a:endParaRPr>
          </a:p>
        </p:txBody>
      </p:sp>
      <p:sp>
        <p:nvSpPr>
          <p:cNvPr id="75" name="TextBox 74"/>
          <p:cNvSpPr txBox="1"/>
          <p:nvPr/>
        </p:nvSpPr>
        <p:spPr>
          <a:xfrm>
            <a:off x="8735573" y="5734281"/>
            <a:ext cx="346068" cy="461665"/>
          </a:xfrm>
          <a:prstGeom prst="rect">
            <a:avLst/>
          </a:prstGeom>
          <a:solidFill>
            <a:srgbClr val="1F497D"/>
          </a:solidFill>
        </p:spPr>
        <p:txBody>
          <a:bodyPr wrap="none" rtlCol="0">
            <a:spAutoFit/>
          </a:bodyPr>
          <a:lstStyle/>
          <a:p>
            <a:r>
              <a:rPr lang="en-US" sz="2400" dirty="0" smtClean="0">
                <a:solidFill>
                  <a:schemeClr val="bg1"/>
                </a:solidFill>
              </a:rPr>
              <a:t>5</a:t>
            </a:r>
            <a:endParaRPr lang="en-US" sz="2400" dirty="0">
              <a:solidFill>
                <a:schemeClr val="bg1"/>
              </a:solidFill>
            </a:endParaRPr>
          </a:p>
        </p:txBody>
      </p:sp>
      <p:sp>
        <p:nvSpPr>
          <p:cNvPr id="66" name="Rectangle 65"/>
          <p:cNvSpPr/>
          <p:nvPr/>
        </p:nvSpPr>
        <p:spPr>
          <a:xfrm>
            <a:off x="4753932" y="3111499"/>
            <a:ext cx="4327709" cy="1244601"/>
          </a:xfrm>
          <a:prstGeom prst="rect">
            <a:avLst/>
          </a:prstGeom>
          <a:solidFill>
            <a:srgbClr val="1F497D"/>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Inference with </a:t>
            </a:r>
          </a:p>
          <a:p>
            <a:pPr algn="ctr"/>
            <a:r>
              <a:rPr lang="en-US" sz="2800" dirty="0" smtClean="0"/>
              <a:t>Daikon [Ernst et al.]</a:t>
            </a:r>
            <a:endParaRPr lang="en-US" sz="2800" dirty="0"/>
          </a:p>
        </p:txBody>
      </p:sp>
    </p:spTree>
    <p:extLst>
      <p:ext uri="{BB962C8B-B14F-4D97-AF65-F5344CB8AC3E}">
        <p14:creationId xmlns:p14="http://schemas.microsoft.com/office/powerpoint/2010/main" val="238673921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p:cNvCxnSpPr>
            <a:endCxn id="19" idx="1"/>
          </p:cNvCxnSpPr>
          <p:nvPr/>
        </p:nvCxnSpPr>
        <p:spPr>
          <a:xfrm>
            <a:off x="2455333" y="1049867"/>
            <a:ext cx="1943724" cy="1191435"/>
          </a:xfrm>
          <a:prstGeom prst="line">
            <a:avLst/>
          </a:prstGeom>
          <a:ln w="38100" cmpd="sng">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67732" y="242299"/>
            <a:ext cx="453670" cy="2246769"/>
          </a:xfrm>
          <a:prstGeom prst="rect">
            <a:avLst/>
          </a:prstGeom>
        </p:spPr>
        <p:txBody>
          <a:bodyPr wrap="none">
            <a:spAutoFit/>
          </a:bodyPr>
          <a:lstStyle/>
          <a:p>
            <a:r>
              <a:rPr lang="en-US" sz="2000" dirty="0" smtClean="0"/>
              <a:t>10</a:t>
            </a:r>
          </a:p>
          <a:p>
            <a:r>
              <a:rPr lang="en-US" sz="2000" dirty="0" smtClean="0"/>
              <a:t>11</a:t>
            </a:r>
          </a:p>
          <a:p>
            <a:r>
              <a:rPr lang="en-US" sz="2000" dirty="0" smtClean="0"/>
              <a:t>12</a:t>
            </a:r>
          </a:p>
          <a:p>
            <a:r>
              <a:rPr lang="en-US" sz="2000" dirty="0" smtClean="0"/>
              <a:t>13</a:t>
            </a:r>
          </a:p>
          <a:p>
            <a:r>
              <a:rPr lang="en-US" sz="2000" dirty="0" smtClean="0"/>
              <a:t>14</a:t>
            </a:r>
          </a:p>
          <a:p>
            <a:r>
              <a:rPr lang="en-US" sz="2000" dirty="0" smtClean="0"/>
              <a:t>15</a:t>
            </a:r>
          </a:p>
          <a:p>
            <a:r>
              <a:rPr lang="en-US" sz="2000" dirty="0" smtClean="0"/>
              <a:t>16</a:t>
            </a:r>
          </a:p>
        </p:txBody>
      </p:sp>
      <p:sp>
        <p:nvSpPr>
          <p:cNvPr id="15" name="Rectangle 14"/>
          <p:cNvSpPr/>
          <p:nvPr/>
        </p:nvSpPr>
        <p:spPr>
          <a:xfrm>
            <a:off x="-50809" y="3380125"/>
            <a:ext cx="609600" cy="3170099"/>
          </a:xfrm>
          <a:prstGeom prst="rect">
            <a:avLst/>
          </a:prstGeom>
        </p:spPr>
        <p:txBody>
          <a:bodyPr wrap="square">
            <a:spAutoFit/>
          </a:bodyPr>
          <a:lstStyle/>
          <a:p>
            <a:r>
              <a:rPr lang="en-US" sz="2000" dirty="0"/>
              <a:t>17</a:t>
            </a:r>
          </a:p>
          <a:p>
            <a:r>
              <a:rPr lang="en-US" sz="2000" dirty="0"/>
              <a:t>18</a:t>
            </a:r>
          </a:p>
          <a:p>
            <a:r>
              <a:rPr lang="en-US" sz="2000" dirty="0"/>
              <a:t>19</a:t>
            </a:r>
          </a:p>
          <a:p>
            <a:r>
              <a:rPr lang="en-US" sz="2000" dirty="0"/>
              <a:t>20</a:t>
            </a:r>
          </a:p>
          <a:p>
            <a:r>
              <a:rPr lang="en-US" sz="2000" dirty="0"/>
              <a:t>21</a:t>
            </a:r>
          </a:p>
          <a:p>
            <a:r>
              <a:rPr lang="en-US" sz="2000" dirty="0"/>
              <a:t>22</a:t>
            </a:r>
          </a:p>
          <a:p>
            <a:r>
              <a:rPr lang="en-US" sz="2000" dirty="0"/>
              <a:t>23</a:t>
            </a:r>
          </a:p>
          <a:p>
            <a:r>
              <a:rPr lang="en-US" sz="2000" dirty="0"/>
              <a:t>24</a:t>
            </a:r>
          </a:p>
          <a:p>
            <a:r>
              <a:rPr lang="en-US" sz="2000" dirty="0"/>
              <a:t>25</a:t>
            </a:r>
          </a:p>
          <a:p>
            <a:r>
              <a:rPr lang="en-US" sz="2000" dirty="0"/>
              <a:t>26</a:t>
            </a:r>
          </a:p>
        </p:txBody>
      </p:sp>
      <p:sp>
        <p:nvSpPr>
          <p:cNvPr id="3" name="TextBox 2"/>
          <p:cNvSpPr txBox="1"/>
          <p:nvPr/>
        </p:nvSpPr>
        <p:spPr>
          <a:xfrm>
            <a:off x="5096001" y="5218666"/>
            <a:ext cx="1516010" cy="461665"/>
          </a:xfrm>
          <a:prstGeom prst="rect">
            <a:avLst/>
          </a:prstGeom>
          <a:noFill/>
          <a:ln w="38100" cmpd="sng">
            <a:solidFill>
              <a:srgbClr val="1F497D"/>
            </a:solidFill>
          </a:ln>
          <a:effectLst/>
        </p:spPr>
        <p:txBody>
          <a:bodyPr wrap="none" rtlCol="0">
            <a:spAutoFit/>
          </a:bodyPr>
          <a:lstStyle/>
          <a:p>
            <a:r>
              <a:rPr lang="en-US" sz="2400" dirty="0" smtClean="0">
                <a:solidFill>
                  <a:schemeClr val="tx2"/>
                </a:solidFill>
              </a:rPr>
              <a:t>total &gt;= 0</a:t>
            </a:r>
            <a:endParaRPr lang="en-US" sz="2400" dirty="0">
              <a:solidFill>
                <a:schemeClr val="tx2"/>
              </a:solidFill>
            </a:endParaRPr>
          </a:p>
        </p:txBody>
      </p:sp>
      <p:sp>
        <p:nvSpPr>
          <p:cNvPr id="19" name="TextBox 18"/>
          <p:cNvSpPr txBox="1"/>
          <p:nvPr/>
        </p:nvSpPr>
        <p:spPr>
          <a:xfrm>
            <a:off x="4399057" y="2010469"/>
            <a:ext cx="2770260" cy="461665"/>
          </a:xfrm>
          <a:prstGeom prst="rect">
            <a:avLst/>
          </a:prstGeom>
          <a:noFill/>
          <a:ln w="38100" cmpd="sng">
            <a:solidFill>
              <a:srgbClr val="1F497D"/>
            </a:solidFill>
          </a:ln>
          <a:effectLst/>
        </p:spPr>
        <p:txBody>
          <a:bodyPr wrap="none" rtlCol="0">
            <a:spAutoFit/>
          </a:bodyPr>
          <a:lstStyle/>
          <a:p>
            <a:r>
              <a:rPr lang="en-US" sz="2400" dirty="0">
                <a:solidFill>
                  <a:schemeClr val="tx2"/>
                </a:solidFill>
              </a:rPr>
              <a:t>return one of {0,1}</a:t>
            </a:r>
          </a:p>
        </p:txBody>
      </p:sp>
      <p:sp>
        <p:nvSpPr>
          <p:cNvPr id="25" name="TextBox 24"/>
          <p:cNvSpPr txBox="1"/>
          <p:nvPr/>
        </p:nvSpPr>
        <p:spPr>
          <a:xfrm>
            <a:off x="3426468" y="6370243"/>
            <a:ext cx="2770260" cy="461665"/>
          </a:xfrm>
          <a:prstGeom prst="rect">
            <a:avLst/>
          </a:prstGeom>
          <a:noFill/>
          <a:ln w="38100" cmpd="sng">
            <a:solidFill>
              <a:srgbClr val="1F497D"/>
            </a:solidFill>
          </a:ln>
          <a:effectLst/>
        </p:spPr>
        <p:txBody>
          <a:bodyPr wrap="none" rtlCol="0">
            <a:spAutoFit/>
          </a:bodyPr>
          <a:lstStyle/>
          <a:p>
            <a:r>
              <a:rPr lang="en-US" sz="2400" dirty="0" smtClean="0">
                <a:solidFill>
                  <a:schemeClr val="tx2"/>
                </a:solidFill>
              </a:rPr>
              <a:t>return one of {0,3}</a:t>
            </a:r>
            <a:endParaRPr lang="en-US" sz="2400" dirty="0">
              <a:solidFill>
                <a:schemeClr val="tx2"/>
              </a:solidFill>
            </a:endParaRPr>
          </a:p>
        </p:txBody>
      </p:sp>
      <p:cxnSp>
        <p:nvCxnSpPr>
          <p:cNvPr id="50" name="Straight Connector 49"/>
          <p:cNvCxnSpPr>
            <a:endCxn id="19" idx="1"/>
          </p:cNvCxnSpPr>
          <p:nvPr/>
        </p:nvCxnSpPr>
        <p:spPr>
          <a:xfrm>
            <a:off x="2455333" y="1659467"/>
            <a:ext cx="1943724" cy="581835"/>
          </a:xfrm>
          <a:prstGeom prst="line">
            <a:avLst/>
          </a:prstGeom>
          <a:ln w="38100" cmpd="sng">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a:endCxn id="19" idx="1"/>
          </p:cNvCxnSpPr>
          <p:nvPr/>
        </p:nvCxnSpPr>
        <p:spPr>
          <a:xfrm>
            <a:off x="1964267" y="2010469"/>
            <a:ext cx="2434790" cy="230833"/>
          </a:xfrm>
          <a:prstGeom prst="line">
            <a:avLst/>
          </a:prstGeom>
          <a:ln w="38100" cmpd="sng">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4129445" y="5454047"/>
            <a:ext cx="950675" cy="0"/>
          </a:xfrm>
          <a:prstGeom prst="line">
            <a:avLst/>
          </a:prstGeom>
          <a:ln w="38100" cmpd="sng">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a:endCxn id="25" idx="1"/>
          </p:cNvCxnSpPr>
          <p:nvPr/>
        </p:nvCxnSpPr>
        <p:spPr>
          <a:xfrm>
            <a:off x="2286000" y="6062133"/>
            <a:ext cx="1140468" cy="538943"/>
          </a:xfrm>
          <a:prstGeom prst="line">
            <a:avLst/>
          </a:prstGeom>
          <a:ln w="38100" cmpd="sng">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1236132" y="609600"/>
            <a:ext cx="2726267" cy="287867"/>
          </a:xfrm>
          <a:prstGeom prst="rect">
            <a:avLst/>
          </a:prstGeom>
          <a:solidFill>
            <a:srgbClr val="558ED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338664" y="220054"/>
            <a:ext cx="5435601" cy="2308324"/>
          </a:xfrm>
          <a:prstGeom prst="rect">
            <a:avLst/>
          </a:prstGeom>
        </p:spPr>
        <p:txBody>
          <a:bodyPr wrap="square">
            <a:spAutoFit/>
          </a:bodyPr>
          <a:lstStyle/>
          <a:p>
            <a:r>
              <a:rPr lang="en-US" sz="2000" dirty="0" err="1"/>
              <a:t>int</a:t>
            </a:r>
            <a:r>
              <a:rPr lang="en-US" sz="2000" dirty="0"/>
              <a:t> </a:t>
            </a:r>
            <a:r>
              <a:rPr lang="en-US" sz="2000" dirty="0" err="1"/>
              <a:t>isAvailable</a:t>
            </a:r>
            <a:r>
              <a:rPr lang="en-US" sz="2000" dirty="0" smtClean="0"/>
              <a:t>(node* product)</a:t>
            </a:r>
            <a:r>
              <a:rPr lang="en-US" sz="2000" dirty="0"/>
              <a:t>{</a:t>
            </a:r>
          </a:p>
          <a:p>
            <a:r>
              <a:rPr lang="en-US" sz="2000" dirty="0"/>
              <a:t>	if ( </a:t>
            </a:r>
            <a:r>
              <a:rPr lang="en-US" sz="2000" dirty="0" err="1"/>
              <a:t>notInitialized</a:t>
            </a:r>
            <a:r>
              <a:rPr lang="en-US" sz="2000" dirty="0"/>
              <a:t> </a:t>
            </a:r>
            <a:r>
              <a:rPr lang="en-US" sz="2000" dirty="0" smtClean="0"/>
              <a:t>(product) )</a:t>
            </a:r>
            <a:endParaRPr lang="en-US" sz="2000" dirty="0"/>
          </a:p>
          <a:p>
            <a:r>
              <a:rPr lang="en-US" sz="2000" dirty="0"/>
              <a:t>		return 0</a:t>
            </a:r>
            <a:r>
              <a:rPr lang="en-US" sz="2000" dirty="0" smtClean="0"/>
              <a:t>;</a:t>
            </a:r>
          </a:p>
          <a:p>
            <a:r>
              <a:rPr lang="fi-FI" sz="2000" dirty="0"/>
              <a:t>	</a:t>
            </a:r>
            <a:r>
              <a:rPr lang="fi-FI" sz="2000" dirty="0" err="1"/>
              <a:t>if</a:t>
            </a:r>
            <a:r>
              <a:rPr lang="fi-FI" sz="2000" dirty="0"/>
              <a:t> ( </a:t>
            </a:r>
            <a:r>
              <a:rPr lang="fi-FI" sz="2000" dirty="0" err="1" smtClean="0"/>
              <a:t>product-</a:t>
            </a:r>
            <a:r>
              <a:rPr lang="fi-FI" sz="2000" dirty="0" smtClean="0"/>
              <a:t>&gt;</a:t>
            </a:r>
            <a:r>
              <a:rPr lang="fi-FI" sz="2000" dirty="0" err="1" smtClean="0"/>
              <a:t>items</a:t>
            </a:r>
            <a:r>
              <a:rPr lang="fi-FI" sz="2000" dirty="0" smtClean="0"/>
              <a:t> </a:t>
            </a:r>
            <a:r>
              <a:rPr lang="fi-FI" sz="2000" dirty="0"/>
              <a:t>&gt; 0 </a:t>
            </a:r>
            <a:r>
              <a:rPr lang="fi-FI" sz="2000" dirty="0" smtClean="0"/>
              <a:t>)</a:t>
            </a:r>
            <a:endParaRPr lang="fi-FI" sz="2000" dirty="0"/>
          </a:p>
          <a:p>
            <a:r>
              <a:rPr lang="en-US" sz="2000" dirty="0"/>
              <a:t>		return 1</a:t>
            </a:r>
            <a:r>
              <a:rPr lang="en-US" sz="2000" dirty="0" smtClean="0"/>
              <a:t>;</a:t>
            </a:r>
            <a:endParaRPr lang="en-US" sz="2000" dirty="0"/>
          </a:p>
          <a:p>
            <a:r>
              <a:rPr lang="en-US" sz="2000" dirty="0"/>
              <a:t>	return 0;</a:t>
            </a:r>
          </a:p>
          <a:p>
            <a:r>
              <a:rPr lang="en-US" sz="2000" dirty="0" smtClean="0"/>
              <a:t>}</a:t>
            </a:r>
            <a:endParaRPr lang="en-US" sz="2400" dirty="0"/>
          </a:p>
        </p:txBody>
      </p:sp>
      <p:sp>
        <p:nvSpPr>
          <p:cNvPr id="39" name="Rectangle 38"/>
          <p:cNvSpPr/>
          <p:nvPr/>
        </p:nvSpPr>
        <p:spPr>
          <a:xfrm>
            <a:off x="338657" y="3380125"/>
            <a:ext cx="6316138" cy="3170099"/>
          </a:xfrm>
          <a:prstGeom prst="rect">
            <a:avLst/>
          </a:prstGeom>
        </p:spPr>
        <p:txBody>
          <a:bodyPr wrap="square">
            <a:spAutoFit/>
          </a:bodyPr>
          <a:lstStyle/>
          <a:p>
            <a:r>
              <a:rPr lang="en-US" sz="2000" dirty="0"/>
              <a:t>long </a:t>
            </a:r>
            <a:r>
              <a:rPr lang="en-US" sz="2000" dirty="0" err="1"/>
              <a:t>availableProducts</a:t>
            </a:r>
            <a:r>
              <a:rPr lang="en-US" sz="2000" dirty="0"/>
              <a:t>( </a:t>
            </a:r>
            <a:r>
              <a:rPr lang="en-US" sz="2000" dirty="0" err="1" smtClean="0"/>
              <a:t>t_store</a:t>
            </a:r>
            <a:r>
              <a:rPr lang="en-US" sz="2000" dirty="0"/>
              <a:t>* </a:t>
            </a:r>
            <a:r>
              <a:rPr lang="en-US" sz="2000" dirty="0" smtClean="0"/>
              <a:t>store </a:t>
            </a:r>
            <a:r>
              <a:rPr lang="en-US" sz="2000" dirty="0"/>
              <a:t>){</a:t>
            </a:r>
          </a:p>
          <a:p>
            <a:r>
              <a:rPr lang="en-US" sz="2000" dirty="0"/>
              <a:t>	</a:t>
            </a:r>
            <a:r>
              <a:rPr lang="en-US" sz="2000" dirty="0" smtClean="0"/>
              <a:t>node</a:t>
            </a:r>
            <a:r>
              <a:rPr lang="en-US" sz="2000" dirty="0"/>
              <a:t>* product = </a:t>
            </a:r>
            <a:r>
              <a:rPr lang="en-US" sz="2000" dirty="0" smtClean="0"/>
              <a:t>store-</a:t>
            </a:r>
            <a:r>
              <a:rPr lang="en-US" sz="2000" dirty="0"/>
              <a:t>&gt;products;</a:t>
            </a:r>
          </a:p>
          <a:p>
            <a:r>
              <a:rPr lang="en-US" sz="2000" dirty="0"/>
              <a:t>	long total = 0;</a:t>
            </a:r>
          </a:p>
          <a:p>
            <a:endParaRPr lang="en-US" sz="2000" dirty="0"/>
          </a:p>
          <a:p>
            <a:r>
              <a:rPr lang="en-US" sz="2000" dirty="0"/>
              <a:t>	while ( product != 0 ) {</a:t>
            </a:r>
          </a:p>
          <a:p>
            <a:r>
              <a:rPr lang="en-US" sz="2000" dirty="0"/>
              <a:t>		total += </a:t>
            </a:r>
            <a:r>
              <a:rPr lang="en-US" sz="2000" dirty="0" err="1"/>
              <a:t>isAvailable</a:t>
            </a:r>
            <a:r>
              <a:rPr lang="en-US" sz="2000" dirty="0"/>
              <a:t>( product )</a:t>
            </a:r>
            <a:r>
              <a:rPr lang="en-US" sz="2000" dirty="0" smtClean="0"/>
              <a:t>;</a:t>
            </a:r>
            <a:endParaRPr lang="en-US" sz="2000" dirty="0"/>
          </a:p>
          <a:p>
            <a:r>
              <a:rPr lang="en-US" sz="2000" dirty="0"/>
              <a:t>		product = product-&gt;</a:t>
            </a:r>
            <a:r>
              <a:rPr lang="en-US" sz="2000" dirty="0" err="1"/>
              <a:t>nxt</a:t>
            </a:r>
            <a:r>
              <a:rPr lang="en-US" sz="2000" dirty="0"/>
              <a:t>;</a:t>
            </a:r>
          </a:p>
          <a:p>
            <a:r>
              <a:rPr lang="en-US" sz="2000" dirty="0"/>
              <a:t>	</a:t>
            </a:r>
            <a:r>
              <a:rPr lang="en-US" sz="2000" dirty="0" smtClean="0"/>
              <a:t>}</a:t>
            </a:r>
            <a:endParaRPr lang="en-US" sz="2000" dirty="0"/>
          </a:p>
          <a:p>
            <a:r>
              <a:rPr lang="en-US" sz="2000" dirty="0"/>
              <a:t>	return total;</a:t>
            </a:r>
          </a:p>
          <a:p>
            <a:r>
              <a:rPr lang="en-US" sz="2000" dirty="0"/>
              <a:t>}</a:t>
            </a:r>
          </a:p>
        </p:txBody>
      </p:sp>
      <p:sp>
        <p:nvSpPr>
          <p:cNvPr id="40" name="Rectangle 39"/>
          <p:cNvSpPr/>
          <p:nvPr/>
        </p:nvSpPr>
        <p:spPr>
          <a:xfrm>
            <a:off x="829733" y="804333"/>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1049865" y="1083733"/>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287855" y="482600"/>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1253064" y="1701800"/>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61998" y="1981200"/>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304789" y="3606800"/>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795853" y="3945467"/>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829733" y="4224867"/>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829733" y="4834467"/>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1269994" y="5130800"/>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1269994" y="5460999"/>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795853" y="5799667"/>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795851" y="6079067"/>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694254" y="1405467"/>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extBox 58"/>
          <p:cNvSpPr txBox="1"/>
          <p:nvPr/>
        </p:nvSpPr>
        <p:spPr>
          <a:xfrm>
            <a:off x="4396228" y="226831"/>
            <a:ext cx="2795357" cy="461665"/>
          </a:xfrm>
          <a:prstGeom prst="rect">
            <a:avLst/>
          </a:prstGeom>
          <a:noFill/>
          <a:ln w="38100" cmpd="sng">
            <a:solidFill>
              <a:srgbClr val="1F497D"/>
            </a:solidFill>
          </a:ln>
          <a:effectLst/>
        </p:spPr>
        <p:txBody>
          <a:bodyPr wrap="none" rtlCol="0">
            <a:spAutoFit/>
          </a:bodyPr>
          <a:lstStyle/>
          <a:p>
            <a:r>
              <a:rPr lang="en-US" sz="2400" dirty="0" err="1" smtClean="0">
                <a:solidFill>
                  <a:schemeClr val="tx2"/>
                </a:solidFill>
              </a:rPr>
              <a:t>product.items</a:t>
            </a:r>
            <a:r>
              <a:rPr lang="en-US" sz="2400" dirty="0" smtClean="0">
                <a:solidFill>
                  <a:schemeClr val="tx2"/>
                </a:solidFill>
              </a:rPr>
              <a:t> &gt;= 0</a:t>
            </a:r>
            <a:endParaRPr lang="en-US" sz="2400" dirty="0">
              <a:solidFill>
                <a:schemeClr val="tx2"/>
              </a:solidFill>
            </a:endParaRPr>
          </a:p>
        </p:txBody>
      </p:sp>
      <p:cxnSp>
        <p:nvCxnSpPr>
          <p:cNvPr id="70" name="Straight Connector 69"/>
          <p:cNvCxnSpPr/>
          <p:nvPr/>
        </p:nvCxnSpPr>
        <p:spPr>
          <a:xfrm>
            <a:off x="3826933" y="472232"/>
            <a:ext cx="621780" cy="0"/>
          </a:xfrm>
          <a:prstGeom prst="line">
            <a:avLst/>
          </a:prstGeom>
          <a:ln w="38100" cmpd="sng">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5130919" y="5729703"/>
            <a:ext cx="2795357" cy="461665"/>
          </a:xfrm>
          <a:prstGeom prst="rect">
            <a:avLst/>
          </a:prstGeom>
          <a:noFill/>
          <a:ln w="38100" cmpd="sng">
            <a:solidFill>
              <a:srgbClr val="1F497D"/>
            </a:solidFill>
          </a:ln>
        </p:spPr>
        <p:txBody>
          <a:bodyPr wrap="none" rtlCol="0">
            <a:spAutoFit/>
          </a:bodyPr>
          <a:lstStyle/>
          <a:p>
            <a:r>
              <a:rPr lang="en-US" sz="2400" dirty="0" err="1" smtClean="0">
                <a:solidFill>
                  <a:schemeClr val="tx2"/>
                </a:solidFill>
              </a:rPr>
              <a:t>product.items</a:t>
            </a:r>
            <a:r>
              <a:rPr lang="en-US" sz="2400" dirty="0" smtClean="0">
                <a:solidFill>
                  <a:schemeClr val="tx2"/>
                </a:solidFill>
              </a:rPr>
              <a:t> &gt;= 0</a:t>
            </a:r>
            <a:endParaRPr lang="en-US" sz="2400" dirty="0">
              <a:solidFill>
                <a:schemeClr val="tx2"/>
              </a:solidFill>
            </a:endParaRPr>
          </a:p>
        </p:txBody>
      </p:sp>
      <p:sp>
        <p:nvSpPr>
          <p:cNvPr id="66" name="Rectangle 65"/>
          <p:cNvSpPr/>
          <p:nvPr/>
        </p:nvSpPr>
        <p:spPr>
          <a:xfrm>
            <a:off x="4753932" y="3111499"/>
            <a:ext cx="4327709" cy="1244601"/>
          </a:xfrm>
          <a:prstGeom prst="rect">
            <a:avLst/>
          </a:prstGeom>
          <a:solidFill>
            <a:srgbClr val="1F497D"/>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Inference with </a:t>
            </a:r>
          </a:p>
          <a:p>
            <a:pPr algn="ctr"/>
            <a:r>
              <a:rPr lang="en-US" sz="2800" dirty="0" smtClean="0"/>
              <a:t>Daikon [Ernst et al.]</a:t>
            </a:r>
            <a:endParaRPr lang="en-US" sz="2800" dirty="0"/>
          </a:p>
        </p:txBody>
      </p:sp>
      <p:sp>
        <p:nvSpPr>
          <p:cNvPr id="60" name="Oval 59"/>
          <p:cNvSpPr/>
          <p:nvPr/>
        </p:nvSpPr>
        <p:spPr>
          <a:xfrm>
            <a:off x="3148623" y="6223001"/>
            <a:ext cx="3572934" cy="85456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6958002" y="6288614"/>
            <a:ext cx="1936548" cy="523220"/>
          </a:xfrm>
          <a:prstGeom prst="rect">
            <a:avLst/>
          </a:prstGeom>
          <a:noFill/>
        </p:spPr>
        <p:txBody>
          <a:bodyPr wrap="none" rtlCol="0">
            <a:spAutoFit/>
          </a:bodyPr>
          <a:lstStyle/>
          <a:p>
            <a:r>
              <a:rPr lang="en-US" sz="2800" dirty="0" err="1" smtClean="0">
                <a:solidFill>
                  <a:srgbClr val="FF0000"/>
                </a:solidFill>
              </a:rPr>
              <a:t>Overfitting</a:t>
            </a:r>
            <a:r>
              <a:rPr lang="en-US" sz="2800" dirty="0" smtClean="0">
                <a:solidFill>
                  <a:srgbClr val="FF0000"/>
                </a:solidFill>
              </a:rPr>
              <a:t> </a:t>
            </a:r>
          </a:p>
        </p:txBody>
      </p:sp>
    </p:spTree>
    <p:extLst>
      <p:ext uri="{BB962C8B-B14F-4D97-AF65-F5344CB8AC3E}">
        <p14:creationId xmlns:p14="http://schemas.microsoft.com/office/powerpoint/2010/main" val="458344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3850" y="3454408"/>
            <a:ext cx="2879725" cy="703792"/>
          </a:xfrm>
          <a:prstGeom prst="rect">
            <a:avLst/>
          </a:prstGeom>
          <a:solidFill>
            <a:schemeClr val="bg1"/>
          </a:solidFill>
          <a:ln>
            <a:solidFill>
              <a:srgbClr val="1F497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tx2"/>
                </a:solidFill>
              </a:rPr>
              <a:t>Dynamic Properties for Base</a:t>
            </a:r>
          </a:p>
        </p:txBody>
      </p:sp>
      <p:sp>
        <p:nvSpPr>
          <p:cNvPr id="15" name="Rounded Rectangle 14"/>
          <p:cNvSpPr/>
          <p:nvPr/>
        </p:nvSpPr>
        <p:spPr>
          <a:xfrm>
            <a:off x="218023" y="2404005"/>
            <a:ext cx="3384550" cy="542395"/>
          </a:xfrm>
          <a:prstGeom prst="round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bg1"/>
                </a:solidFill>
              </a:rPr>
              <a:t>Monitoring + Inference</a:t>
            </a:r>
          </a:p>
        </p:txBody>
      </p:sp>
      <p:sp>
        <p:nvSpPr>
          <p:cNvPr id="16" name="Rounded Rectangle 15"/>
          <p:cNvSpPr/>
          <p:nvPr/>
        </p:nvSpPr>
        <p:spPr>
          <a:xfrm>
            <a:off x="4643438" y="1066279"/>
            <a:ext cx="1651000" cy="677862"/>
          </a:xfrm>
          <a:prstGeom prst="roundRect">
            <a:avLst/>
          </a:prstGeom>
          <a:solidFill>
            <a:schemeClr val="bg1"/>
          </a:solidFill>
          <a:ln>
            <a:solidFill>
              <a:srgbClr val="1F497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tx2"/>
                </a:solidFill>
              </a:rPr>
              <a:t>Upgraded Program</a:t>
            </a:r>
          </a:p>
        </p:txBody>
      </p:sp>
      <p:sp>
        <p:nvSpPr>
          <p:cNvPr id="21" name="Can 20"/>
          <p:cNvSpPr/>
          <p:nvPr/>
        </p:nvSpPr>
        <p:spPr bwMode="auto">
          <a:xfrm>
            <a:off x="395288" y="981075"/>
            <a:ext cx="1439862" cy="863600"/>
          </a:xfrm>
          <a:prstGeom prst="can">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lstStyle/>
          <a:p>
            <a:pPr algn="ctr">
              <a:defRPr/>
            </a:pPr>
            <a:r>
              <a:rPr lang="en-US" sz="2400" dirty="0">
                <a:solidFill>
                  <a:schemeClr val="tx2"/>
                </a:solidFill>
              </a:rPr>
              <a:t>Tests for Base</a:t>
            </a:r>
            <a:endParaRPr lang="en-US" sz="2400" dirty="0">
              <a:cs typeface="Arial" charset="0"/>
            </a:endParaRPr>
          </a:p>
        </p:txBody>
      </p:sp>
      <p:sp>
        <p:nvSpPr>
          <p:cNvPr id="22" name="Down Arrow 21"/>
          <p:cNvSpPr/>
          <p:nvPr/>
        </p:nvSpPr>
        <p:spPr>
          <a:xfrm>
            <a:off x="827088" y="1916113"/>
            <a:ext cx="431800" cy="433387"/>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 name="Down Arrow 28"/>
          <p:cNvSpPr/>
          <p:nvPr/>
        </p:nvSpPr>
        <p:spPr>
          <a:xfrm>
            <a:off x="2124075" y="1916113"/>
            <a:ext cx="431800" cy="433387"/>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 name="Down Arrow 31"/>
          <p:cNvSpPr/>
          <p:nvPr/>
        </p:nvSpPr>
        <p:spPr>
          <a:xfrm rot="2959816">
            <a:off x="4017169" y="1521097"/>
            <a:ext cx="469900" cy="649288"/>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 name="Down Arrow 32"/>
          <p:cNvSpPr/>
          <p:nvPr/>
        </p:nvSpPr>
        <p:spPr>
          <a:xfrm>
            <a:off x="1619250" y="2982926"/>
            <a:ext cx="431800" cy="433387"/>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Rounded Rectangle 13"/>
          <p:cNvSpPr/>
          <p:nvPr/>
        </p:nvSpPr>
        <p:spPr>
          <a:xfrm>
            <a:off x="1979613" y="1001714"/>
            <a:ext cx="1728787" cy="792162"/>
          </a:xfrm>
          <a:prstGeom prst="round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tx2"/>
                </a:solidFill>
              </a:rPr>
              <a:t>Base Program</a:t>
            </a:r>
          </a:p>
        </p:txBody>
      </p:sp>
    </p:spTree>
    <p:extLst>
      <p:ext uri="{BB962C8B-B14F-4D97-AF65-F5344CB8AC3E}">
        <p14:creationId xmlns:p14="http://schemas.microsoft.com/office/powerpoint/2010/main" val="102378816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889" y="5900213"/>
            <a:ext cx="3384550" cy="676275"/>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t>Verified Properties </a:t>
            </a:r>
            <a:endParaRPr lang="en-US" sz="2400" dirty="0" smtClean="0"/>
          </a:p>
          <a:p>
            <a:pPr algn="ctr">
              <a:defRPr/>
            </a:pPr>
            <a:r>
              <a:rPr lang="en-US" sz="2400" dirty="0" smtClean="0"/>
              <a:t>for </a:t>
            </a:r>
            <a:r>
              <a:rPr lang="en-US" sz="2400" dirty="0"/>
              <a:t>Base</a:t>
            </a:r>
          </a:p>
        </p:txBody>
      </p:sp>
      <p:sp>
        <p:nvSpPr>
          <p:cNvPr id="7" name="Rectangle 6"/>
          <p:cNvSpPr/>
          <p:nvPr/>
        </p:nvSpPr>
        <p:spPr>
          <a:xfrm>
            <a:off x="323850" y="3454408"/>
            <a:ext cx="2879725" cy="703792"/>
          </a:xfrm>
          <a:prstGeom prst="rect">
            <a:avLst/>
          </a:prstGeom>
          <a:solidFill>
            <a:schemeClr val="bg1"/>
          </a:solidFill>
          <a:ln>
            <a:solidFill>
              <a:srgbClr val="1F497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tx2"/>
                </a:solidFill>
              </a:rPr>
              <a:t>Dynamic Properties for Base</a:t>
            </a:r>
          </a:p>
        </p:txBody>
      </p:sp>
      <p:sp>
        <p:nvSpPr>
          <p:cNvPr id="8" name="Rounded Rectangle 7"/>
          <p:cNvSpPr/>
          <p:nvPr/>
        </p:nvSpPr>
        <p:spPr>
          <a:xfrm>
            <a:off x="256118" y="4678371"/>
            <a:ext cx="3380321" cy="737658"/>
          </a:xfrm>
          <a:prstGeom prst="round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bg1"/>
                </a:solidFill>
              </a:rPr>
              <a:t>Intra-Version </a:t>
            </a:r>
            <a:endParaRPr lang="en-US" sz="2400" dirty="0" smtClean="0">
              <a:solidFill>
                <a:schemeClr val="bg1"/>
              </a:solidFill>
            </a:endParaRPr>
          </a:p>
          <a:p>
            <a:pPr algn="ctr">
              <a:defRPr/>
            </a:pPr>
            <a:r>
              <a:rPr lang="en-US" sz="2400" dirty="0" smtClean="0">
                <a:solidFill>
                  <a:schemeClr val="bg1"/>
                </a:solidFill>
              </a:rPr>
              <a:t>Property </a:t>
            </a:r>
            <a:r>
              <a:rPr lang="en-US" sz="2400" dirty="0">
                <a:solidFill>
                  <a:schemeClr val="bg1"/>
                </a:solidFill>
              </a:rPr>
              <a:t>Verification</a:t>
            </a:r>
          </a:p>
        </p:txBody>
      </p:sp>
      <p:sp>
        <p:nvSpPr>
          <p:cNvPr id="15" name="Rounded Rectangle 14"/>
          <p:cNvSpPr/>
          <p:nvPr/>
        </p:nvSpPr>
        <p:spPr>
          <a:xfrm>
            <a:off x="218023" y="2404005"/>
            <a:ext cx="3384550" cy="542395"/>
          </a:xfrm>
          <a:prstGeom prst="round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bg1"/>
                </a:solidFill>
              </a:rPr>
              <a:t>Monitoring + Inference</a:t>
            </a:r>
          </a:p>
        </p:txBody>
      </p:sp>
      <p:sp>
        <p:nvSpPr>
          <p:cNvPr id="21" name="Can 20"/>
          <p:cNvSpPr/>
          <p:nvPr/>
        </p:nvSpPr>
        <p:spPr bwMode="auto">
          <a:xfrm>
            <a:off x="395288" y="981075"/>
            <a:ext cx="1439862" cy="863600"/>
          </a:xfrm>
          <a:prstGeom prst="can">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lstStyle/>
          <a:p>
            <a:pPr algn="ctr">
              <a:defRPr/>
            </a:pPr>
            <a:r>
              <a:rPr lang="en-US" sz="2400" dirty="0">
                <a:solidFill>
                  <a:schemeClr val="tx2"/>
                </a:solidFill>
              </a:rPr>
              <a:t>Tests for Base</a:t>
            </a:r>
            <a:endParaRPr lang="en-US" sz="2400" dirty="0">
              <a:cs typeface="Arial" charset="0"/>
            </a:endParaRPr>
          </a:p>
        </p:txBody>
      </p:sp>
      <p:sp>
        <p:nvSpPr>
          <p:cNvPr id="22" name="Down Arrow 21"/>
          <p:cNvSpPr/>
          <p:nvPr/>
        </p:nvSpPr>
        <p:spPr>
          <a:xfrm>
            <a:off x="827088" y="1916113"/>
            <a:ext cx="431800" cy="433387"/>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Down Arrow 26"/>
          <p:cNvSpPr/>
          <p:nvPr/>
        </p:nvSpPr>
        <p:spPr>
          <a:xfrm>
            <a:off x="1619250" y="4192066"/>
            <a:ext cx="431800" cy="503238"/>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 name="Down Arrow 28"/>
          <p:cNvSpPr/>
          <p:nvPr/>
        </p:nvSpPr>
        <p:spPr>
          <a:xfrm>
            <a:off x="2124075" y="1916113"/>
            <a:ext cx="431800" cy="433387"/>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 name="Down Arrow 29"/>
          <p:cNvSpPr/>
          <p:nvPr/>
        </p:nvSpPr>
        <p:spPr>
          <a:xfrm>
            <a:off x="1619250" y="5432962"/>
            <a:ext cx="431800" cy="431800"/>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 name="Down Arrow 32"/>
          <p:cNvSpPr/>
          <p:nvPr/>
        </p:nvSpPr>
        <p:spPr>
          <a:xfrm>
            <a:off x="1619250" y="2982926"/>
            <a:ext cx="431800" cy="433387"/>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 name="Rectangle 36"/>
          <p:cNvSpPr/>
          <p:nvPr/>
        </p:nvSpPr>
        <p:spPr>
          <a:xfrm>
            <a:off x="-1458912" y="-50803"/>
            <a:ext cx="5435600" cy="3484046"/>
          </a:xfrm>
          <a:prstGeom prst="rect">
            <a:avLst/>
          </a:prstGeom>
          <a:solidFill>
            <a:srgbClr val="FFFFFF">
              <a:alpha val="7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5197226" y="2349500"/>
            <a:ext cx="3946774" cy="2376404"/>
          </a:xfrm>
          <a:prstGeom prst="rect">
            <a:avLst/>
          </a:prstGeom>
          <a:solidFill>
            <a:srgbClr val="FFFFFF"/>
          </a:solidFill>
          <a:ln w="3810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2400" dirty="0">
              <a:solidFill>
                <a:schemeClr val="tx2"/>
              </a:solidFill>
            </a:endParaRPr>
          </a:p>
        </p:txBody>
      </p:sp>
      <p:sp>
        <p:nvSpPr>
          <p:cNvPr id="48" name="Rectangle 47"/>
          <p:cNvSpPr/>
          <p:nvPr/>
        </p:nvSpPr>
        <p:spPr>
          <a:xfrm>
            <a:off x="5978953" y="5129467"/>
            <a:ext cx="2681051" cy="473346"/>
          </a:xfrm>
          <a:prstGeom prst="rect">
            <a:avLst/>
          </a:prstGeom>
          <a:solidFill>
            <a:srgbClr val="FFFFFF"/>
          </a:solidFill>
          <a:ln w="3810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err="1" smtClean="0">
                <a:solidFill>
                  <a:schemeClr val="tx2"/>
                </a:solidFill>
              </a:rPr>
              <a:t>isAvailable</a:t>
            </a:r>
            <a:r>
              <a:rPr lang="en-US" sz="2400" dirty="0" smtClean="0">
                <a:solidFill>
                  <a:schemeClr val="tx2"/>
                </a:solidFill>
              </a:rPr>
              <a:t>(..)</a:t>
            </a:r>
            <a:endParaRPr lang="en-US" sz="2400" dirty="0">
              <a:solidFill>
                <a:schemeClr val="tx2"/>
              </a:solidFill>
            </a:endParaRPr>
          </a:p>
        </p:txBody>
      </p:sp>
      <p:sp>
        <p:nvSpPr>
          <p:cNvPr id="49" name="Rectangle 48"/>
          <p:cNvSpPr/>
          <p:nvPr/>
        </p:nvSpPr>
        <p:spPr>
          <a:xfrm>
            <a:off x="6537751" y="5991860"/>
            <a:ext cx="2681051" cy="473346"/>
          </a:xfrm>
          <a:prstGeom prst="rect">
            <a:avLst/>
          </a:prstGeom>
          <a:solidFill>
            <a:srgbClr val="FFFFFF"/>
          </a:solidFill>
          <a:ln w="3810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err="1" smtClean="0">
                <a:solidFill>
                  <a:schemeClr val="tx2"/>
                </a:solidFill>
              </a:rPr>
              <a:t>notInitialized</a:t>
            </a:r>
            <a:r>
              <a:rPr lang="en-US" sz="2400" dirty="0" smtClean="0">
                <a:solidFill>
                  <a:schemeClr val="tx2"/>
                </a:solidFill>
              </a:rPr>
              <a:t>(..)</a:t>
            </a:r>
            <a:endParaRPr lang="en-US" sz="2400" dirty="0">
              <a:solidFill>
                <a:schemeClr val="tx2"/>
              </a:solidFill>
            </a:endParaRPr>
          </a:p>
        </p:txBody>
      </p:sp>
      <p:sp>
        <p:nvSpPr>
          <p:cNvPr id="50" name="Rectangle 49"/>
          <p:cNvSpPr/>
          <p:nvPr/>
        </p:nvSpPr>
        <p:spPr>
          <a:xfrm>
            <a:off x="4075997" y="1539584"/>
            <a:ext cx="3005578" cy="473346"/>
          </a:xfrm>
          <a:prstGeom prst="rect">
            <a:avLst/>
          </a:prstGeom>
          <a:solidFill>
            <a:schemeClr val="bg1"/>
          </a:solidFill>
          <a:ln w="3810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err="1" smtClean="0">
                <a:solidFill>
                  <a:schemeClr val="tx2"/>
                </a:solidFill>
              </a:rPr>
              <a:t>drawProductBox</a:t>
            </a:r>
            <a:r>
              <a:rPr lang="en-US" sz="2400" dirty="0" smtClean="0">
                <a:solidFill>
                  <a:schemeClr val="tx2"/>
                </a:solidFill>
              </a:rPr>
              <a:t>(..)</a:t>
            </a:r>
            <a:endParaRPr lang="en-US" sz="2400" dirty="0">
              <a:solidFill>
                <a:schemeClr val="tx2"/>
              </a:solidFill>
            </a:endParaRPr>
          </a:p>
        </p:txBody>
      </p:sp>
      <p:sp>
        <p:nvSpPr>
          <p:cNvPr id="51" name="Rectangle 50"/>
          <p:cNvSpPr/>
          <p:nvPr/>
        </p:nvSpPr>
        <p:spPr>
          <a:xfrm>
            <a:off x="4075997" y="715892"/>
            <a:ext cx="3005578" cy="473346"/>
          </a:xfrm>
          <a:prstGeom prst="rect">
            <a:avLst/>
          </a:prstGeom>
          <a:solidFill>
            <a:schemeClr val="bg1"/>
          </a:solidFill>
          <a:ln w="3810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2"/>
                </a:solidFill>
              </a:rPr>
              <a:t>main(..)</a:t>
            </a:r>
            <a:endParaRPr lang="en-US" sz="2400" dirty="0">
              <a:solidFill>
                <a:schemeClr val="tx2"/>
              </a:solidFill>
            </a:endParaRPr>
          </a:p>
        </p:txBody>
      </p:sp>
      <p:cxnSp>
        <p:nvCxnSpPr>
          <p:cNvPr id="52" name="Straight Arrow Connector 51"/>
          <p:cNvCxnSpPr>
            <a:stCxn id="51" idx="2"/>
          </p:cNvCxnSpPr>
          <p:nvPr/>
        </p:nvCxnSpPr>
        <p:spPr>
          <a:xfrm>
            <a:off x="5578786" y="1189238"/>
            <a:ext cx="198920" cy="350346"/>
          </a:xfrm>
          <a:prstGeom prst="straightConnector1">
            <a:avLst/>
          </a:prstGeom>
          <a:ln>
            <a:prstDash val="dot"/>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50" idx="2"/>
            <a:endCxn id="47" idx="0"/>
          </p:cNvCxnSpPr>
          <p:nvPr/>
        </p:nvCxnSpPr>
        <p:spPr>
          <a:xfrm>
            <a:off x="5578786" y="2012930"/>
            <a:ext cx="1591827" cy="336570"/>
          </a:xfrm>
          <a:prstGeom prst="straightConnector1">
            <a:avLst/>
          </a:prstGeom>
          <a:ln>
            <a:prstDash val="dot"/>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3" idx="2"/>
          </p:cNvCxnSpPr>
          <p:nvPr/>
        </p:nvCxnSpPr>
        <p:spPr>
          <a:xfrm>
            <a:off x="6734730" y="4725904"/>
            <a:ext cx="435883" cy="403563"/>
          </a:xfrm>
          <a:prstGeom prst="straightConnector1">
            <a:avLst/>
          </a:prstGeom>
          <a:ln>
            <a:prstDash val="dot"/>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7299751" y="5641514"/>
            <a:ext cx="198920" cy="350346"/>
          </a:xfrm>
          <a:prstGeom prst="straightConnector1">
            <a:avLst/>
          </a:prstGeom>
          <a:ln>
            <a:prstDash val="dot"/>
            <a:tailEnd type="arrow"/>
          </a:ln>
        </p:spPr>
        <p:style>
          <a:lnRef idx="2">
            <a:schemeClr val="accent1"/>
          </a:lnRef>
          <a:fillRef idx="0">
            <a:schemeClr val="accent1"/>
          </a:fillRef>
          <a:effectRef idx="1">
            <a:schemeClr val="accent1"/>
          </a:effectRef>
          <a:fontRef idx="minor">
            <a:schemeClr val="tx1"/>
          </a:fontRef>
        </p:style>
      </p:cxnSp>
      <p:sp>
        <p:nvSpPr>
          <p:cNvPr id="5" name="Down Arrow 4"/>
          <p:cNvSpPr/>
          <p:nvPr/>
        </p:nvSpPr>
        <p:spPr>
          <a:xfrm>
            <a:off x="3203575" y="1729850"/>
            <a:ext cx="446088" cy="2931588"/>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Rounded Rectangle 13"/>
          <p:cNvSpPr/>
          <p:nvPr/>
        </p:nvSpPr>
        <p:spPr>
          <a:xfrm>
            <a:off x="1979613" y="1001714"/>
            <a:ext cx="1728787" cy="792162"/>
          </a:xfrm>
          <a:prstGeom prst="round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tx2"/>
                </a:solidFill>
              </a:rPr>
              <a:t>Base Program</a:t>
            </a:r>
          </a:p>
        </p:txBody>
      </p:sp>
      <p:sp>
        <p:nvSpPr>
          <p:cNvPr id="3" name="Rectangle 2"/>
          <p:cNvSpPr/>
          <p:nvPr/>
        </p:nvSpPr>
        <p:spPr>
          <a:xfrm>
            <a:off x="5313457" y="2417580"/>
            <a:ext cx="2842545" cy="2308324"/>
          </a:xfrm>
          <a:prstGeom prst="rect">
            <a:avLst/>
          </a:prstGeom>
        </p:spPr>
        <p:txBody>
          <a:bodyPr wrap="none">
            <a:spAutoFit/>
          </a:bodyPr>
          <a:lstStyle/>
          <a:p>
            <a:r>
              <a:rPr lang="en-US" sz="2400" dirty="0" err="1">
                <a:solidFill>
                  <a:schemeClr val="tx2"/>
                </a:solidFill>
              </a:rPr>
              <a:t>availableItems</a:t>
            </a:r>
            <a:r>
              <a:rPr lang="en-US" sz="2400" dirty="0">
                <a:solidFill>
                  <a:schemeClr val="tx2"/>
                </a:solidFill>
              </a:rPr>
              <a:t>(..) </a:t>
            </a:r>
            <a:r>
              <a:rPr lang="en-US" sz="2400" dirty="0" smtClean="0">
                <a:solidFill>
                  <a:schemeClr val="tx2"/>
                </a:solidFill>
              </a:rPr>
              <a:t>{</a:t>
            </a:r>
          </a:p>
          <a:p>
            <a:r>
              <a:rPr lang="en-US" sz="2400" dirty="0">
                <a:solidFill>
                  <a:schemeClr val="tx2"/>
                </a:solidFill>
              </a:rPr>
              <a:t> </a:t>
            </a:r>
            <a:r>
              <a:rPr lang="en-US" sz="2400" dirty="0" smtClean="0">
                <a:solidFill>
                  <a:schemeClr val="tx2"/>
                </a:solidFill>
              </a:rPr>
              <a:t> . . .</a:t>
            </a:r>
          </a:p>
          <a:p>
            <a:r>
              <a:rPr lang="en-US" sz="2400" dirty="0">
                <a:solidFill>
                  <a:schemeClr val="tx2"/>
                </a:solidFill>
              </a:rPr>
              <a:t> </a:t>
            </a:r>
            <a:r>
              <a:rPr lang="en-US" sz="2400" dirty="0" smtClean="0">
                <a:solidFill>
                  <a:schemeClr val="tx2"/>
                </a:solidFill>
              </a:rPr>
              <a:t> while ( .. ) {</a:t>
            </a:r>
          </a:p>
          <a:p>
            <a:r>
              <a:rPr lang="en-US" sz="2400" dirty="0">
                <a:solidFill>
                  <a:schemeClr val="tx2"/>
                </a:solidFill>
              </a:rPr>
              <a:t> </a:t>
            </a:r>
            <a:r>
              <a:rPr lang="en-US" sz="2400" dirty="0" smtClean="0">
                <a:solidFill>
                  <a:schemeClr val="tx2"/>
                </a:solidFill>
              </a:rPr>
              <a:t>   ..</a:t>
            </a:r>
          </a:p>
          <a:p>
            <a:r>
              <a:rPr lang="en-US" sz="2400" dirty="0">
                <a:solidFill>
                  <a:schemeClr val="tx2"/>
                </a:solidFill>
              </a:rPr>
              <a:t> </a:t>
            </a:r>
            <a:r>
              <a:rPr lang="en-US" sz="2400" dirty="0" smtClean="0">
                <a:solidFill>
                  <a:schemeClr val="tx2"/>
                </a:solidFill>
              </a:rPr>
              <a:t> }</a:t>
            </a:r>
          </a:p>
          <a:p>
            <a:r>
              <a:rPr lang="en-US" sz="2400" dirty="0" smtClean="0">
                <a:solidFill>
                  <a:srgbClr val="008000"/>
                </a:solidFill>
              </a:rPr>
              <a:t>  assert( total &gt; 0 )</a:t>
            </a:r>
          </a:p>
        </p:txBody>
      </p:sp>
      <p:sp>
        <p:nvSpPr>
          <p:cNvPr id="36" name="Rectangle 35"/>
          <p:cNvSpPr/>
          <p:nvPr/>
        </p:nvSpPr>
        <p:spPr>
          <a:xfrm>
            <a:off x="-5494724" y="3941265"/>
            <a:ext cx="4035812" cy="2376404"/>
          </a:xfrm>
          <a:prstGeom prst="rect">
            <a:avLst/>
          </a:prstGeom>
          <a:solidFill>
            <a:schemeClr val="tx2">
              <a:lumMod val="40000"/>
              <a:lumOff val="60000"/>
              <a:alpha val="51000"/>
            </a:schemeClr>
          </a:solidFill>
          <a:ln w="7620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dirty="0">
              <a:solidFill>
                <a:schemeClr val="tx2"/>
              </a:solidFill>
            </a:endParaRPr>
          </a:p>
        </p:txBody>
      </p:sp>
      <p:sp>
        <p:nvSpPr>
          <p:cNvPr id="20" name="Rectangle 19"/>
          <p:cNvSpPr/>
          <p:nvPr/>
        </p:nvSpPr>
        <p:spPr>
          <a:xfrm>
            <a:off x="4519568" y="72572"/>
            <a:ext cx="4035580" cy="523220"/>
          </a:xfrm>
          <a:prstGeom prst="rect">
            <a:avLst/>
          </a:prstGeom>
        </p:spPr>
        <p:txBody>
          <a:bodyPr wrap="none">
            <a:spAutoFit/>
          </a:bodyPr>
          <a:lstStyle/>
          <a:p>
            <a:pPr algn="ctr"/>
            <a:r>
              <a:rPr lang="en-US" sz="2800" dirty="0" smtClean="0">
                <a:solidFill>
                  <a:schemeClr val="tx2"/>
                </a:solidFill>
              </a:rPr>
              <a:t>Bounded Model Checker</a:t>
            </a:r>
            <a:endParaRPr lang="en-US" sz="2800" dirty="0">
              <a:solidFill>
                <a:schemeClr val="tx2"/>
              </a:solidFill>
            </a:endParaRPr>
          </a:p>
        </p:txBody>
      </p:sp>
    </p:spTree>
    <p:extLst>
      <p:ext uri="{BB962C8B-B14F-4D97-AF65-F5344CB8AC3E}">
        <p14:creationId xmlns:p14="http://schemas.microsoft.com/office/powerpoint/2010/main" val="4273771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P spid="51" grpId="0" animBg="1"/>
      <p:bldP spid="3"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889" y="5900213"/>
            <a:ext cx="3384550" cy="676275"/>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t>Verified Properties </a:t>
            </a:r>
            <a:endParaRPr lang="en-US" sz="2400" dirty="0" smtClean="0"/>
          </a:p>
          <a:p>
            <a:pPr algn="ctr">
              <a:defRPr/>
            </a:pPr>
            <a:r>
              <a:rPr lang="en-US" sz="2400" dirty="0" smtClean="0"/>
              <a:t>for </a:t>
            </a:r>
            <a:r>
              <a:rPr lang="en-US" sz="2400" dirty="0"/>
              <a:t>Base</a:t>
            </a:r>
          </a:p>
        </p:txBody>
      </p:sp>
      <p:sp>
        <p:nvSpPr>
          <p:cNvPr id="7" name="Rectangle 6"/>
          <p:cNvSpPr/>
          <p:nvPr/>
        </p:nvSpPr>
        <p:spPr>
          <a:xfrm>
            <a:off x="323850" y="3454408"/>
            <a:ext cx="2879725" cy="703792"/>
          </a:xfrm>
          <a:prstGeom prst="rect">
            <a:avLst/>
          </a:prstGeom>
          <a:solidFill>
            <a:schemeClr val="bg1"/>
          </a:solidFill>
          <a:ln>
            <a:solidFill>
              <a:srgbClr val="1F497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tx2"/>
                </a:solidFill>
              </a:rPr>
              <a:t>Dynamic Properties for Base</a:t>
            </a:r>
          </a:p>
        </p:txBody>
      </p:sp>
      <p:sp>
        <p:nvSpPr>
          <p:cNvPr id="8" name="Rounded Rectangle 7"/>
          <p:cNvSpPr/>
          <p:nvPr/>
        </p:nvSpPr>
        <p:spPr>
          <a:xfrm>
            <a:off x="256118" y="4678371"/>
            <a:ext cx="3380321" cy="737658"/>
          </a:xfrm>
          <a:prstGeom prst="round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bg1"/>
                </a:solidFill>
              </a:rPr>
              <a:t>Intra-Version </a:t>
            </a:r>
            <a:endParaRPr lang="en-US" sz="2400" dirty="0" smtClean="0">
              <a:solidFill>
                <a:schemeClr val="bg1"/>
              </a:solidFill>
            </a:endParaRPr>
          </a:p>
          <a:p>
            <a:pPr algn="ctr">
              <a:defRPr/>
            </a:pPr>
            <a:r>
              <a:rPr lang="en-US" sz="2400" dirty="0" smtClean="0">
                <a:solidFill>
                  <a:schemeClr val="bg1"/>
                </a:solidFill>
              </a:rPr>
              <a:t>Property </a:t>
            </a:r>
            <a:r>
              <a:rPr lang="en-US" sz="2400" dirty="0">
                <a:solidFill>
                  <a:schemeClr val="bg1"/>
                </a:solidFill>
              </a:rPr>
              <a:t>Verification</a:t>
            </a:r>
          </a:p>
        </p:txBody>
      </p:sp>
      <p:sp>
        <p:nvSpPr>
          <p:cNvPr id="15" name="Rounded Rectangle 14"/>
          <p:cNvSpPr/>
          <p:nvPr/>
        </p:nvSpPr>
        <p:spPr>
          <a:xfrm>
            <a:off x="218023" y="2404005"/>
            <a:ext cx="3384550" cy="542395"/>
          </a:xfrm>
          <a:prstGeom prst="round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bg1"/>
                </a:solidFill>
              </a:rPr>
              <a:t>Monitoring + Inference</a:t>
            </a:r>
          </a:p>
        </p:txBody>
      </p:sp>
      <p:sp>
        <p:nvSpPr>
          <p:cNvPr id="21" name="Can 20"/>
          <p:cNvSpPr/>
          <p:nvPr/>
        </p:nvSpPr>
        <p:spPr bwMode="auto">
          <a:xfrm>
            <a:off x="395288" y="981075"/>
            <a:ext cx="1439862" cy="863600"/>
          </a:xfrm>
          <a:prstGeom prst="can">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lstStyle/>
          <a:p>
            <a:pPr algn="ctr">
              <a:defRPr/>
            </a:pPr>
            <a:r>
              <a:rPr lang="en-US" sz="2400" dirty="0">
                <a:solidFill>
                  <a:schemeClr val="tx2"/>
                </a:solidFill>
              </a:rPr>
              <a:t>Tests for Base</a:t>
            </a:r>
            <a:endParaRPr lang="en-US" sz="2400" dirty="0">
              <a:cs typeface="Arial" charset="0"/>
            </a:endParaRPr>
          </a:p>
        </p:txBody>
      </p:sp>
      <p:sp>
        <p:nvSpPr>
          <p:cNvPr id="22" name="Down Arrow 21"/>
          <p:cNvSpPr/>
          <p:nvPr/>
        </p:nvSpPr>
        <p:spPr>
          <a:xfrm>
            <a:off x="827088" y="1916113"/>
            <a:ext cx="431800" cy="433387"/>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Down Arrow 26"/>
          <p:cNvSpPr/>
          <p:nvPr/>
        </p:nvSpPr>
        <p:spPr>
          <a:xfrm>
            <a:off x="1619250" y="4192066"/>
            <a:ext cx="431800" cy="503238"/>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 name="Down Arrow 28"/>
          <p:cNvSpPr/>
          <p:nvPr/>
        </p:nvSpPr>
        <p:spPr>
          <a:xfrm>
            <a:off x="2124075" y="1916113"/>
            <a:ext cx="431800" cy="433387"/>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 name="Down Arrow 29"/>
          <p:cNvSpPr/>
          <p:nvPr/>
        </p:nvSpPr>
        <p:spPr>
          <a:xfrm>
            <a:off x="1619250" y="5432962"/>
            <a:ext cx="431800" cy="431800"/>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 name="Down Arrow 32"/>
          <p:cNvSpPr/>
          <p:nvPr/>
        </p:nvSpPr>
        <p:spPr>
          <a:xfrm>
            <a:off x="1619250" y="2982926"/>
            <a:ext cx="431800" cy="433387"/>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 name="Rectangle 36"/>
          <p:cNvSpPr/>
          <p:nvPr/>
        </p:nvSpPr>
        <p:spPr>
          <a:xfrm>
            <a:off x="-1458912" y="-50803"/>
            <a:ext cx="5435600" cy="3484046"/>
          </a:xfrm>
          <a:prstGeom prst="rect">
            <a:avLst/>
          </a:prstGeom>
          <a:solidFill>
            <a:srgbClr val="FFFFFF">
              <a:alpha val="7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5197226" y="2349500"/>
            <a:ext cx="3946774" cy="2376404"/>
          </a:xfrm>
          <a:prstGeom prst="rect">
            <a:avLst/>
          </a:prstGeom>
          <a:solidFill>
            <a:srgbClr val="FFFFFF"/>
          </a:solidFill>
          <a:ln w="3810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2400" dirty="0">
              <a:solidFill>
                <a:schemeClr val="tx2"/>
              </a:solidFill>
            </a:endParaRPr>
          </a:p>
        </p:txBody>
      </p:sp>
      <p:sp>
        <p:nvSpPr>
          <p:cNvPr id="48" name="Rectangle 47"/>
          <p:cNvSpPr/>
          <p:nvPr/>
        </p:nvSpPr>
        <p:spPr>
          <a:xfrm>
            <a:off x="5978953" y="5129467"/>
            <a:ext cx="2681051" cy="473346"/>
          </a:xfrm>
          <a:prstGeom prst="rect">
            <a:avLst/>
          </a:prstGeom>
          <a:solidFill>
            <a:srgbClr val="FFFFFF"/>
          </a:solidFill>
          <a:ln w="3810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err="1" smtClean="0">
                <a:solidFill>
                  <a:schemeClr val="tx2"/>
                </a:solidFill>
              </a:rPr>
              <a:t>isAvailable</a:t>
            </a:r>
            <a:r>
              <a:rPr lang="en-US" sz="2400" dirty="0" smtClean="0">
                <a:solidFill>
                  <a:schemeClr val="tx2"/>
                </a:solidFill>
              </a:rPr>
              <a:t>(..)</a:t>
            </a:r>
            <a:endParaRPr lang="en-US" sz="2400" dirty="0">
              <a:solidFill>
                <a:schemeClr val="tx2"/>
              </a:solidFill>
            </a:endParaRPr>
          </a:p>
        </p:txBody>
      </p:sp>
      <p:sp>
        <p:nvSpPr>
          <p:cNvPr id="49" name="Rectangle 48"/>
          <p:cNvSpPr/>
          <p:nvPr/>
        </p:nvSpPr>
        <p:spPr>
          <a:xfrm>
            <a:off x="6537751" y="5991860"/>
            <a:ext cx="2681051" cy="473346"/>
          </a:xfrm>
          <a:prstGeom prst="rect">
            <a:avLst/>
          </a:prstGeom>
          <a:solidFill>
            <a:srgbClr val="FFFFFF"/>
          </a:solidFill>
          <a:ln w="3810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err="1" smtClean="0">
                <a:solidFill>
                  <a:schemeClr val="tx2"/>
                </a:solidFill>
              </a:rPr>
              <a:t>notInitialized</a:t>
            </a:r>
            <a:r>
              <a:rPr lang="en-US" sz="2400" dirty="0" smtClean="0">
                <a:solidFill>
                  <a:schemeClr val="tx2"/>
                </a:solidFill>
              </a:rPr>
              <a:t>(..)</a:t>
            </a:r>
            <a:endParaRPr lang="en-US" sz="2400" dirty="0">
              <a:solidFill>
                <a:schemeClr val="tx2"/>
              </a:solidFill>
            </a:endParaRPr>
          </a:p>
        </p:txBody>
      </p:sp>
      <p:sp>
        <p:nvSpPr>
          <p:cNvPr id="50" name="Rectangle 49"/>
          <p:cNvSpPr/>
          <p:nvPr/>
        </p:nvSpPr>
        <p:spPr>
          <a:xfrm>
            <a:off x="4075997" y="1539584"/>
            <a:ext cx="3005578" cy="473346"/>
          </a:xfrm>
          <a:prstGeom prst="rect">
            <a:avLst/>
          </a:prstGeom>
          <a:solidFill>
            <a:schemeClr val="bg1"/>
          </a:solidFill>
          <a:ln w="3810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err="1" smtClean="0">
                <a:solidFill>
                  <a:schemeClr val="tx2"/>
                </a:solidFill>
              </a:rPr>
              <a:t>drawProductBox</a:t>
            </a:r>
            <a:r>
              <a:rPr lang="en-US" sz="2400" dirty="0" smtClean="0">
                <a:solidFill>
                  <a:schemeClr val="tx2"/>
                </a:solidFill>
              </a:rPr>
              <a:t>(..)</a:t>
            </a:r>
            <a:endParaRPr lang="en-US" sz="2400" dirty="0">
              <a:solidFill>
                <a:schemeClr val="tx2"/>
              </a:solidFill>
            </a:endParaRPr>
          </a:p>
        </p:txBody>
      </p:sp>
      <p:sp>
        <p:nvSpPr>
          <p:cNvPr id="51" name="Rectangle 50"/>
          <p:cNvSpPr/>
          <p:nvPr/>
        </p:nvSpPr>
        <p:spPr>
          <a:xfrm>
            <a:off x="4075997" y="715892"/>
            <a:ext cx="3005578" cy="473346"/>
          </a:xfrm>
          <a:prstGeom prst="rect">
            <a:avLst/>
          </a:prstGeom>
          <a:solidFill>
            <a:schemeClr val="bg1"/>
          </a:solidFill>
          <a:ln w="3810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2"/>
                </a:solidFill>
              </a:rPr>
              <a:t>main(..)</a:t>
            </a:r>
            <a:endParaRPr lang="en-US" sz="2400" dirty="0">
              <a:solidFill>
                <a:schemeClr val="tx2"/>
              </a:solidFill>
            </a:endParaRPr>
          </a:p>
        </p:txBody>
      </p:sp>
      <p:cxnSp>
        <p:nvCxnSpPr>
          <p:cNvPr id="52" name="Straight Arrow Connector 51"/>
          <p:cNvCxnSpPr>
            <a:stCxn id="51" idx="2"/>
          </p:cNvCxnSpPr>
          <p:nvPr/>
        </p:nvCxnSpPr>
        <p:spPr>
          <a:xfrm>
            <a:off x="5578786" y="1189238"/>
            <a:ext cx="198920" cy="350346"/>
          </a:xfrm>
          <a:prstGeom prst="straightConnector1">
            <a:avLst/>
          </a:prstGeom>
          <a:ln>
            <a:prstDash val="dot"/>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50" idx="2"/>
            <a:endCxn id="47" idx="0"/>
          </p:cNvCxnSpPr>
          <p:nvPr/>
        </p:nvCxnSpPr>
        <p:spPr>
          <a:xfrm>
            <a:off x="5578786" y="2012930"/>
            <a:ext cx="1591827" cy="336570"/>
          </a:xfrm>
          <a:prstGeom prst="straightConnector1">
            <a:avLst/>
          </a:prstGeom>
          <a:ln>
            <a:prstDash val="dot"/>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3" idx="2"/>
          </p:cNvCxnSpPr>
          <p:nvPr/>
        </p:nvCxnSpPr>
        <p:spPr>
          <a:xfrm>
            <a:off x="6734730" y="4725904"/>
            <a:ext cx="435883" cy="403563"/>
          </a:xfrm>
          <a:prstGeom prst="straightConnector1">
            <a:avLst/>
          </a:prstGeom>
          <a:ln>
            <a:prstDash val="dot"/>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7299751" y="5641514"/>
            <a:ext cx="198920" cy="350346"/>
          </a:xfrm>
          <a:prstGeom prst="straightConnector1">
            <a:avLst/>
          </a:prstGeom>
          <a:ln>
            <a:prstDash val="dot"/>
            <a:tailEnd type="arrow"/>
          </a:ln>
        </p:spPr>
        <p:style>
          <a:lnRef idx="2">
            <a:schemeClr val="accent1"/>
          </a:lnRef>
          <a:fillRef idx="0">
            <a:schemeClr val="accent1"/>
          </a:fillRef>
          <a:effectRef idx="1">
            <a:schemeClr val="accent1"/>
          </a:effectRef>
          <a:fontRef idx="minor">
            <a:schemeClr val="tx1"/>
          </a:fontRef>
        </p:style>
      </p:cxnSp>
      <p:sp>
        <p:nvSpPr>
          <p:cNvPr id="5" name="Down Arrow 4"/>
          <p:cNvSpPr/>
          <p:nvPr/>
        </p:nvSpPr>
        <p:spPr>
          <a:xfrm>
            <a:off x="3203575" y="1729850"/>
            <a:ext cx="446088" cy="2931588"/>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Rounded Rectangle 13"/>
          <p:cNvSpPr/>
          <p:nvPr/>
        </p:nvSpPr>
        <p:spPr>
          <a:xfrm>
            <a:off x="1979613" y="1001714"/>
            <a:ext cx="1728787" cy="792162"/>
          </a:xfrm>
          <a:prstGeom prst="round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tx2"/>
                </a:solidFill>
              </a:rPr>
              <a:t>Base Program</a:t>
            </a:r>
          </a:p>
        </p:txBody>
      </p:sp>
      <p:sp>
        <p:nvSpPr>
          <p:cNvPr id="3" name="Rectangle 2"/>
          <p:cNvSpPr/>
          <p:nvPr/>
        </p:nvSpPr>
        <p:spPr>
          <a:xfrm>
            <a:off x="5313457" y="2417580"/>
            <a:ext cx="2842545" cy="2308324"/>
          </a:xfrm>
          <a:prstGeom prst="rect">
            <a:avLst/>
          </a:prstGeom>
        </p:spPr>
        <p:txBody>
          <a:bodyPr wrap="none">
            <a:spAutoFit/>
          </a:bodyPr>
          <a:lstStyle/>
          <a:p>
            <a:r>
              <a:rPr lang="en-US" sz="2400" dirty="0" err="1">
                <a:solidFill>
                  <a:schemeClr val="tx2"/>
                </a:solidFill>
              </a:rPr>
              <a:t>availableItems</a:t>
            </a:r>
            <a:r>
              <a:rPr lang="en-US" sz="2400" dirty="0">
                <a:solidFill>
                  <a:schemeClr val="tx2"/>
                </a:solidFill>
              </a:rPr>
              <a:t>(..) </a:t>
            </a:r>
            <a:r>
              <a:rPr lang="en-US" sz="2400" dirty="0" smtClean="0">
                <a:solidFill>
                  <a:schemeClr val="tx2"/>
                </a:solidFill>
              </a:rPr>
              <a:t>{</a:t>
            </a:r>
          </a:p>
          <a:p>
            <a:r>
              <a:rPr lang="en-US" sz="2400" dirty="0">
                <a:solidFill>
                  <a:schemeClr val="tx2"/>
                </a:solidFill>
              </a:rPr>
              <a:t> </a:t>
            </a:r>
            <a:r>
              <a:rPr lang="en-US" sz="2400" dirty="0" smtClean="0">
                <a:solidFill>
                  <a:schemeClr val="tx2"/>
                </a:solidFill>
              </a:rPr>
              <a:t> . . .</a:t>
            </a:r>
          </a:p>
          <a:p>
            <a:r>
              <a:rPr lang="en-US" sz="2400" dirty="0">
                <a:solidFill>
                  <a:schemeClr val="tx2"/>
                </a:solidFill>
              </a:rPr>
              <a:t> </a:t>
            </a:r>
            <a:r>
              <a:rPr lang="en-US" sz="2400" dirty="0" smtClean="0">
                <a:solidFill>
                  <a:schemeClr val="tx2"/>
                </a:solidFill>
              </a:rPr>
              <a:t> while ( .. ) {</a:t>
            </a:r>
          </a:p>
          <a:p>
            <a:r>
              <a:rPr lang="en-US" sz="2400" dirty="0">
                <a:solidFill>
                  <a:schemeClr val="tx2"/>
                </a:solidFill>
              </a:rPr>
              <a:t> </a:t>
            </a:r>
            <a:r>
              <a:rPr lang="en-US" sz="2400" dirty="0" smtClean="0">
                <a:solidFill>
                  <a:schemeClr val="tx2"/>
                </a:solidFill>
              </a:rPr>
              <a:t>   ..</a:t>
            </a:r>
          </a:p>
          <a:p>
            <a:r>
              <a:rPr lang="en-US" sz="2400" dirty="0">
                <a:solidFill>
                  <a:schemeClr val="tx2"/>
                </a:solidFill>
              </a:rPr>
              <a:t> </a:t>
            </a:r>
            <a:r>
              <a:rPr lang="en-US" sz="2400" dirty="0" smtClean="0">
                <a:solidFill>
                  <a:schemeClr val="tx2"/>
                </a:solidFill>
              </a:rPr>
              <a:t> }</a:t>
            </a:r>
          </a:p>
          <a:p>
            <a:r>
              <a:rPr lang="en-US" sz="2400" dirty="0" smtClean="0">
                <a:solidFill>
                  <a:srgbClr val="008000"/>
                </a:solidFill>
              </a:rPr>
              <a:t>  assert( total &gt; 0 )</a:t>
            </a:r>
          </a:p>
        </p:txBody>
      </p:sp>
      <p:sp>
        <p:nvSpPr>
          <p:cNvPr id="36" name="Rectangle 35"/>
          <p:cNvSpPr/>
          <p:nvPr/>
        </p:nvSpPr>
        <p:spPr>
          <a:xfrm>
            <a:off x="5182990" y="2390051"/>
            <a:ext cx="4035812" cy="2376404"/>
          </a:xfrm>
          <a:prstGeom prst="rect">
            <a:avLst/>
          </a:prstGeom>
          <a:solidFill>
            <a:schemeClr val="tx2">
              <a:lumMod val="40000"/>
              <a:lumOff val="60000"/>
              <a:alpha val="51000"/>
            </a:schemeClr>
          </a:solidFill>
          <a:ln w="7620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dirty="0">
              <a:solidFill>
                <a:schemeClr val="tx2"/>
              </a:solidFill>
            </a:endParaRPr>
          </a:p>
        </p:txBody>
      </p:sp>
      <p:sp>
        <p:nvSpPr>
          <p:cNvPr id="20" name="Rectangle 19"/>
          <p:cNvSpPr/>
          <p:nvPr/>
        </p:nvSpPr>
        <p:spPr>
          <a:xfrm>
            <a:off x="5624289" y="72572"/>
            <a:ext cx="1826141" cy="523220"/>
          </a:xfrm>
          <a:prstGeom prst="rect">
            <a:avLst/>
          </a:prstGeom>
        </p:spPr>
        <p:txBody>
          <a:bodyPr wrap="none">
            <a:spAutoFit/>
          </a:bodyPr>
          <a:lstStyle/>
          <a:p>
            <a:pPr algn="ctr"/>
            <a:r>
              <a:rPr lang="en-US" sz="2800" dirty="0" err="1" smtClean="0">
                <a:solidFill>
                  <a:schemeClr val="tx2"/>
                </a:solidFill>
              </a:rPr>
              <a:t>EvolCheck</a:t>
            </a:r>
            <a:endParaRPr lang="en-US" sz="2800" dirty="0">
              <a:solidFill>
                <a:schemeClr val="tx2"/>
              </a:solidFill>
            </a:endParaRPr>
          </a:p>
        </p:txBody>
      </p:sp>
      <p:sp>
        <p:nvSpPr>
          <p:cNvPr id="28" name="Rectangle 27"/>
          <p:cNvSpPr/>
          <p:nvPr/>
        </p:nvSpPr>
        <p:spPr>
          <a:xfrm>
            <a:off x="2585152" y="6314878"/>
            <a:ext cx="3339376" cy="523220"/>
          </a:xfrm>
          <a:prstGeom prst="rect">
            <a:avLst/>
          </a:prstGeom>
          <a:solidFill>
            <a:schemeClr val="bg1"/>
          </a:solidFill>
        </p:spPr>
        <p:txBody>
          <a:bodyPr wrap="none">
            <a:spAutoFit/>
          </a:bodyPr>
          <a:lstStyle/>
          <a:p>
            <a:pPr algn="ctr"/>
            <a:r>
              <a:rPr lang="en-US" sz="2800" dirty="0" smtClean="0">
                <a:solidFill>
                  <a:schemeClr val="tx2"/>
                </a:solidFill>
              </a:rPr>
              <a:t>function summaries</a:t>
            </a:r>
            <a:endParaRPr lang="en-US" sz="2800" dirty="0">
              <a:solidFill>
                <a:schemeClr val="tx2"/>
              </a:solidFill>
            </a:endParaRPr>
          </a:p>
        </p:txBody>
      </p:sp>
      <p:cxnSp>
        <p:nvCxnSpPr>
          <p:cNvPr id="4" name="Straight Connector 3"/>
          <p:cNvCxnSpPr>
            <a:stCxn id="28" idx="0"/>
            <a:endCxn id="48" idx="1"/>
          </p:cNvCxnSpPr>
          <p:nvPr/>
        </p:nvCxnSpPr>
        <p:spPr>
          <a:xfrm flipV="1">
            <a:off x="4254840" y="5366140"/>
            <a:ext cx="1724113" cy="94873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1226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00159" y="1721380"/>
            <a:ext cx="2279641" cy="1275820"/>
          </a:xfrm>
          <a:prstGeom prst="round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600" dirty="0">
                <a:solidFill>
                  <a:schemeClr val="tx2"/>
                </a:solidFill>
              </a:rPr>
              <a:t>Base </a:t>
            </a:r>
            <a:endParaRPr lang="en-US" sz="3600" dirty="0" smtClean="0">
              <a:solidFill>
                <a:schemeClr val="tx2"/>
              </a:solidFill>
            </a:endParaRPr>
          </a:p>
          <a:p>
            <a:pPr algn="ctr">
              <a:defRPr/>
            </a:pPr>
            <a:r>
              <a:rPr lang="en-US" sz="3600" dirty="0" smtClean="0">
                <a:solidFill>
                  <a:schemeClr val="tx2"/>
                </a:solidFill>
              </a:rPr>
              <a:t>Program</a:t>
            </a:r>
            <a:endParaRPr lang="en-US" sz="3600" dirty="0">
              <a:solidFill>
                <a:schemeClr val="tx2"/>
              </a:solidFill>
            </a:endParaRPr>
          </a:p>
        </p:txBody>
      </p:sp>
      <p:sp>
        <p:nvSpPr>
          <p:cNvPr id="5" name="Rounded Rectangle 4"/>
          <p:cNvSpPr/>
          <p:nvPr/>
        </p:nvSpPr>
        <p:spPr>
          <a:xfrm>
            <a:off x="5540841" y="1721381"/>
            <a:ext cx="2536359" cy="1275819"/>
          </a:xfrm>
          <a:prstGeom prst="round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600" dirty="0" smtClean="0">
                <a:solidFill>
                  <a:schemeClr val="tx2"/>
                </a:solidFill>
              </a:rPr>
              <a:t>Upgraded </a:t>
            </a:r>
          </a:p>
          <a:p>
            <a:pPr algn="ctr">
              <a:defRPr/>
            </a:pPr>
            <a:r>
              <a:rPr lang="en-US" sz="3600" dirty="0" smtClean="0">
                <a:solidFill>
                  <a:schemeClr val="tx2"/>
                </a:solidFill>
              </a:rPr>
              <a:t>Program</a:t>
            </a:r>
            <a:endParaRPr lang="en-US" sz="3600" dirty="0">
              <a:solidFill>
                <a:schemeClr val="tx2"/>
              </a:solidFill>
            </a:endParaRPr>
          </a:p>
        </p:txBody>
      </p:sp>
      <p:sp>
        <p:nvSpPr>
          <p:cNvPr id="7" name="TextBox 6"/>
          <p:cNvSpPr txBox="1"/>
          <p:nvPr/>
        </p:nvSpPr>
        <p:spPr>
          <a:xfrm>
            <a:off x="1301706" y="3606800"/>
            <a:ext cx="1983786" cy="707886"/>
          </a:xfrm>
          <a:prstGeom prst="rect">
            <a:avLst/>
          </a:prstGeom>
          <a:solidFill>
            <a:srgbClr val="008000"/>
          </a:solidFill>
        </p:spPr>
        <p:txBody>
          <a:bodyPr wrap="none" rtlCol="0">
            <a:spAutoFit/>
          </a:bodyPr>
          <a:lstStyle/>
          <a:p>
            <a:pPr algn="ctr"/>
            <a:r>
              <a:rPr lang="en-US" sz="4000" dirty="0" smtClean="0">
                <a:solidFill>
                  <a:schemeClr val="bg1"/>
                </a:solidFill>
              </a:rPr>
              <a:t>working</a:t>
            </a:r>
            <a:endParaRPr lang="en-US" sz="4000" dirty="0">
              <a:solidFill>
                <a:schemeClr val="bg1"/>
              </a:solidFill>
            </a:endParaRPr>
          </a:p>
        </p:txBody>
      </p:sp>
      <p:sp>
        <p:nvSpPr>
          <p:cNvPr id="8" name="TextBox 7"/>
          <p:cNvSpPr txBox="1"/>
          <p:nvPr/>
        </p:nvSpPr>
        <p:spPr>
          <a:xfrm>
            <a:off x="5670648" y="3685639"/>
            <a:ext cx="2339102" cy="1323439"/>
          </a:xfrm>
          <a:prstGeom prst="rect">
            <a:avLst/>
          </a:prstGeom>
          <a:solidFill>
            <a:srgbClr val="FF0000"/>
          </a:solidFill>
        </p:spPr>
        <p:txBody>
          <a:bodyPr wrap="none" rtlCol="0">
            <a:spAutoFit/>
          </a:bodyPr>
          <a:lstStyle/>
          <a:p>
            <a:pPr algn="ctr"/>
            <a:r>
              <a:rPr lang="en-US" sz="4000" dirty="0" smtClean="0">
                <a:solidFill>
                  <a:srgbClr val="FFFFFF"/>
                </a:solidFill>
              </a:rPr>
              <a:t>no longer </a:t>
            </a:r>
          </a:p>
          <a:p>
            <a:pPr algn="ctr"/>
            <a:r>
              <a:rPr lang="en-US" sz="4000" dirty="0" smtClean="0">
                <a:solidFill>
                  <a:srgbClr val="FFFFFF"/>
                </a:solidFill>
              </a:rPr>
              <a:t>working</a:t>
            </a:r>
            <a:endParaRPr lang="en-US" sz="4000" dirty="0">
              <a:solidFill>
                <a:srgbClr val="FFFFFF"/>
              </a:solidFill>
            </a:endParaRPr>
          </a:p>
        </p:txBody>
      </p:sp>
      <p:sp>
        <p:nvSpPr>
          <p:cNvPr id="9" name="TextBox 8"/>
          <p:cNvSpPr txBox="1"/>
          <p:nvPr/>
        </p:nvSpPr>
        <p:spPr>
          <a:xfrm>
            <a:off x="1905000" y="397301"/>
            <a:ext cx="5427688" cy="830997"/>
          </a:xfrm>
          <a:prstGeom prst="rect">
            <a:avLst/>
          </a:prstGeom>
          <a:noFill/>
        </p:spPr>
        <p:txBody>
          <a:bodyPr wrap="none" rtlCol="0">
            <a:spAutoFit/>
          </a:bodyPr>
          <a:lstStyle/>
          <a:p>
            <a:r>
              <a:rPr lang="en-US" sz="4800" dirty="0" smtClean="0"/>
              <a:t>Regression Failures</a:t>
            </a:r>
            <a:endParaRPr lang="en-US" sz="4800" dirty="0"/>
          </a:p>
        </p:txBody>
      </p:sp>
    </p:spTree>
    <p:extLst>
      <p:ext uri="{BB962C8B-B14F-4D97-AF65-F5344CB8AC3E}">
        <p14:creationId xmlns:p14="http://schemas.microsoft.com/office/powerpoint/2010/main" val="3766456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p:cNvCxnSpPr>
            <a:endCxn id="19" idx="1"/>
          </p:cNvCxnSpPr>
          <p:nvPr/>
        </p:nvCxnSpPr>
        <p:spPr>
          <a:xfrm>
            <a:off x="2286000" y="999067"/>
            <a:ext cx="2113057" cy="1513163"/>
          </a:xfrm>
          <a:prstGeom prst="line">
            <a:avLst/>
          </a:prstGeom>
          <a:ln w="38100" cmpd="sng">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338664" y="220054"/>
            <a:ext cx="5435601" cy="2308324"/>
          </a:xfrm>
          <a:prstGeom prst="rect">
            <a:avLst/>
          </a:prstGeom>
        </p:spPr>
        <p:txBody>
          <a:bodyPr wrap="square">
            <a:spAutoFit/>
          </a:bodyPr>
          <a:lstStyle/>
          <a:p>
            <a:r>
              <a:rPr lang="en-US" sz="2000" dirty="0" err="1"/>
              <a:t>int</a:t>
            </a:r>
            <a:r>
              <a:rPr lang="en-US" sz="2000" dirty="0"/>
              <a:t> </a:t>
            </a:r>
            <a:r>
              <a:rPr lang="en-US" sz="2000" dirty="0" err="1"/>
              <a:t>isAvailable</a:t>
            </a:r>
            <a:r>
              <a:rPr lang="en-US" sz="2000" dirty="0" smtClean="0"/>
              <a:t>(node* product)</a:t>
            </a:r>
            <a:r>
              <a:rPr lang="en-US" sz="2000" dirty="0"/>
              <a:t>{</a:t>
            </a:r>
          </a:p>
          <a:p>
            <a:r>
              <a:rPr lang="en-US" sz="2000" dirty="0"/>
              <a:t>	if ( </a:t>
            </a:r>
            <a:r>
              <a:rPr lang="en-US" sz="2000" dirty="0" err="1"/>
              <a:t>notInitialized</a:t>
            </a:r>
            <a:r>
              <a:rPr lang="en-US" sz="2000" dirty="0"/>
              <a:t> </a:t>
            </a:r>
            <a:r>
              <a:rPr lang="en-US" sz="2000" dirty="0" smtClean="0"/>
              <a:t>(product) )</a:t>
            </a:r>
            <a:endParaRPr lang="en-US" sz="2000" dirty="0"/>
          </a:p>
          <a:p>
            <a:r>
              <a:rPr lang="en-US" sz="2000" dirty="0"/>
              <a:t>		return 0</a:t>
            </a:r>
            <a:r>
              <a:rPr lang="en-US" sz="2000" dirty="0" smtClean="0"/>
              <a:t>;</a:t>
            </a:r>
          </a:p>
          <a:p>
            <a:r>
              <a:rPr lang="fi-FI" sz="2000" dirty="0"/>
              <a:t>	</a:t>
            </a:r>
            <a:r>
              <a:rPr lang="fi-FI" sz="2000" dirty="0" err="1"/>
              <a:t>if</a:t>
            </a:r>
            <a:r>
              <a:rPr lang="fi-FI" sz="2000" dirty="0"/>
              <a:t> ( </a:t>
            </a:r>
            <a:r>
              <a:rPr lang="fi-FI" sz="2000" dirty="0" err="1" smtClean="0"/>
              <a:t>product-</a:t>
            </a:r>
            <a:r>
              <a:rPr lang="fi-FI" sz="2000" dirty="0" smtClean="0"/>
              <a:t>&gt;</a:t>
            </a:r>
            <a:r>
              <a:rPr lang="fi-FI" sz="2000" dirty="0" err="1" smtClean="0"/>
              <a:t>items</a:t>
            </a:r>
            <a:r>
              <a:rPr lang="fi-FI" sz="2000" dirty="0" smtClean="0"/>
              <a:t> </a:t>
            </a:r>
            <a:r>
              <a:rPr lang="fi-FI" sz="2000" dirty="0"/>
              <a:t>&gt; 0 </a:t>
            </a:r>
            <a:r>
              <a:rPr lang="fi-FI" sz="2000" dirty="0" smtClean="0"/>
              <a:t>)</a:t>
            </a:r>
            <a:endParaRPr lang="fi-FI" sz="2000" dirty="0"/>
          </a:p>
          <a:p>
            <a:r>
              <a:rPr lang="en-US" sz="2000" dirty="0"/>
              <a:t>		return 1</a:t>
            </a:r>
            <a:r>
              <a:rPr lang="en-US" sz="2000" dirty="0" smtClean="0"/>
              <a:t>;</a:t>
            </a:r>
            <a:endParaRPr lang="en-US" sz="2000" dirty="0"/>
          </a:p>
          <a:p>
            <a:r>
              <a:rPr lang="en-US" sz="2000" dirty="0"/>
              <a:t>	return 0;</a:t>
            </a:r>
          </a:p>
          <a:p>
            <a:r>
              <a:rPr lang="en-US" sz="2000" dirty="0" smtClean="0"/>
              <a:t>}</a:t>
            </a:r>
            <a:endParaRPr lang="en-US" sz="2400" dirty="0"/>
          </a:p>
        </p:txBody>
      </p:sp>
      <p:sp>
        <p:nvSpPr>
          <p:cNvPr id="4" name="Rectangle 3"/>
          <p:cNvSpPr/>
          <p:nvPr/>
        </p:nvSpPr>
        <p:spPr>
          <a:xfrm>
            <a:off x="338657" y="3380125"/>
            <a:ext cx="6316138" cy="3170099"/>
          </a:xfrm>
          <a:prstGeom prst="rect">
            <a:avLst/>
          </a:prstGeom>
        </p:spPr>
        <p:txBody>
          <a:bodyPr wrap="square">
            <a:spAutoFit/>
          </a:bodyPr>
          <a:lstStyle/>
          <a:p>
            <a:r>
              <a:rPr lang="en-US" sz="2000" dirty="0"/>
              <a:t>long </a:t>
            </a:r>
            <a:r>
              <a:rPr lang="en-US" sz="2000" dirty="0" err="1"/>
              <a:t>availableProducts</a:t>
            </a:r>
            <a:r>
              <a:rPr lang="en-US" sz="2000" dirty="0"/>
              <a:t>( </a:t>
            </a:r>
            <a:r>
              <a:rPr lang="en-US" sz="2000" dirty="0" err="1" smtClean="0"/>
              <a:t>t_store</a:t>
            </a:r>
            <a:r>
              <a:rPr lang="en-US" sz="2000" dirty="0"/>
              <a:t>* </a:t>
            </a:r>
            <a:r>
              <a:rPr lang="en-US" sz="2000" dirty="0" smtClean="0"/>
              <a:t>store </a:t>
            </a:r>
            <a:r>
              <a:rPr lang="en-US" sz="2000" dirty="0"/>
              <a:t>){</a:t>
            </a:r>
          </a:p>
          <a:p>
            <a:r>
              <a:rPr lang="en-US" sz="2000" dirty="0"/>
              <a:t>	</a:t>
            </a:r>
            <a:r>
              <a:rPr lang="en-US" sz="2000" dirty="0" smtClean="0"/>
              <a:t>node</a:t>
            </a:r>
            <a:r>
              <a:rPr lang="en-US" sz="2000" dirty="0"/>
              <a:t>* product = </a:t>
            </a:r>
            <a:r>
              <a:rPr lang="en-US" sz="2000" dirty="0" smtClean="0"/>
              <a:t>store-</a:t>
            </a:r>
            <a:r>
              <a:rPr lang="en-US" sz="2000" dirty="0"/>
              <a:t>&gt;products;</a:t>
            </a:r>
          </a:p>
          <a:p>
            <a:r>
              <a:rPr lang="en-US" sz="2000" dirty="0"/>
              <a:t>	long total = 0;</a:t>
            </a:r>
          </a:p>
          <a:p>
            <a:endParaRPr lang="en-US" sz="2000" dirty="0"/>
          </a:p>
          <a:p>
            <a:r>
              <a:rPr lang="en-US" sz="2000" dirty="0"/>
              <a:t>	while ( product != 0 ) {</a:t>
            </a:r>
          </a:p>
          <a:p>
            <a:r>
              <a:rPr lang="en-US" sz="2000" dirty="0"/>
              <a:t>		total += </a:t>
            </a:r>
            <a:r>
              <a:rPr lang="en-US" sz="2000" dirty="0" err="1"/>
              <a:t>isAvailable</a:t>
            </a:r>
            <a:r>
              <a:rPr lang="en-US" sz="2000" dirty="0"/>
              <a:t>( product )</a:t>
            </a:r>
            <a:r>
              <a:rPr lang="en-US" sz="2000" dirty="0" smtClean="0"/>
              <a:t>;</a:t>
            </a:r>
            <a:endParaRPr lang="en-US" sz="2000" dirty="0"/>
          </a:p>
          <a:p>
            <a:r>
              <a:rPr lang="en-US" sz="2000" dirty="0"/>
              <a:t>		product = product-&gt;</a:t>
            </a:r>
            <a:r>
              <a:rPr lang="en-US" sz="2000" dirty="0" err="1"/>
              <a:t>nxt</a:t>
            </a:r>
            <a:r>
              <a:rPr lang="en-US" sz="2000" dirty="0"/>
              <a:t>;</a:t>
            </a:r>
          </a:p>
          <a:p>
            <a:r>
              <a:rPr lang="en-US" sz="2000" dirty="0"/>
              <a:t>	</a:t>
            </a:r>
            <a:r>
              <a:rPr lang="en-US" sz="2000" dirty="0" smtClean="0"/>
              <a:t>}</a:t>
            </a:r>
            <a:endParaRPr lang="en-US" sz="2000" dirty="0"/>
          </a:p>
          <a:p>
            <a:r>
              <a:rPr lang="en-US" sz="2000" dirty="0"/>
              <a:t>	return total;</a:t>
            </a:r>
          </a:p>
          <a:p>
            <a:r>
              <a:rPr lang="en-US" sz="2000" dirty="0"/>
              <a:t>}</a:t>
            </a:r>
          </a:p>
        </p:txBody>
      </p:sp>
      <p:sp>
        <p:nvSpPr>
          <p:cNvPr id="2" name="Rectangle 1"/>
          <p:cNvSpPr/>
          <p:nvPr/>
        </p:nvSpPr>
        <p:spPr>
          <a:xfrm>
            <a:off x="-67732" y="242299"/>
            <a:ext cx="453670" cy="2246769"/>
          </a:xfrm>
          <a:prstGeom prst="rect">
            <a:avLst/>
          </a:prstGeom>
        </p:spPr>
        <p:txBody>
          <a:bodyPr wrap="none">
            <a:spAutoFit/>
          </a:bodyPr>
          <a:lstStyle/>
          <a:p>
            <a:r>
              <a:rPr lang="en-US" sz="2000" dirty="0" smtClean="0"/>
              <a:t>10</a:t>
            </a:r>
          </a:p>
          <a:p>
            <a:r>
              <a:rPr lang="en-US" sz="2000" dirty="0" smtClean="0"/>
              <a:t>11</a:t>
            </a:r>
          </a:p>
          <a:p>
            <a:r>
              <a:rPr lang="en-US" sz="2000" dirty="0" smtClean="0"/>
              <a:t>12</a:t>
            </a:r>
          </a:p>
          <a:p>
            <a:r>
              <a:rPr lang="en-US" sz="2000" dirty="0" smtClean="0"/>
              <a:t>13</a:t>
            </a:r>
          </a:p>
          <a:p>
            <a:r>
              <a:rPr lang="en-US" sz="2000" dirty="0" smtClean="0"/>
              <a:t>14</a:t>
            </a:r>
          </a:p>
          <a:p>
            <a:r>
              <a:rPr lang="en-US" sz="2000" dirty="0" smtClean="0"/>
              <a:t>15</a:t>
            </a:r>
          </a:p>
          <a:p>
            <a:r>
              <a:rPr lang="en-US" sz="2000" dirty="0" smtClean="0"/>
              <a:t>16</a:t>
            </a:r>
          </a:p>
        </p:txBody>
      </p:sp>
      <p:sp>
        <p:nvSpPr>
          <p:cNvPr id="15" name="Rectangle 14"/>
          <p:cNvSpPr/>
          <p:nvPr/>
        </p:nvSpPr>
        <p:spPr>
          <a:xfrm>
            <a:off x="-50809" y="3380125"/>
            <a:ext cx="609600" cy="3170099"/>
          </a:xfrm>
          <a:prstGeom prst="rect">
            <a:avLst/>
          </a:prstGeom>
        </p:spPr>
        <p:txBody>
          <a:bodyPr wrap="square">
            <a:spAutoFit/>
          </a:bodyPr>
          <a:lstStyle/>
          <a:p>
            <a:r>
              <a:rPr lang="en-US" sz="2000" dirty="0"/>
              <a:t>17</a:t>
            </a:r>
          </a:p>
          <a:p>
            <a:r>
              <a:rPr lang="en-US" sz="2000" dirty="0"/>
              <a:t>18</a:t>
            </a:r>
          </a:p>
          <a:p>
            <a:r>
              <a:rPr lang="en-US" sz="2000" dirty="0"/>
              <a:t>19</a:t>
            </a:r>
          </a:p>
          <a:p>
            <a:r>
              <a:rPr lang="en-US" sz="2000" dirty="0"/>
              <a:t>20</a:t>
            </a:r>
          </a:p>
          <a:p>
            <a:r>
              <a:rPr lang="en-US" sz="2000" dirty="0"/>
              <a:t>21</a:t>
            </a:r>
          </a:p>
          <a:p>
            <a:r>
              <a:rPr lang="en-US" sz="2000" dirty="0"/>
              <a:t>22</a:t>
            </a:r>
          </a:p>
          <a:p>
            <a:r>
              <a:rPr lang="en-US" sz="2000" dirty="0"/>
              <a:t>23</a:t>
            </a:r>
          </a:p>
          <a:p>
            <a:r>
              <a:rPr lang="en-US" sz="2000" dirty="0"/>
              <a:t>24</a:t>
            </a:r>
          </a:p>
          <a:p>
            <a:r>
              <a:rPr lang="en-US" sz="2000" dirty="0"/>
              <a:t>25</a:t>
            </a:r>
          </a:p>
          <a:p>
            <a:r>
              <a:rPr lang="en-US" sz="2000" dirty="0"/>
              <a:t>26</a:t>
            </a:r>
          </a:p>
        </p:txBody>
      </p:sp>
      <p:sp>
        <p:nvSpPr>
          <p:cNvPr id="3" name="TextBox 2"/>
          <p:cNvSpPr txBox="1"/>
          <p:nvPr/>
        </p:nvSpPr>
        <p:spPr>
          <a:xfrm>
            <a:off x="5719853" y="5233999"/>
            <a:ext cx="1534344" cy="461665"/>
          </a:xfrm>
          <a:prstGeom prst="rect">
            <a:avLst/>
          </a:prstGeom>
          <a:noFill/>
        </p:spPr>
        <p:txBody>
          <a:bodyPr wrap="none" rtlCol="0">
            <a:spAutoFit/>
          </a:bodyPr>
          <a:lstStyle/>
          <a:p>
            <a:r>
              <a:rPr lang="en-US" sz="2400" dirty="0" smtClean="0">
                <a:solidFill>
                  <a:schemeClr val="tx2"/>
                </a:solidFill>
              </a:rPr>
              <a:t>total &gt;= 0</a:t>
            </a:r>
            <a:endParaRPr lang="en-US" sz="2400" dirty="0">
              <a:solidFill>
                <a:schemeClr val="tx2"/>
              </a:solidFill>
            </a:endParaRPr>
          </a:p>
        </p:txBody>
      </p:sp>
      <p:sp>
        <p:nvSpPr>
          <p:cNvPr id="19" name="TextBox 18"/>
          <p:cNvSpPr txBox="1"/>
          <p:nvPr/>
        </p:nvSpPr>
        <p:spPr>
          <a:xfrm>
            <a:off x="4399057" y="2281397"/>
            <a:ext cx="2817298" cy="461665"/>
          </a:xfrm>
          <a:prstGeom prst="rect">
            <a:avLst/>
          </a:prstGeom>
          <a:noFill/>
        </p:spPr>
        <p:txBody>
          <a:bodyPr wrap="none" rtlCol="0">
            <a:spAutoFit/>
          </a:bodyPr>
          <a:lstStyle/>
          <a:p>
            <a:r>
              <a:rPr lang="en-US" sz="2400" dirty="0" smtClean="0">
                <a:solidFill>
                  <a:schemeClr val="tx2"/>
                </a:solidFill>
              </a:rPr>
              <a:t>return one of {0,1}</a:t>
            </a:r>
            <a:endParaRPr lang="en-US" sz="2400" dirty="0">
              <a:solidFill>
                <a:schemeClr val="tx2"/>
              </a:solidFill>
            </a:endParaRPr>
          </a:p>
        </p:txBody>
      </p:sp>
      <p:sp>
        <p:nvSpPr>
          <p:cNvPr id="25" name="TextBox 24"/>
          <p:cNvSpPr txBox="1"/>
          <p:nvPr/>
        </p:nvSpPr>
        <p:spPr>
          <a:xfrm>
            <a:off x="3477267" y="5913052"/>
            <a:ext cx="2935419" cy="461665"/>
          </a:xfrm>
          <a:prstGeom prst="rect">
            <a:avLst/>
          </a:prstGeom>
          <a:noFill/>
        </p:spPr>
        <p:txBody>
          <a:bodyPr wrap="none" rtlCol="0">
            <a:spAutoFit/>
          </a:bodyPr>
          <a:lstStyle/>
          <a:p>
            <a:r>
              <a:rPr lang="en-US" sz="2400" dirty="0" smtClean="0">
                <a:solidFill>
                  <a:schemeClr val="tx2"/>
                </a:solidFill>
              </a:rPr>
              <a:t>return one of {2, 3}</a:t>
            </a:r>
            <a:endParaRPr lang="en-US" sz="2400" dirty="0">
              <a:solidFill>
                <a:schemeClr val="tx2"/>
              </a:solidFill>
            </a:endParaRPr>
          </a:p>
        </p:txBody>
      </p:sp>
      <p:cxnSp>
        <p:nvCxnSpPr>
          <p:cNvPr id="50" name="Straight Connector 49"/>
          <p:cNvCxnSpPr>
            <a:endCxn id="19" idx="1"/>
          </p:cNvCxnSpPr>
          <p:nvPr/>
        </p:nvCxnSpPr>
        <p:spPr>
          <a:xfrm>
            <a:off x="2455333" y="1676400"/>
            <a:ext cx="1943724" cy="835830"/>
          </a:xfrm>
          <a:prstGeom prst="line">
            <a:avLst/>
          </a:prstGeom>
          <a:ln w="38100" cmpd="sng">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a:endCxn id="19" idx="1"/>
          </p:cNvCxnSpPr>
          <p:nvPr/>
        </p:nvCxnSpPr>
        <p:spPr>
          <a:xfrm>
            <a:off x="1964267" y="1930395"/>
            <a:ext cx="2434790" cy="581835"/>
          </a:xfrm>
          <a:prstGeom prst="line">
            <a:avLst/>
          </a:prstGeom>
          <a:ln w="38100" cmpd="sng">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4231799" y="5454047"/>
            <a:ext cx="1488054" cy="0"/>
          </a:xfrm>
          <a:prstGeom prst="line">
            <a:avLst/>
          </a:prstGeom>
          <a:ln w="38100" cmpd="sng">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2286000" y="6062133"/>
            <a:ext cx="1198653" cy="155259"/>
          </a:xfrm>
          <a:prstGeom prst="line">
            <a:avLst/>
          </a:prstGeom>
          <a:ln w="38100" cmpd="sng">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396228" y="226831"/>
            <a:ext cx="2795357" cy="461665"/>
          </a:xfrm>
          <a:prstGeom prst="rect">
            <a:avLst/>
          </a:prstGeom>
          <a:noFill/>
        </p:spPr>
        <p:txBody>
          <a:bodyPr wrap="none" rtlCol="0">
            <a:spAutoFit/>
          </a:bodyPr>
          <a:lstStyle/>
          <a:p>
            <a:r>
              <a:rPr lang="en-US" sz="2400" dirty="0" err="1" smtClean="0">
                <a:solidFill>
                  <a:schemeClr val="tx2"/>
                </a:solidFill>
              </a:rPr>
              <a:t>product.items</a:t>
            </a:r>
            <a:r>
              <a:rPr lang="en-US" sz="2400" dirty="0" smtClean="0">
                <a:solidFill>
                  <a:schemeClr val="tx2"/>
                </a:solidFill>
              </a:rPr>
              <a:t> &gt;= 0</a:t>
            </a:r>
            <a:endParaRPr lang="en-US" sz="2400" dirty="0">
              <a:solidFill>
                <a:schemeClr val="tx2"/>
              </a:solidFill>
            </a:endParaRPr>
          </a:p>
        </p:txBody>
      </p:sp>
      <p:cxnSp>
        <p:nvCxnSpPr>
          <p:cNvPr id="16" name="Straight Connector 15"/>
          <p:cNvCxnSpPr>
            <a:endCxn id="14" idx="1"/>
          </p:cNvCxnSpPr>
          <p:nvPr/>
        </p:nvCxnSpPr>
        <p:spPr>
          <a:xfrm>
            <a:off x="3830541" y="406400"/>
            <a:ext cx="565687" cy="51264"/>
          </a:xfrm>
          <a:prstGeom prst="line">
            <a:avLst/>
          </a:prstGeom>
          <a:ln w="38100" cmpd="sng">
            <a:headEnd type="triangle"/>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667014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p:cNvCxnSpPr>
            <a:endCxn id="19" idx="1"/>
          </p:cNvCxnSpPr>
          <p:nvPr/>
        </p:nvCxnSpPr>
        <p:spPr>
          <a:xfrm>
            <a:off x="2286000" y="999067"/>
            <a:ext cx="2113057" cy="1513163"/>
          </a:xfrm>
          <a:prstGeom prst="line">
            <a:avLst/>
          </a:prstGeom>
          <a:ln w="38100" cmpd="sng">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338664" y="-50874"/>
            <a:ext cx="5435601" cy="2554545"/>
          </a:xfrm>
          <a:prstGeom prst="rect">
            <a:avLst/>
          </a:prstGeom>
        </p:spPr>
        <p:txBody>
          <a:bodyPr wrap="square">
            <a:spAutoFit/>
          </a:bodyPr>
          <a:lstStyle/>
          <a:p>
            <a:r>
              <a:rPr lang="en-US" sz="2000" dirty="0" err="1"/>
              <a:t>int</a:t>
            </a:r>
            <a:r>
              <a:rPr lang="en-US" sz="2000" dirty="0"/>
              <a:t> </a:t>
            </a:r>
            <a:r>
              <a:rPr lang="en-US" sz="2000" dirty="0" err="1"/>
              <a:t>isAvailable</a:t>
            </a:r>
            <a:r>
              <a:rPr lang="en-US" sz="2000" dirty="0" smtClean="0"/>
              <a:t>(node* product)</a:t>
            </a:r>
            <a:r>
              <a:rPr lang="en-US" sz="2000" dirty="0"/>
              <a:t>{</a:t>
            </a:r>
          </a:p>
          <a:p>
            <a:r>
              <a:rPr lang="en-US" sz="2000" dirty="0" smtClean="0"/>
              <a:t>      </a:t>
            </a:r>
            <a:r>
              <a:rPr lang="en-US" sz="2000" dirty="0" smtClean="0">
                <a:solidFill>
                  <a:srgbClr val="008000"/>
                </a:solidFill>
              </a:rPr>
              <a:t>assert( product-&gt;items &gt;= 0 )</a:t>
            </a:r>
          </a:p>
          <a:p>
            <a:r>
              <a:rPr lang="en-US" sz="2000" dirty="0"/>
              <a:t>	if ( </a:t>
            </a:r>
            <a:r>
              <a:rPr lang="en-US" sz="2000" dirty="0" err="1"/>
              <a:t>notInitialized</a:t>
            </a:r>
            <a:r>
              <a:rPr lang="en-US" sz="2000" dirty="0"/>
              <a:t> </a:t>
            </a:r>
            <a:r>
              <a:rPr lang="en-US" sz="2000" dirty="0" smtClean="0"/>
              <a:t>(product) )</a:t>
            </a:r>
            <a:endParaRPr lang="en-US" sz="2000" dirty="0"/>
          </a:p>
          <a:p>
            <a:r>
              <a:rPr lang="en-US" sz="2000" dirty="0"/>
              <a:t>		return 0</a:t>
            </a:r>
            <a:r>
              <a:rPr lang="en-US" sz="2000" dirty="0" smtClean="0"/>
              <a:t>;</a:t>
            </a:r>
          </a:p>
          <a:p>
            <a:r>
              <a:rPr lang="fi-FI" sz="2000" dirty="0"/>
              <a:t>	</a:t>
            </a:r>
            <a:r>
              <a:rPr lang="fi-FI" sz="2000" dirty="0" err="1"/>
              <a:t>if</a:t>
            </a:r>
            <a:r>
              <a:rPr lang="fi-FI" sz="2000" dirty="0"/>
              <a:t> ( </a:t>
            </a:r>
            <a:r>
              <a:rPr lang="fi-FI" sz="2000" dirty="0" err="1" smtClean="0"/>
              <a:t>product-</a:t>
            </a:r>
            <a:r>
              <a:rPr lang="fi-FI" sz="2000" dirty="0" smtClean="0"/>
              <a:t>&gt;</a:t>
            </a:r>
            <a:r>
              <a:rPr lang="fi-FI" sz="2000" dirty="0" err="1" smtClean="0"/>
              <a:t>items</a:t>
            </a:r>
            <a:r>
              <a:rPr lang="fi-FI" sz="2000" dirty="0" smtClean="0"/>
              <a:t> </a:t>
            </a:r>
            <a:r>
              <a:rPr lang="fi-FI" sz="2000" dirty="0"/>
              <a:t>&gt; 0 </a:t>
            </a:r>
            <a:r>
              <a:rPr lang="fi-FI" sz="2000" dirty="0" smtClean="0"/>
              <a:t>)</a:t>
            </a:r>
            <a:endParaRPr lang="fi-FI" sz="2000" dirty="0"/>
          </a:p>
          <a:p>
            <a:r>
              <a:rPr lang="en-US" sz="2000" dirty="0"/>
              <a:t>		return 1</a:t>
            </a:r>
            <a:r>
              <a:rPr lang="en-US" sz="2000" dirty="0" smtClean="0"/>
              <a:t>;</a:t>
            </a:r>
            <a:endParaRPr lang="en-US" sz="2000" dirty="0"/>
          </a:p>
          <a:p>
            <a:r>
              <a:rPr lang="en-US" sz="2000" dirty="0"/>
              <a:t>	return 0;</a:t>
            </a:r>
          </a:p>
          <a:p>
            <a:r>
              <a:rPr lang="en-US" sz="2000" dirty="0" smtClean="0"/>
              <a:t>}</a:t>
            </a:r>
            <a:endParaRPr lang="en-US" sz="2400" dirty="0"/>
          </a:p>
        </p:txBody>
      </p:sp>
      <p:sp>
        <p:nvSpPr>
          <p:cNvPr id="4" name="Rectangle 3"/>
          <p:cNvSpPr/>
          <p:nvPr/>
        </p:nvSpPr>
        <p:spPr>
          <a:xfrm>
            <a:off x="338657" y="3380125"/>
            <a:ext cx="6316138" cy="3170099"/>
          </a:xfrm>
          <a:prstGeom prst="rect">
            <a:avLst/>
          </a:prstGeom>
        </p:spPr>
        <p:txBody>
          <a:bodyPr wrap="square">
            <a:spAutoFit/>
          </a:bodyPr>
          <a:lstStyle/>
          <a:p>
            <a:r>
              <a:rPr lang="en-US" sz="2000" dirty="0"/>
              <a:t>long </a:t>
            </a:r>
            <a:r>
              <a:rPr lang="en-US" sz="2000" dirty="0" err="1"/>
              <a:t>availableProducts</a:t>
            </a:r>
            <a:r>
              <a:rPr lang="en-US" sz="2000" dirty="0"/>
              <a:t>( </a:t>
            </a:r>
            <a:r>
              <a:rPr lang="en-US" sz="2000" dirty="0" err="1" smtClean="0"/>
              <a:t>t_store</a:t>
            </a:r>
            <a:r>
              <a:rPr lang="en-US" sz="2000" dirty="0"/>
              <a:t>* </a:t>
            </a:r>
            <a:r>
              <a:rPr lang="en-US" sz="2000" dirty="0" smtClean="0"/>
              <a:t>store </a:t>
            </a:r>
            <a:r>
              <a:rPr lang="en-US" sz="2000" dirty="0"/>
              <a:t>){</a:t>
            </a:r>
          </a:p>
          <a:p>
            <a:r>
              <a:rPr lang="en-US" sz="2000" dirty="0"/>
              <a:t>	</a:t>
            </a:r>
            <a:r>
              <a:rPr lang="en-US" sz="2000" dirty="0" smtClean="0"/>
              <a:t>node</a:t>
            </a:r>
            <a:r>
              <a:rPr lang="en-US" sz="2000" dirty="0"/>
              <a:t>* product = </a:t>
            </a:r>
            <a:r>
              <a:rPr lang="en-US" sz="2000" dirty="0" smtClean="0"/>
              <a:t>store-</a:t>
            </a:r>
            <a:r>
              <a:rPr lang="en-US" sz="2000" dirty="0"/>
              <a:t>&gt;products;</a:t>
            </a:r>
          </a:p>
          <a:p>
            <a:r>
              <a:rPr lang="en-US" sz="2000" dirty="0"/>
              <a:t>	long total = 0;</a:t>
            </a:r>
          </a:p>
          <a:p>
            <a:endParaRPr lang="en-US" sz="2000" dirty="0"/>
          </a:p>
          <a:p>
            <a:r>
              <a:rPr lang="en-US" sz="2000" dirty="0"/>
              <a:t>	while ( product != 0 ) {</a:t>
            </a:r>
          </a:p>
          <a:p>
            <a:r>
              <a:rPr lang="en-US" sz="2000" dirty="0"/>
              <a:t>		total += </a:t>
            </a:r>
            <a:r>
              <a:rPr lang="en-US" sz="2000" dirty="0" err="1"/>
              <a:t>isAvailable</a:t>
            </a:r>
            <a:r>
              <a:rPr lang="en-US" sz="2000" dirty="0"/>
              <a:t>( product )</a:t>
            </a:r>
            <a:r>
              <a:rPr lang="en-US" sz="2000" dirty="0" smtClean="0"/>
              <a:t>;</a:t>
            </a:r>
            <a:endParaRPr lang="en-US" sz="2000" dirty="0"/>
          </a:p>
          <a:p>
            <a:r>
              <a:rPr lang="en-US" sz="2000" dirty="0"/>
              <a:t>		product = product-&gt;</a:t>
            </a:r>
            <a:r>
              <a:rPr lang="en-US" sz="2000" dirty="0" err="1"/>
              <a:t>nxt</a:t>
            </a:r>
            <a:r>
              <a:rPr lang="en-US" sz="2000" dirty="0"/>
              <a:t>;</a:t>
            </a:r>
          </a:p>
          <a:p>
            <a:r>
              <a:rPr lang="en-US" sz="2000" dirty="0"/>
              <a:t>	</a:t>
            </a:r>
            <a:r>
              <a:rPr lang="en-US" sz="2000" dirty="0" smtClean="0"/>
              <a:t>}</a:t>
            </a:r>
            <a:endParaRPr lang="en-US" sz="2000" dirty="0"/>
          </a:p>
          <a:p>
            <a:r>
              <a:rPr lang="en-US" sz="2000" dirty="0"/>
              <a:t>	return total;</a:t>
            </a:r>
          </a:p>
          <a:p>
            <a:r>
              <a:rPr lang="en-US" sz="2000" dirty="0"/>
              <a:t>}</a:t>
            </a:r>
          </a:p>
        </p:txBody>
      </p:sp>
      <p:sp>
        <p:nvSpPr>
          <p:cNvPr id="15" name="Rectangle 14"/>
          <p:cNvSpPr/>
          <p:nvPr/>
        </p:nvSpPr>
        <p:spPr>
          <a:xfrm>
            <a:off x="-50809" y="3380125"/>
            <a:ext cx="609600" cy="3170099"/>
          </a:xfrm>
          <a:prstGeom prst="rect">
            <a:avLst/>
          </a:prstGeom>
        </p:spPr>
        <p:txBody>
          <a:bodyPr wrap="square">
            <a:spAutoFit/>
          </a:bodyPr>
          <a:lstStyle/>
          <a:p>
            <a:r>
              <a:rPr lang="en-US" sz="2000" dirty="0"/>
              <a:t>17</a:t>
            </a:r>
          </a:p>
          <a:p>
            <a:r>
              <a:rPr lang="en-US" sz="2000" dirty="0"/>
              <a:t>18</a:t>
            </a:r>
          </a:p>
          <a:p>
            <a:r>
              <a:rPr lang="en-US" sz="2000" dirty="0"/>
              <a:t>19</a:t>
            </a:r>
          </a:p>
          <a:p>
            <a:r>
              <a:rPr lang="en-US" sz="2000" dirty="0"/>
              <a:t>20</a:t>
            </a:r>
          </a:p>
          <a:p>
            <a:r>
              <a:rPr lang="en-US" sz="2000" dirty="0"/>
              <a:t>21</a:t>
            </a:r>
          </a:p>
          <a:p>
            <a:r>
              <a:rPr lang="en-US" sz="2000" dirty="0"/>
              <a:t>22</a:t>
            </a:r>
          </a:p>
          <a:p>
            <a:r>
              <a:rPr lang="en-US" sz="2000" dirty="0"/>
              <a:t>23</a:t>
            </a:r>
          </a:p>
          <a:p>
            <a:r>
              <a:rPr lang="en-US" sz="2000" dirty="0"/>
              <a:t>24</a:t>
            </a:r>
          </a:p>
          <a:p>
            <a:r>
              <a:rPr lang="en-US" sz="2000" dirty="0"/>
              <a:t>25</a:t>
            </a:r>
          </a:p>
          <a:p>
            <a:r>
              <a:rPr lang="en-US" sz="2000" dirty="0"/>
              <a:t>26</a:t>
            </a:r>
          </a:p>
        </p:txBody>
      </p:sp>
      <p:sp>
        <p:nvSpPr>
          <p:cNvPr id="3" name="TextBox 2"/>
          <p:cNvSpPr txBox="1"/>
          <p:nvPr/>
        </p:nvSpPr>
        <p:spPr>
          <a:xfrm>
            <a:off x="5719853" y="5233999"/>
            <a:ext cx="1534344" cy="461665"/>
          </a:xfrm>
          <a:prstGeom prst="rect">
            <a:avLst/>
          </a:prstGeom>
          <a:noFill/>
        </p:spPr>
        <p:txBody>
          <a:bodyPr wrap="none" rtlCol="0">
            <a:spAutoFit/>
          </a:bodyPr>
          <a:lstStyle/>
          <a:p>
            <a:r>
              <a:rPr lang="en-US" sz="2400" dirty="0" smtClean="0">
                <a:solidFill>
                  <a:schemeClr val="tx2"/>
                </a:solidFill>
              </a:rPr>
              <a:t>total &gt;= 0</a:t>
            </a:r>
            <a:endParaRPr lang="en-US" sz="2400" dirty="0">
              <a:solidFill>
                <a:schemeClr val="tx2"/>
              </a:solidFill>
            </a:endParaRPr>
          </a:p>
        </p:txBody>
      </p:sp>
      <p:sp>
        <p:nvSpPr>
          <p:cNvPr id="19" name="TextBox 18"/>
          <p:cNvSpPr txBox="1"/>
          <p:nvPr/>
        </p:nvSpPr>
        <p:spPr>
          <a:xfrm>
            <a:off x="4399057" y="2281397"/>
            <a:ext cx="2817298" cy="461665"/>
          </a:xfrm>
          <a:prstGeom prst="rect">
            <a:avLst/>
          </a:prstGeom>
          <a:noFill/>
        </p:spPr>
        <p:txBody>
          <a:bodyPr wrap="none" rtlCol="0">
            <a:spAutoFit/>
          </a:bodyPr>
          <a:lstStyle/>
          <a:p>
            <a:r>
              <a:rPr lang="en-US" sz="2400" dirty="0" smtClean="0">
                <a:solidFill>
                  <a:schemeClr val="tx2"/>
                </a:solidFill>
              </a:rPr>
              <a:t>return one of {0,1}</a:t>
            </a:r>
            <a:endParaRPr lang="en-US" sz="2400" dirty="0">
              <a:solidFill>
                <a:schemeClr val="tx2"/>
              </a:solidFill>
            </a:endParaRPr>
          </a:p>
        </p:txBody>
      </p:sp>
      <p:sp>
        <p:nvSpPr>
          <p:cNvPr id="25" name="TextBox 24"/>
          <p:cNvSpPr txBox="1"/>
          <p:nvPr/>
        </p:nvSpPr>
        <p:spPr>
          <a:xfrm>
            <a:off x="3477267" y="5913052"/>
            <a:ext cx="2935419" cy="461665"/>
          </a:xfrm>
          <a:prstGeom prst="rect">
            <a:avLst/>
          </a:prstGeom>
          <a:noFill/>
        </p:spPr>
        <p:txBody>
          <a:bodyPr wrap="none" rtlCol="0">
            <a:spAutoFit/>
          </a:bodyPr>
          <a:lstStyle/>
          <a:p>
            <a:r>
              <a:rPr lang="en-US" sz="2400" dirty="0" smtClean="0">
                <a:solidFill>
                  <a:schemeClr val="tx2"/>
                </a:solidFill>
              </a:rPr>
              <a:t>return one of {2, 3}</a:t>
            </a:r>
            <a:endParaRPr lang="en-US" sz="2400" dirty="0">
              <a:solidFill>
                <a:schemeClr val="tx2"/>
              </a:solidFill>
            </a:endParaRPr>
          </a:p>
        </p:txBody>
      </p:sp>
      <p:cxnSp>
        <p:nvCxnSpPr>
          <p:cNvPr id="50" name="Straight Connector 49"/>
          <p:cNvCxnSpPr>
            <a:endCxn id="19" idx="1"/>
          </p:cNvCxnSpPr>
          <p:nvPr/>
        </p:nvCxnSpPr>
        <p:spPr>
          <a:xfrm>
            <a:off x="2455333" y="1676400"/>
            <a:ext cx="1943724" cy="835830"/>
          </a:xfrm>
          <a:prstGeom prst="line">
            <a:avLst/>
          </a:prstGeom>
          <a:ln w="38100" cmpd="sng">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a:endCxn id="19" idx="1"/>
          </p:cNvCxnSpPr>
          <p:nvPr/>
        </p:nvCxnSpPr>
        <p:spPr>
          <a:xfrm>
            <a:off x="1964267" y="1930395"/>
            <a:ext cx="2434790" cy="581835"/>
          </a:xfrm>
          <a:prstGeom prst="line">
            <a:avLst/>
          </a:prstGeom>
          <a:ln w="38100" cmpd="sng">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4231799" y="5454047"/>
            <a:ext cx="1488054" cy="0"/>
          </a:xfrm>
          <a:prstGeom prst="line">
            <a:avLst/>
          </a:prstGeom>
          <a:ln w="38100" cmpd="sng">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2286000" y="6062133"/>
            <a:ext cx="1198653" cy="155259"/>
          </a:xfrm>
          <a:prstGeom prst="line">
            <a:avLst/>
          </a:prstGeom>
          <a:ln w="38100" cmpd="sng">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67732" y="-28629"/>
            <a:ext cx="453670" cy="2554545"/>
          </a:xfrm>
          <a:prstGeom prst="rect">
            <a:avLst/>
          </a:prstGeom>
        </p:spPr>
        <p:txBody>
          <a:bodyPr wrap="none">
            <a:spAutoFit/>
          </a:bodyPr>
          <a:lstStyle/>
          <a:p>
            <a:r>
              <a:rPr lang="en-US" sz="2000" dirty="0" smtClean="0"/>
              <a:t>10</a:t>
            </a:r>
          </a:p>
          <a:p>
            <a:endParaRPr lang="en-US" sz="2000" dirty="0" smtClean="0"/>
          </a:p>
          <a:p>
            <a:r>
              <a:rPr lang="en-US" sz="2000" dirty="0" smtClean="0"/>
              <a:t>11</a:t>
            </a:r>
          </a:p>
          <a:p>
            <a:r>
              <a:rPr lang="en-US" sz="2000" dirty="0" smtClean="0"/>
              <a:t>12</a:t>
            </a:r>
          </a:p>
          <a:p>
            <a:r>
              <a:rPr lang="en-US" sz="2000" dirty="0" smtClean="0"/>
              <a:t>13</a:t>
            </a:r>
          </a:p>
          <a:p>
            <a:r>
              <a:rPr lang="en-US" sz="2000" dirty="0" smtClean="0"/>
              <a:t>14</a:t>
            </a:r>
          </a:p>
          <a:p>
            <a:r>
              <a:rPr lang="en-US" sz="2000" dirty="0" smtClean="0"/>
              <a:t>15</a:t>
            </a:r>
          </a:p>
          <a:p>
            <a:r>
              <a:rPr lang="en-US" sz="2000" dirty="0" smtClean="0"/>
              <a:t>16</a:t>
            </a:r>
          </a:p>
        </p:txBody>
      </p:sp>
    </p:spTree>
    <p:extLst>
      <p:ext uri="{BB962C8B-B14F-4D97-AF65-F5344CB8AC3E}">
        <p14:creationId xmlns:p14="http://schemas.microsoft.com/office/powerpoint/2010/main" val="354110855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8657" y="3380125"/>
            <a:ext cx="6316138" cy="3170099"/>
          </a:xfrm>
          <a:prstGeom prst="rect">
            <a:avLst/>
          </a:prstGeom>
        </p:spPr>
        <p:txBody>
          <a:bodyPr wrap="square">
            <a:spAutoFit/>
          </a:bodyPr>
          <a:lstStyle/>
          <a:p>
            <a:r>
              <a:rPr lang="en-US" sz="2000" dirty="0"/>
              <a:t>long </a:t>
            </a:r>
            <a:r>
              <a:rPr lang="en-US" sz="2000" dirty="0" err="1"/>
              <a:t>availableProducts</a:t>
            </a:r>
            <a:r>
              <a:rPr lang="en-US" sz="2000" dirty="0"/>
              <a:t>( </a:t>
            </a:r>
            <a:r>
              <a:rPr lang="en-US" sz="2000" dirty="0" err="1" smtClean="0"/>
              <a:t>t_store</a:t>
            </a:r>
            <a:r>
              <a:rPr lang="en-US" sz="2000" dirty="0"/>
              <a:t>* </a:t>
            </a:r>
            <a:r>
              <a:rPr lang="en-US" sz="2000" dirty="0" smtClean="0"/>
              <a:t>store </a:t>
            </a:r>
            <a:r>
              <a:rPr lang="en-US" sz="2000" dirty="0"/>
              <a:t>){</a:t>
            </a:r>
          </a:p>
          <a:p>
            <a:r>
              <a:rPr lang="en-US" sz="2000" dirty="0"/>
              <a:t>	</a:t>
            </a:r>
            <a:r>
              <a:rPr lang="en-US" sz="2000" dirty="0" smtClean="0"/>
              <a:t>node</a:t>
            </a:r>
            <a:r>
              <a:rPr lang="en-US" sz="2000" dirty="0"/>
              <a:t>* product = </a:t>
            </a:r>
            <a:r>
              <a:rPr lang="en-US" sz="2000" dirty="0" smtClean="0"/>
              <a:t>store-</a:t>
            </a:r>
            <a:r>
              <a:rPr lang="en-US" sz="2000" dirty="0"/>
              <a:t>&gt;products;</a:t>
            </a:r>
          </a:p>
          <a:p>
            <a:r>
              <a:rPr lang="en-US" sz="2000" dirty="0"/>
              <a:t>	long total = 0;</a:t>
            </a:r>
          </a:p>
          <a:p>
            <a:endParaRPr lang="en-US" sz="2000" dirty="0"/>
          </a:p>
          <a:p>
            <a:r>
              <a:rPr lang="en-US" sz="2000" dirty="0"/>
              <a:t>	while ( product != 0 ) {</a:t>
            </a:r>
          </a:p>
          <a:p>
            <a:r>
              <a:rPr lang="en-US" sz="2000" dirty="0"/>
              <a:t>		total += </a:t>
            </a:r>
            <a:r>
              <a:rPr lang="en-US" sz="2000" dirty="0" err="1"/>
              <a:t>isAvailable</a:t>
            </a:r>
            <a:r>
              <a:rPr lang="en-US" sz="2000" dirty="0"/>
              <a:t>( product )</a:t>
            </a:r>
            <a:r>
              <a:rPr lang="en-US" sz="2000" dirty="0" smtClean="0"/>
              <a:t>;</a:t>
            </a:r>
            <a:endParaRPr lang="en-US" sz="2000" dirty="0"/>
          </a:p>
          <a:p>
            <a:r>
              <a:rPr lang="en-US" sz="2000" dirty="0"/>
              <a:t>		product = product-&gt;</a:t>
            </a:r>
            <a:r>
              <a:rPr lang="en-US" sz="2000" dirty="0" err="1"/>
              <a:t>nxt</a:t>
            </a:r>
            <a:r>
              <a:rPr lang="en-US" sz="2000" dirty="0"/>
              <a:t>;</a:t>
            </a:r>
          </a:p>
          <a:p>
            <a:r>
              <a:rPr lang="en-US" sz="2000" dirty="0"/>
              <a:t>	</a:t>
            </a:r>
            <a:r>
              <a:rPr lang="en-US" sz="2000" dirty="0" smtClean="0"/>
              <a:t>}</a:t>
            </a:r>
            <a:endParaRPr lang="en-US" sz="2000" dirty="0"/>
          </a:p>
          <a:p>
            <a:r>
              <a:rPr lang="en-US" sz="2000" dirty="0"/>
              <a:t>	return total;</a:t>
            </a:r>
          </a:p>
          <a:p>
            <a:r>
              <a:rPr lang="en-US" sz="2000" dirty="0"/>
              <a:t>}</a:t>
            </a:r>
          </a:p>
        </p:txBody>
      </p:sp>
      <p:sp>
        <p:nvSpPr>
          <p:cNvPr id="15" name="Rectangle 14"/>
          <p:cNvSpPr/>
          <p:nvPr/>
        </p:nvSpPr>
        <p:spPr>
          <a:xfrm>
            <a:off x="-50809" y="3380125"/>
            <a:ext cx="609600" cy="3170099"/>
          </a:xfrm>
          <a:prstGeom prst="rect">
            <a:avLst/>
          </a:prstGeom>
        </p:spPr>
        <p:txBody>
          <a:bodyPr wrap="square">
            <a:spAutoFit/>
          </a:bodyPr>
          <a:lstStyle/>
          <a:p>
            <a:r>
              <a:rPr lang="en-US" sz="2000" dirty="0"/>
              <a:t>17</a:t>
            </a:r>
          </a:p>
          <a:p>
            <a:r>
              <a:rPr lang="en-US" sz="2000" dirty="0"/>
              <a:t>18</a:t>
            </a:r>
          </a:p>
          <a:p>
            <a:r>
              <a:rPr lang="en-US" sz="2000" dirty="0"/>
              <a:t>19</a:t>
            </a:r>
          </a:p>
          <a:p>
            <a:r>
              <a:rPr lang="en-US" sz="2000" dirty="0"/>
              <a:t>20</a:t>
            </a:r>
          </a:p>
          <a:p>
            <a:r>
              <a:rPr lang="en-US" sz="2000" dirty="0"/>
              <a:t>21</a:t>
            </a:r>
          </a:p>
          <a:p>
            <a:r>
              <a:rPr lang="en-US" sz="2000" dirty="0"/>
              <a:t>22</a:t>
            </a:r>
          </a:p>
          <a:p>
            <a:r>
              <a:rPr lang="en-US" sz="2000" dirty="0"/>
              <a:t>23</a:t>
            </a:r>
          </a:p>
          <a:p>
            <a:r>
              <a:rPr lang="en-US" sz="2000" dirty="0"/>
              <a:t>24</a:t>
            </a:r>
          </a:p>
          <a:p>
            <a:r>
              <a:rPr lang="en-US" sz="2000" dirty="0"/>
              <a:t>25</a:t>
            </a:r>
          </a:p>
          <a:p>
            <a:r>
              <a:rPr lang="en-US" sz="2000" dirty="0"/>
              <a:t>26</a:t>
            </a:r>
          </a:p>
        </p:txBody>
      </p:sp>
      <p:sp>
        <p:nvSpPr>
          <p:cNvPr id="3" name="TextBox 2"/>
          <p:cNvSpPr txBox="1"/>
          <p:nvPr/>
        </p:nvSpPr>
        <p:spPr>
          <a:xfrm>
            <a:off x="5719853" y="5233999"/>
            <a:ext cx="1534344" cy="461665"/>
          </a:xfrm>
          <a:prstGeom prst="rect">
            <a:avLst/>
          </a:prstGeom>
          <a:noFill/>
        </p:spPr>
        <p:txBody>
          <a:bodyPr wrap="none" rtlCol="0">
            <a:spAutoFit/>
          </a:bodyPr>
          <a:lstStyle/>
          <a:p>
            <a:r>
              <a:rPr lang="en-US" sz="2400" dirty="0" smtClean="0">
                <a:solidFill>
                  <a:schemeClr val="tx2"/>
                </a:solidFill>
              </a:rPr>
              <a:t>total &gt;= 0</a:t>
            </a:r>
            <a:endParaRPr lang="en-US" sz="2400" dirty="0">
              <a:solidFill>
                <a:schemeClr val="tx2"/>
              </a:solidFill>
            </a:endParaRPr>
          </a:p>
        </p:txBody>
      </p:sp>
      <p:sp>
        <p:nvSpPr>
          <p:cNvPr id="25" name="TextBox 24"/>
          <p:cNvSpPr txBox="1"/>
          <p:nvPr/>
        </p:nvSpPr>
        <p:spPr>
          <a:xfrm>
            <a:off x="3477267" y="5913052"/>
            <a:ext cx="2935419" cy="461665"/>
          </a:xfrm>
          <a:prstGeom prst="rect">
            <a:avLst/>
          </a:prstGeom>
          <a:noFill/>
        </p:spPr>
        <p:txBody>
          <a:bodyPr wrap="none" rtlCol="0">
            <a:spAutoFit/>
          </a:bodyPr>
          <a:lstStyle/>
          <a:p>
            <a:r>
              <a:rPr lang="en-US" sz="2400" dirty="0" smtClean="0">
                <a:solidFill>
                  <a:schemeClr val="tx2"/>
                </a:solidFill>
              </a:rPr>
              <a:t>return one of {2, 3}</a:t>
            </a:r>
            <a:endParaRPr lang="en-US" sz="2400" dirty="0">
              <a:solidFill>
                <a:schemeClr val="tx2"/>
              </a:solidFill>
            </a:endParaRPr>
          </a:p>
        </p:txBody>
      </p:sp>
      <p:cxnSp>
        <p:nvCxnSpPr>
          <p:cNvPr id="56" name="Straight Connector 55"/>
          <p:cNvCxnSpPr/>
          <p:nvPr/>
        </p:nvCxnSpPr>
        <p:spPr>
          <a:xfrm>
            <a:off x="4231799" y="5454047"/>
            <a:ext cx="1488054" cy="0"/>
          </a:xfrm>
          <a:prstGeom prst="line">
            <a:avLst/>
          </a:prstGeom>
          <a:ln w="38100" cmpd="sng">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2286000" y="6062133"/>
            <a:ext cx="1198653" cy="155259"/>
          </a:xfrm>
          <a:prstGeom prst="line">
            <a:avLst/>
          </a:prstGeom>
          <a:ln w="38100" cmpd="sng">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338664" y="-67807"/>
            <a:ext cx="8094136" cy="2554545"/>
          </a:xfrm>
          <a:prstGeom prst="rect">
            <a:avLst/>
          </a:prstGeom>
        </p:spPr>
        <p:txBody>
          <a:bodyPr wrap="square">
            <a:spAutoFit/>
          </a:bodyPr>
          <a:lstStyle/>
          <a:p>
            <a:r>
              <a:rPr lang="en-US" sz="2000" dirty="0" err="1"/>
              <a:t>int</a:t>
            </a:r>
            <a:r>
              <a:rPr lang="en-US" sz="2000" dirty="0"/>
              <a:t> </a:t>
            </a:r>
            <a:r>
              <a:rPr lang="en-US" sz="2000" dirty="0" err="1"/>
              <a:t>isAvailable</a:t>
            </a:r>
            <a:r>
              <a:rPr lang="en-US" sz="2000" dirty="0" smtClean="0"/>
              <a:t>(node* product){</a:t>
            </a:r>
          </a:p>
          <a:p>
            <a:r>
              <a:rPr lang="en-US" sz="2000" dirty="0"/>
              <a:t> </a:t>
            </a:r>
            <a:r>
              <a:rPr lang="en-US" sz="2000" dirty="0" smtClean="0"/>
              <a:t>     </a:t>
            </a:r>
            <a:r>
              <a:rPr lang="en-US" sz="2000" dirty="0" smtClean="0">
                <a:solidFill>
                  <a:srgbClr val="008000"/>
                </a:solidFill>
              </a:rPr>
              <a:t>assert</a:t>
            </a:r>
            <a:r>
              <a:rPr lang="en-US" sz="2000" dirty="0">
                <a:solidFill>
                  <a:srgbClr val="008000"/>
                </a:solidFill>
              </a:rPr>
              <a:t>( product-&gt;items &gt;= 0 )</a:t>
            </a:r>
            <a:endParaRPr lang="en-US" sz="2000" dirty="0"/>
          </a:p>
          <a:p>
            <a:r>
              <a:rPr lang="en-US" sz="2000" dirty="0"/>
              <a:t>	if ( </a:t>
            </a:r>
            <a:r>
              <a:rPr lang="en-US" sz="2000" dirty="0" err="1"/>
              <a:t>notInitialized</a:t>
            </a:r>
            <a:r>
              <a:rPr lang="en-US" sz="2000" dirty="0"/>
              <a:t> </a:t>
            </a:r>
            <a:r>
              <a:rPr lang="en-US" sz="2000" dirty="0" smtClean="0"/>
              <a:t>(product) )</a:t>
            </a:r>
            <a:endParaRPr lang="en-US" sz="2000" dirty="0"/>
          </a:p>
          <a:p>
            <a:r>
              <a:rPr lang="en-US" sz="2000" dirty="0"/>
              <a:t>		</a:t>
            </a:r>
            <a:r>
              <a:rPr lang="en-US" sz="2000" dirty="0" smtClean="0"/>
              <a:t>{ </a:t>
            </a:r>
            <a:r>
              <a:rPr lang="en-US" sz="2000" dirty="0" err="1" smtClean="0"/>
              <a:t>int</a:t>
            </a:r>
            <a:r>
              <a:rPr lang="en-US" sz="2000" dirty="0" smtClean="0"/>
              <a:t> ret_0=0; </a:t>
            </a:r>
            <a:r>
              <a:rPr lang="en-US" sz="2000" dirty="0" smtClean="0">
                <a:solidFill>
                  <a:srgbClr val="008000"/>
                </a:solidFill>
              </a:rPr>
              <a:t>assert(ret_0 == 0 || </a:t>
            </a:r>
            <a:r>
              <a:rPr lang="en-US" sz="2000" dirty="0">
                <a:solidFill>
                  <a:srgbClr val="008000"/>
                </a:solidFill>
              </a:rPr>
              <a:t>ret_0 == </a:t>
            </a:r>
            <a:r>
              <a:rPr lang="en-US" sz="2000" dirty="0" smtClean="0">
                <a:solidFill>
                  <a:srgbClr val="008000"/>
                </a:solidFill>
              </a:rPr>
              <a:t>1)</a:t>
            </a:r>
            <a:r>
              <a:rPr lang="en-US" sz="2000" dirty="0" smtClean="0"/>
              <a:t>; return ret_0; }</a:t>
            </a:r>
          </a:p>
          <a:p>
            <a:r>
              <a:rPr lang="fi-FI" sz="2000" dirty="0"/>
              <a:t>	</a:t>
            </a:r>
            <a:r>
              <a:rPr lang="fi-FI" sz="2000" dirty="0" err="1"/>
              <a:t>if</a:t>
            </a:r>
            <a:r>
              <a:rPr lang="fi-FI" sz="2000" dirty="0"/>
              <a:t> ( </a:t>
            </a:r>
            <a:r>
              <a:rPr lang="fi-FI" sz="2000" dirty="0" err="1" smtClean="0"/>
              <a:t>product-</a:t>
            </a:r>
            <a:r>
              <a:rPr lang="fi-FI" sz="2000" dirty="0" smtClean="0"/>
              <a:t>&gt;</a:t>
            </a:r>
            <a:r>
              <a:rPr lang="fi-FI" sz="2000" dirty="0" err="1" smtClean="0"/>
              <a:t>items</a:t>
            </a:r>
            <a:r>
              <a:rPr lang="fi-FI" sz="2000" dirty="0" smtClean="0"/>
              <a:t> </a:t>
            </a:r>
            <a:r>
              <a:rPr lang="fi-FI" sz="2000" dirty="0"/>
              <a:t>&gt; 0 </a:t>
            </a:r>
            <a:r>
              <a:rPr lang="fi-FI" sz="2000" dirty="0" smtClean="0"/>
              <a:t>)</a:t>
            </a:r>
          </a:p>
          <a:p>
            <a:r>
              <a:rPr lang="fi-FI" sz="2000" dirty="0">
                <a:solidFill>
                  <a:srgbClr val="1F497D"/>
                </a:solidFill>
              </a:rPr>
              <a:t>	</a:t>
            </a:r>
            <a:r>
              <a:rPr lang="fi-FI" sz="2000" dirty="0" smtClean="0">
                <a:solidFill>
                  <a:srgbClr val="1F497D"/>
                </a:solidFill>
              </a:rPr>
              <a:t>	</a:t>
            </a:r>
            <a:r>
              <a:rPr lang="fi-FI" sz="2000" dirty="0" smtClean="0"/>
              <a:t>{ </a:t>
            </a:r>
            <a:r>
              <a:rPr lang="fi-FI" sz="2000" dirty="0" err="1" smtClean="0"/>
              <a:t>int</a:t>
            </a:r>
            <a:r>
              <a:rPr lang="fi-FI" sz="2000" dirty="0" smtClean="0"/>
              <a:t> ret_1=0; </a:t>
            </a:r>
            <a:r>
              <a:rPr lang="fi-FI" sz="2000" dirty="0" smtClean="0">
                <a:solidFill>
                  <a:srgbClr val="008000"/>
                </a:solidFill>
              </a:rPr>
              <a:t>assert(ret_1 </a:t>
            </a:r>
            <a:r>
              <a:rPr lang="en-US" sz="2000" dirty="0">
                <a:solidFill>
                  <a:srgbClr val="008000"/>
                </a:solidFill>
              </a:rPr>
              <a:t>== 0 || ret_0 == </a:t>
            </a:r>
            <a:r>
              <a:rPr lang="en-US" sz="2000" dirty="0" smtClean="0">
                <a:solidFill>
                  <a:srgbClr val="008000"/>
                </a:solidFill>
              </a:rPr>
              <a:t>1)</a:t>
            </a:r>
            <a:r>
              <a:rPr lang="en-US" sz="2000" dirty="0" smtClean="0"/>
              <a:t>;</a:t>
            </a:r>
            <a:r>
              <a:rPr lang="fi-FI" sz="2000" dirty="0"/>
              <a:t> </a:t>
            </a:r>
            <a:r>
              <a:rPr lang="en-US" sz="2000" dirty="0" smtClean="0"/>
              <a:t>return ret_1; }</a:t>
            </a:r>
            <a:endParaRPr lang="en-US" sz="2000" dirty="0"/>
          </a:p>
          <a:p>
            <a:r>
              <a:rPr lang="en-US" sz="2000" dirty="0"/>
              <a:t>	</a:t>
            </a:r>
            <a:r>
              <a:rPr lang="en-US" sz="2000" dirty="0" err="1" smtClean="0"/>
              <a:t>int</a:t>
            </a:r>
            <a:r>
              <a:rPr lang="en-US" sz="2000" dirty="0" smtClean="0"/>
              <a:t> ret_2=0; </a:t>
            </a:r>
            <a:r>
              <a:rPr lang="fi-FI" sz="2000" dirty="0">
                <a:solidFill>
                  <a:srgbClr val="008000"/>
                </a:solidFill>
              </a:rPr>
              <a:t>assert(</a:t>
            </a:r>
            <a:r>
              <a:rPr lang="fi-FI" sz="2000" dirty="0" smtClean="0">
                <a:solidFill>
                  <a:srgbClr val="008000"/>
                </a:solidFill>
              </a:rPr>
              <a:t>ret_2 </a:t>
            </a:r>
            <a:r>
              <a:rPr lang="en-US" sz="2000" dirty="0">
                <a:solidFill>
                  <a:srgbClr val="008000"/>
                </a:solidFill>
              </a:rPr>
              <a:t>== 0 || </a:t>
            </a:r>
            <a:r>
              <a:rPr lang="en-US" sz="2000" dirty="0" smtClean="0">
                <a:solidFill>
                  <a:srgbClr val="008000"/>
                </a:solidFill>
              </a:rPr>
              <a:t>ret_2 </a:t>
            </a:r>
            <a:r>
              <a:rPr lang="en-US" sz="2000" dirty="0">
                <a:solidFill>
                  <a:srgbClr val="008000"/>
                </a:solidFill>
              </a:rPr>
              <a:t>== 1)</a:t>
            </a:r>
            <a:r>
              <a:rPr lang="en-US" sz="2000" dirty="0"/>
              <a:t>;</a:t>
            </a:r>
            <a:r>
              <a:rPr lang="fi-FI" sz="2000" dirty="0"/>
              <a:t> </a:t>
            </a:r>
            <a:r>
              <a:rPr lang="en-US" sz="2000" dirty="0"/>
              <a:t>return </a:t>
            </a:r>
            <a:r>
              <a:rPr lang="en-US" sz="2000" dirty="0" smtClean="0"/>
              <a:t>ret_2;</a:t>
            </a:r>
            <a:endParaRPr lang="en-US" sz="2000" dirty="0"/>
          </a:p>
          <a:p>
            <a:r>
              <a:rPr lang="en-US" sz="2000" dirty="0" smtClean="0"/>
              <a:t>}</a:t>
            </a:r>
            <a:endParaRPr lang="en-US" sz="2400" dirty="0"/>
          </a:p>
        </p:txBody>
      </p:sp>
      <p:sp>
        <p:nvSpPr>
          <p:cNvPr id="11" name="Rectangle 10"/>
          <p:cNvSpPr/>
          <p:nvPr/>
        </p:nvSpPr>
        <p:spPr>
          <a:xfrm>
            <a:off x="-67732" y="-28629"/>
            <a:ext cx="453670" cy="2554545"/>
          </a:xfrm>
          <a:prstGeom prst="rect">
            <a:avLst/>
          </a:prstGeom>
        </p:spPr>
        <p:txBody>
          <a:bodyPr wrap="none">
            <a:spAutoFit/>
          </a:bodyPr>
          <a:lstStyle/>
          <a:p>
            <a:r>
              <a:rPr lang="en-US" sz="2000" dirty="0" smtClean="0"/>
              <a:t>10</a:t>
            </a:r>
          </a:p>
          <a:p>
            <a:endParaRPr lang="en-US" sz="2000" dirty="0" smtClean="0"/>
          </a:p>
          <a:p>
            <a:r>
              <a:rPr lang="en-US" sz="2000" dirty="0" smtClean="0"/>
              <a:t>11</a:t>
            </a:r>
          </a:p>
          <a:p>
            <a:r>
              <a:rPr lang="en-US" sz="2000" dirty="0" smtClean="0"/>
              <a:t>12</a:t>
            </a:r>
          </a:p>
          <a:p>
            <a:r>
              <a:rPr lang="en-US" sz="2000" dirty="0" smtClean="0"/>
              <a:t>13</a:t>
            </a:r>
          </a:p>
          <a:p>
            <a:r>
              <a:rPr lang="en-US" sz="2000" dirty="0" smtClean="0"/>
              <a:t>14</a:t>
            </a:r>
          </a:p>
          <a:p>
            <a:r>
              <a:rPr lang="en-US" sz="2000" dirty="0" smtClean="0"/>
              <a:t>15</a:t>
            </a:r>
          </a:p>
          <a:p>
            <a:r>
              <a:rPr lang="en-US" sz="2000" dirty="0" smtClean="0"/>
              <a:t>16</a:t>
            </a:r>
          </a:p>
        </p:txBody>
      </p:sp>
    </p:spTree>
    <p:extLst>
      <p:ext uri="{BB962C8B-B14F-4D97-AF65-F5344CB8AC3E}">
        <p14:creationId xmlns:p14="http://schemas.microsoft.com/office/powerpoint/2010/main" val="152876603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8657" y="3380125"/>
            <a:ext cx="8669876" cy="3477875"/>
          </a:xfrm>
          <a:prstGeom prst="rect">
            <a:avLst/>
          </a:prstGeom>
        </p:spPr>
        <p:txBody>
          <a:bodyPr wrap="square">
            <a:spAutoFit/>
          </a:bodyPr>
          <a:lstStyle/>
          <a:p>
            <a:r>
              <a:rPr lang="en-US" sz="2000" dirty="0"/>
              <a:t>long </a:t>
            </a:r>
            <a:r>
              <a:rPr lang="en-US" sz="2000" dirty="0" err="1"/>
              <a:t>availableProducts</a:t>
            </a:r>
            <a:r>
              <a:rPr lang="en-US" sz="2000" dirty="0"/>
              <a:t>( </a:t>
            </a:r>
            <a:r>
              <a:rPr lang="en-US" sz="2000" dirty="0" err="1" smtClean="0"/>
              <a:t>t_store</a:t>
            </a:r>
            <a:r>
              <a:rPr lang="en-US" sz="2000" dirty="0"/>
              <a:t>* </a:t>
            </a:r>
            <a:r>
              <a:rPr lang="en-US" sz="2000" dirty="0" smtClean="0"/>
              <a:t>store </a:t>
            </a:r>
            <a:r>
              <a:rPr lang="en-US" sz="2000" dirty="0"/>
              <a:t>){</a:t>
            </a:r>
          </a:p>
          <a:p>
            <a:r>
              <a:rPr lang="en-US" sz="2000" dirty="0"/>
              <a:t>	</a:t>
            </a:r>
            <a:r>
              <a:rPr lang="en-US" sz="2000" dirty="0" smtClean="0"/>
              <a:t>node</a:t>
            </a:r>
            <a:r>
              <a:rPr lang="en-US" sz="2000" dirty="0"/>
              <a:t>* product = </a:t>
            </a:r>
            <a:r>
              <a:rPr lang="en-US" sz="2000" dirty="0" smtClean="0"/>
              <a:t>store-</a:t>
            </a:r>
            <a:r>
              <a:rPr lang="en-US" sz="2000" dirty="0"/>
              <a:t>&gt;products;</a:t>
            </a:r>
          </a:p>
          <a:p>
            <a:r>
              <a:rPr lang="en-US" sz="2000" dirty="0"/>
              <a:t>	long total = 0;</a:t>
            </a:r>
          </a:p>
          <a:p>
            <a:endParaRPr lang="en-US" sz="2000" dirty="0"/>
          </a:p>
          <a:p>
            <a:r>
              <a:rPr lang="en-US" sz="2000" dirty="0"/>
              <a:t>	while ( product != 0 ) {</a:t>
            </a:r>
          </a:p>
          <a:p>
            <a:r>
              <a:rPr lang="en-US" sz="2000" dirty="0"/>
              <a:t>		total += </a:t>
            </a:r>
            <a:r>
              <a:rPr lang="en-US" sz="2000" dirty="0" err="1"/>
              <a:t>isAvailable</a:t>
            </a:r>
            <a:r>
              <a:rPr lang="en-US" sz="2000" dirty="0"/>
              <a:t>( product )</a:t>
            </a:r>
            <a:r>
              <a:rPr lang="en-US" sz="2000" dirty="0" smtClean="0"/>
              <a:t>;</a:t>
            </a:r>
          </a:p>
          <a:p>
            <a:r>
              <a:rPr lang="en-US" sz="2000" dirty="0">
                <a:solidFill>
                  <a:srgbClr val="008000"/>
                </a:solidFill>
              </a:rPr>
              <a:t>	</a:t>
            </a:r>
            <a:r>
              <a:rPr lang="en-US" sz="2000" dirty="0" smtClean="0">
                <a:solidFill>
                  <a:srgbClr val="008000"/>
                </a:solidFill>
              </a:rPr>
              <a:t>	assert( total &gt;= 0 );</a:t>
            </a:r>
            <a:endParaRPr lang="en-US" sz="2000" dirty="0">
              <a:solidFill>
                <a:srgbClr val="008000"/>
              </a:solidFill>
            </a:endParaRPr>
          </a:p>
          <a:p>
            <a:r>
              <a:rPr lang="en-US" sz="2000" dirty="0"/>
              <a:t>		product = product-&gt;</a:t>
            </a:r>
            <a:r>
              <a:rPr lang="en-US" sz="2000" dirty="0" err="1"/>
              <a:t>nxt</a:t>
            </a:r>
            <a:r>
              <a:rPr lang="en-US" sz="2000" dirty="0"/>
              <a:t>;</a:t>
            </a:r>
          </a:p>
          <a:p>
            <a:r>
              <a:rPr lang="en-US" sz="2000" dirty="0"/>
              <a:t>	</a:t>
            </a:r>
            <a:r>
              <a:rPr lang="en-US" sz="2000" dirty="0" smtClean="0"/>
              <a:t>}</a:t>
            </a:r>
            <a:endParaRPr lang="en-US" sz="2000" dirty="0"/>
          </a:p>
          <a:p>
            <a:r>
              <a:rPr lang="en-US" sz="2000" dirty="0" smtClean="0"/>
              <a:t>	return total;</a:t>
            </a:r>
            <a:endParaRPr lang="en-US" sz="2000" dirty="0"/>
          </a:p>
          <a:p>
            <a:r>
              <a:rPr lang="en-US" sz="2000" dirty="0"/>
              <a:t>}</a:t>
            </a:r>
          </a:p>
        </p:txBody>
      </p:sp>
      <p:sp>
        <p:nvSpPr>
          <p:cNvPr id="15" name="Rectangle 14"/>
          <p:cNvSpPr/>
          <p:nvPr/>
        </p:nvSpPr>
        <p:spPr>
          <a:xfrm>
            <a:off x="-50809" y="3380125"/>
            <a:ext cx="609600" cy="3477875"/>
          </a:xfrm>
          <a:prstGeom prst="rect">
            <a:avLst/>
          </a:prstGeom>
        </p:spPr>
        <p:txBody>
          <a:bodyPr wrap="square">
            <a:spAutoFit/>
          </a:bodyPr>
          <a:lstStyle/>
          <a:p>
            <a:r>
              <a:rPr lang="en-US" sz="2000" dirty="0"/>
              <a:t>17</a:t>
            </a:r>
          </a:p>
          <a:p>
            <a:r>
              <a:rPr lang="en-US" sz="2000" dirty="0"/>
              <a:t>18</a:t>
            </a:r>
          </a:p>
          <a:p>
            <a:r>
              <a:rPr lang="en-US" sz="2000" dirty="0"/>
              <a:t>19</a:t>
            </a:r>
          </a:p>
          <a:p>
            <a:r>
              <a:rPr lang="en-US" sz="2000" dirty="0"/>
              <a:t>20</a:t>
            </a:r>
          </a:p>
          <a:p>
            <a:r>
              <a:rPr lang="en-US" sz="2000" dirty="0"/>
              <a:t>21</a:t>
            </a:r>
          </a:p>
          <a:p>
            <a:r>
              <a:rPr lang="en-US" sz="2000" dirty="0"/>
              <a:t>22</a:t>
            </a:r>
          </a:p>
          <a:p>
            <a:endParaRPr lang="en-US" sz="2000" dirty="0" smtClean="0"/>
          </a:p>
          <a:p>
            <a:r>
              <a:rPr lang="en-US" sz="2000" dirty="0" smtClean="0"/>
              <a:t>23</a:t>
            </a:r>
            <a:endParaRPr lang="en-US" sz="2000" dirty="0"/>
          </a:p>
          <a:p>
            <a:r>
              <a:rPr lang="en-US" sz="2000" dirty="0"/>
              <a:t>24</a:t>
            </a:r>
          </a:p>
          <a:p>
            <a:r>
              <a:rPr lang="en-US" sz="2000" dirty="0"/>
              <a:t>25</a:t>
            </a:r>
          </a:p>
          <a:p>
            <a:r>
              <a:rPr lang="en-US" sz="2000" dirty="0"/>
              <a:t>26</a:t>
            </a:r>
          </a:p>
        </p:txBody>
      </p:sp>
      <p:sp>
        <p:nvSpPr>
          <p:cNvPr id="25" name="TextBox 24"/>
          <p:cNvSpPr txBox="1"/>
          <p:nvPr/>
        </p:nvSpPr>
        <p:spPr>
          <a:xfrm>
            <a:off x="2931347" y="6397827"/>
            <a:ext cx="2935419" cy="461665"/>
          </a:xfrm>
          <a:prstGeom prst="rect">
            <a:avLst/>
          </a:prstGeom>
          <a:noFill/>
        </p:spPr>
        <p:txBody>
          <a:bodyPr wrap="none" rtlCol="0">
            <a:spAutoFit/>
          </a:bodyPr>
          <a:lstStyle/>
          <a:p>
            <a:r>
              <a:rPr lang="en-US" sz="2400" dirty="0" smtClean="0">
                <a:solidFill>
                  <a:schemeClr val="tx2"/>
                </a:solidFill>
              </a:rPr>
              <a:t>return one of {2, 3}</a:t>
            </a:r>
            <a:endParaRPr lang="en-US" sz="2400" dirty="0">
              <a:solidFill>
                <a:schemeClr val="tx2"/>
              </a:solidFill>
            </a:endParaRPr>
          </a:p>
        </p:txBody>
      </p:sp>
      <p:cxnSp>
        <p:nvCxnSpPr>
          <p:cNvPr id="58" name="Straight Connector 57"/>
          <p:cNvCxnSpPr/>
          <p:nvPr/>
        </p:nvCxnSpPr>
        <p:spPr>
          <a:xfrm>
            <a:off x="1740080" y="6546908"/>
            <a:ext cx="1198653" cy="155259"/>
          </a:xfrm>
          <a:prstGeom prst="line">
            <a:avLst/>
          </a:prstGeom>
          <a:ln w="38100" cmpd="sng">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338664" y="-67807"/>
            <a:ext cx="8094136" cy="2554545"/>
          </a:xfrm>
          <a:prstGeom prst="rect">
            <a:avLst/>
          </a:prstGeom>
        </p:spPr>
        <p:txBody>
          <a:bodyPr wrap="square">
            <a:spAutoFit/>
          </a:bodyPr>
          <a:lstStyle/>
          <a:p>
            <a:r>
              <a:rPr lang="en-US" sz="2000" dirty="0" err="1"/>
              <a:t>int</a:t>
            </a:r>
            <a:r>
              <a:rPr lang="en-US" sz="2000" dirty="0"/>
              <a:t> </a:t>
            </a:r>
            <a:r>
              <a:rPr lang="en-US" sz="2000" dirty="0" err="1"/>
              <a:t>isAvailable</a:t>
            </a:r>
            <a:r>
              <a:rPr lang="en-US" sz="2000" dirty="0" smtClean="0"/>
              <a:t>(node* product){</a:t>
            </a:r>
          </a:p>
          <a:p>
            <a:r>
              <a:rPr lang="en-US" sz="2000" dirty="0"/>
              <a:t> </a:t>
            </a:r>
            <a:r>
              <a:rPr lang="en-US" sz="2000" dirty="0" smtClean="0"/>
              <a:t>     </a:t>
            </a:r>
            <a:r>
              <a:rPr lang="en-US" sz="2000" dirty="0" smtClean="0">
                <a:solidFill>
                  <a:srgbClr val="008000"/>
                </a:solidFill>
              </a:rPr>
              <a:t>assert</a:t>
            </a:r>
            <a:r>
              <a:rPr lang="en-US" sz="2000" dirty="0">
                <a:solidFill>
                  <a:srgbClr val="008000"/>
                </a:solidFill>
              </a:rPr>
              <a:t>( product-&gt;items &gt;= 0 )</a:t>
            </a:r>
            <a:endParaRPr lang="en-US" sz="2000" dirty="0"/>
          </a:p>
          <a:p>
            <a:r>
              <a:rPr lang="en-US" sz="2000" dirty="0"/>
              <a:t>	if ( </a:t>
            </a:r>
            <a:r>
              <a:rPr lang="en-US" sz="2000" dirty="0" err="1"/>
              <a:t>notInitialized</a:t>
            </a:r>
            <a:r>
              <a:rPr lang="en-US" sz="2000" dirty="0"/>
              <a:t> </a:t>
            </a:r>
            <a:r>
              <a:rPr lang="en-US" sz="2000" dirty="0" smtClean="0"/>
              <a:t>(product) )</a:t>
            </a:r>
            <a:endParaRPr lang="en-US" sz="2000" dirty="0"/>
          </a:p>
          <a:p>
            <a:r>
              <a:rPr lang="en-US" sz="2000" dirty="0"/>
              <a:t>		</a:t>
            </a:r>
            <a:r>
              <a:rPr lang="en-US" sz="2000" dirty="0" smtClean="0"/>
              <a:t>{ </a:t>
            </a:r>
            <a:r>
              <a:rPr lang="en-US" sz="2000" dirty="0" err="1" smtClean="0"/>
              <a:t>int</a:t>
            </a:r>
            <a:r>
              <a:rPr lang="en-US" sz="2000" dirty="0" smtClean="0"/>
              <a:t> ret_0=0; </a:t>
            </a:r>
            <a:r>
              <a:rPr lang="en-US" sz="2000" dirty="0" smtClean="0">
                <a:solidFill>
                  <a:srgbClr val="008000"/>
                </a:solidFill>
              </a:rPr>
              <a:t>assert(ret_0 == 0 || </a:t>
            </a:r>
            <a:r>
              <a:rPr lang="en-US" sz="2000" dirty="0">
                <a:solidFill>
                  <a:srgbClr val="008000"/>
                </a:solidFill>
              </a:rPr>
              <a:t>ret_0 == </a:t>
            </a:r>
            <a:r>
              <a:rPr lang="en-US" sz="2000" dirty="0" smtClean="0">
                <a:solidFill>
                  <a:srgbClr val="008000"/>
                </a:solidFill>
              </a:rPr>
              <a:t>1)</a:t>
            </a:r>
            <a:r>
              <a:rPr lang="en-US" sz="2000" dirty="0" smtClean="0"/>
              <a:t>; return ret_0; }</a:t>
            </a:r>
          </a:p>
          <a:p>
            <a:r>
              <a:rPr lang="fi-FI" sz="2000" dirty="0"/>
              <a:t>	</a:t>
            </a:r>
            <a:r>
              <a:rPr lang="fi-FI" sz="2000" dirty="0" err="1"/>
              <a:t>if</a:t>
            </a:r>
            <a:r>
              <a:rPr lang="fi-FI" sz="2000" dirty="0"/>
              <a:t> ( </a:t>
            </a:r>
            <a:r>
              <a:rPr lang="fi-FI" sz="2000" dirty="0" err="1" smtClean="0"/>
              <a:t>product-</a:t>
            </a:r>
            <a:r>
              <a:rPr lang="fi-FI" sz="2000" dirty="0" smtClean="0"/>
              <a:t>&gt;</a:t>
            </a:r>
            <a:r>
              <a:rPr lang="fi-FI" sz="2000" dirty="0" err="1" smtClean="0"/>
              <a:t>items</a:t>
            </a:r>
            <a:r>
              <a:rPr lang="fi-FI" sz="2000" dirty="0" smtClean="0"/>
              <a:t> </a:t>
            </a:r>
            <a:r>
              <a:rPr lang="fi-FI" sz="2000" dirty="0"/>
              <a:t>&gt; 0 </a:t>
            </a:r>
            <a:r>
              <a:rPr lang="fi-FI" sz="2000" dirty="0" smtClean="0"/>
              <a:t>)</a:t>
            </a:r>
          </a:p>
          <a:p>
            <a:r>
              <a:rPr lang="fi-FI" sz="2000" dirty="0">
                <a:solidFill>
                  <a:srgbClr val="1F497D"/>
                </a:solidFill>
              </a:rPr>
              <a:t>	</a:t>
            </a:r>
            <a:r>
              <a:rPr lang="fi-FI" sz="2000" dirty="0" smtClean="0">
                <a:solidFill>
                  <a:srgbClr val="1F497D"/>
                </a:solidFill>
              </a:rPr>
              <a:t>	</a:t>
            </a:r>
            <a:r>
              <a:rPr lang="fi-FI" sz="2000" dirty="0" smtClean="0"/>
              <a:t>{ </a:t>
            </a:r>
            <a:r>
              <a:rPr lang="fi-FI" sz="2000" dirty="0" err="1" smtClean="0"/>
              <a:t>int</a:t>
            </a:r>
            <a:r>
              <a:rPr lang="fi-FI" sz="2000" dirty="0" smtClean="0"/>
              <a:t> ret_1=0; </a:t>
            </a:r>
            <a:r>
              <a:rPr lang="fi-FI" sz="2000" dirty="0" smtClean="0">
                <a:solidFill>
                  <a:srgbClr val="008000"/>
                </a:solidFill>
              </a:rPr>
              <a:t>assert(ret_1 </a:t>
            </a:r>
            <a:r>
              <a:rPr lang="en-US" sz="2000" dirty="0">
                <a:solidFill>
                  <a:srgbClr val="008000"/>
                </a:solidFill>
              </a:rPr>
              <a:t>== 0 || ret_0 == </a:t>
            </a:r>
            <a:r>
              <a:rPr lang="en-US" sz="2000" dirty="0" smtClean="0">
                <a:solidFill>
                  <a:srgbClr val="008000"/>
                </a:solidFill>
              </a:rPr>
              <a:t>1)</a:t>
            </a:r>
            <a:r>
              <a:rPr lang="en-US" sz="2000" dirty="0" smtClean="0"/>
              <a:t>;</a:t>
            </a:r>
            <a:r>
              <a:rPr lang="fi-FI" sz="2000" dirty="0"/>
              <a:t> </a:t>
            </a:r>
            <a:r>
              <a:rPr lang="en-US" sz="2000" dirty="0" smtClean="0"/>
              <a:t>return ret_1; }</a:t>
            </a:r>
            <a:endParaRPr lang="en-US" sz="2000" dirty="0"/>
          </a:p>
          <a:p>
            <a:r>
              <a:rPr lang="en-US" sz="2000" dirty="0"/>
              <a:t>	</a:t>
            </a:r>
            <a:r>
              <a:rPr lang="en-US" sz="2000" dirty="0" err="1" smtClean="0"/>
              <a:t>int</a:t>
            </a:r>
            <a:r>
              <a:rPr lang="en-US" sz="2000" dirty="0" smtClean="0"/>
              <a:t> ret_2=0; </a:t>
            </a:r>
            <a:r>
              <a:rPr lang="fi-FI" sz="2000" dirty="0">
                <a:solidFill>
                  <a:srgbClr val="008000"/>
                </a:solidFill>
              </a:rPr>
              <a:t>assert(</a:t>
            </a:r>
            <a:r>
              <a:rPr lang="fi-FI" sz="2000" dirty="0" smtClean="0">
                <a:solidFill>
                  <a:srgbClr val="008000"/>
                </a:solidFill>
              </a:rPr>
              <a:t>ret_2 </a:t>
            </a:r>
            <a:r>
              <a:rPr lang="en-US" sz="2000" dirty="0">
                <a:solidFill>
                  <a:srgbClr val="008000"/>
                </a:solidFill>
              </a:rPr>
              <a:t>== 0 || </a:t>
            </a:r>
            <a:r>
              <a:rPr lang="en-US" sz="2000" dirty="0" smtClean="0">
                <a:solidFill>
                  <a:srgbClr val="008000"/>
                </a:solidFill>
              </a:rPr>
              <a:t>ret_2 </a:t>
            </a:r>
            <a:r>
              <a:rPr lang="en-US" sz="2000" dirty="0">
                <a:solidFill>
                  <a:srgbClr val="008000"/>
                </a:solidFill>
              </a:rPr>
              <a:t>== 1)</a:t>
            </a:r>
            <a:r>
              <a:rPr lang="en-US" sz="2000" dirty="0"/>
              <a:t>;</a:t>
            </a:r>
            <a:r>
              <a:rPr lang="fi-FI" sz="2000" dirty="0"/>
              <a:t> </a:t>
            </a:r>
            <a:r>
              <a:rPr lang="en-US" sz="2000" dirty="0"/>
              <a:t>return </a:t>
            </a:r>
            <a:r>
              <a:rPr lang="en-US" sz="2000" dirty="0" smtClean="0"/>
              <a:t>ret_2;</a:t>
            </a:r>
            <a:endParaRPr lang="en-US" sz="2000" dirty="0"/>
          </a:p>
          <a:p>
            <a:r>
              <a:rPr lang="en-US" sz="2000" dirty="0" smtClean="0"/>
              <a:t>}</a:t>
            </a:r>
            <a:endParaRPr lang="en-US" sz="2400" dirty="0"/>
          </a:p>
        </p:txBody>
      </p:sp>
      <p:sp>
        <p:nvSpPr>
          <p:cNvPr id="11" name="Rectangle 10"/>
          <p:cNvSpPr/>
          <p:nvPr/>
        </p:nvSpPr>
        <p:spPr>
          <a:xfrm>
            <a:off x="-67732" y="-28629"/>
            <a:ext cx="453670" cy="2554545"/>
          </a:xfrm>
          <a:prstGeom prst="rect">
            <a:avLst/>
          </a:prstGeom>
        </p:spPr>
        <p:txBody>
          <a:bodyPr wrap="none">
            <a:spAutoFit/>
          </a:bodyPr>
          <a:lstStyle/>
          <a:p>
            <a:r>
              <a:rPr lang="en-US" sz="2000" dirty="0" smtClean="0"/>
              <a:t>10</a:t>
            </a:r>
          </a:p>
          <a:p>
            <a:endParaRPr lang="en-US" sz="2000" dirty="0" smtClean="0"/>
          </a:p>
          <a:p>
            <a:r>
              <a:rPr lang="en-US" sz="2000" dirty="0" smtClean="0"/>
              <a:t>11</a:t>
            </a:r>
          </a:p>
          <a:p>
            <a:r>
              <a:rPr lang="en-US" sz="2000" dirty="0" smtClean="0"/>
              <a:t>12</a:t>
            </a:r>
          </a:p>
          <a:p>
            <a:r>
              <a:rPr lang="en-US" sz="2000" dirty="0" smtClean="0"/>
              <a:t>13</a:t>
            </a:r>
          </a:p>
          <a:p>
            <a:r>
              <a:rPr lang="en-US" sz="2000" dirty="0" smtClean="0"/>
              <a:t>14</a:t>
            </a:r>
          </a:p>
          <a:p>
            <a:r>
              <a:rPr lang="en-US" sz="2000" dirty="0" smtClean="0"/>
              <a:t>15</a:t>
            </a:r>
          </a:p>
          <a:p>
            <a:r>
              <a:rPr lang="en-US" sz="2000" dirty="0" smtClean="0"/>
              <a:t>16</a:t>
            </a:r>
          </a:p>
        </p:txBody>
      </p:sp>
    </p:spTree>
    <p:extLst>
      <p:ext uri="{BB962C8B-B14F-4D97-AF65-F5344CB8AC3E}">
        <p14:creationId xmlns:p14="http://schemas.microsoft.com/office/powerpoint/2010/main" val="241577559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8657" y="3380125"/>
            <a:ext cx="8669876" cy="3477875"/>
          </a:xfrm>
          <a:prstGeom prst="rect">
            <a:avLst/>
          </a:prstGeom>
        </p:spPr>
        <p:txBody>
          <a:bodyPr wrap="square">
            <a:spAutoFit/>
          </a:bodyPr>
          <a:lstStyle/>
          <a:p>
            <a:r>
              <a:rPr lang="en-US" sz="2000" dirty="0"/>
              <a:t>long </a:t>
            </a:r>
            <a:r>
              <a:rPr lang="en-US" sz="2000" dirty="0" err="1"/>
              <a:t>availableProducts</a:t>
            </a:r>
            <a:r>
              <a:rPr lang="en-US" sz="2000" dirty="0"/>
              <a:t>( </a:t>
            </a:r>
            <a:r>
              <a:rPr lang="en-US" sz="2000" dirty="0" err="1" smtClean="0"/>
              <a:t>t_store</a:t>
            </a:r>
            <a:r>
              <a:rPr lang="en-US" sz="2000" dirty="0"/>
              <a:t>* </a:t>
            </a:r>
            <a:r>
              <a:rPr lang="en-US" sz="2000" dirty="0" smtClean="0"/>
              <a:t>store </a:t>
            </a:r>
            <a:r>
              <a:rPr lang="en-US" sz="2000" dirty="0"/>
              <a:t>){</a:t>
            </a:r>
          </a:p>
          <a:p>
            <a:r>
              <a:rPr lang="en-US" sz="2000" dirty="0"/>
              <a:t>	</a:t>
            </a:r>
            <a:r>
              <a:rPr lang="en-US" sz="2000" dirty="0" smtClean="0"/>
              <a:t>node</a:t>
            </a:r>
            <a:r>
              <a:rPr lang="en-US" sz="2000" dirty="0"/>
              <a:t>* product = </a:t>
            </a:r>
            <a:r>
              <a:rPr lang="en-US" sz="2000" dirty="0" smtClean="0"/>
              <a:t>store-</a:t>
            </a:r>
            <a:r>
              <a:rPr lang="en-US" sz="2000" dirty="0"/>
              <a:t>&gt;products;</a:t>
            </a:r>
          </a:p>
          <a:p>
            <a:r>
              <a:rPr lang="en-US" sz="2000" dirty="0"/>
              <a:t>	long total = 0;</a:t>
            </a:r>
          </a:p>
          <a:p>
            <a:endParaRPr lang="en-US" sz="2000" dirty="0"/>
          </a:p>
          <a:p>
            <a:r>
              <a:rPr lang="en-US" sz="2000" dirty="0"/>
              <a:t>	while ( product != 0 ) {</a:t>
            </a:r>
          </a:p>
          <a:p>
            <a:r>
              <a:rPr lang="en-US" sz="2000" dirty="0"/>
              <a:t>		total += </a:t>
            </a:r>
            <a:r>
              <a:rPr lang="en-US" sz="2000" dirty="0" err="1"/>
              <a:t>isAvailable</a:t>
            </a:r>
            <a:r>
              <a:rPr lang="en-US" sz="2000" dirty="0"/>
              <a:t>( product )</a:t>
            </a:r>
            <a:r>
              <a:rPr lang="en-US" sz="2000" dirty="0" smtClean="0"/>
              <a:t>;</a:t>
            </a:r>
          </a:p>
          <a:p>
            <a:r>
              <a:rPr lang="en-US" sz="2000" dirty="0">
                <a:solidFill>
                  <a:srgbClr val="008000"/>
                </a:solidFill>
              </a:rPr>
              <a:t>	</a:t>
            </a:r>
            <a:r>
              <a:rPr lang="en-US" sz="2000" dirty="0" smtClean="0">
                <a:solidFill>
                  <a:srgbClr val="008000"/>
                </a:solidFill>
              </a:rPr>
              <a:t>	assert( total &gt;= 0 );</a:t>
            </a:r>
            <a:endParaRPr lang="en-US" sz="2000" dirty="0">
              <a:solidFill>
                <a:srgbClr val="008000"/>
              </a:solidFill>
            </a:endParaRPr>
          </a:p>
          <a:p>
            <a:r>
              <a:rPr lang="en-US" sz="2000" dirty="0"/>
              <a:t>		product = product-&gt;</a:t>
            </a:r>
            <a:r>
              <a:rPr lang="en-US" sz="2000" dirty="0" err="1"/>
              <a:t>nxt</a:t>
            </a:r>
            <a:r>
              <a:rPr lang="en-US" sz="2000" dirty="0"/>
              <a:t>;</a:t>
            </a:r>
          </a:p>
          <a:p>
            <a:r>
              <a:rPr lang="en-US" sz="2000" dirty="0"/>
              <a:t>	</a:t>
            </a:r>
            <a:r>
              <a:rPr lang="en-US" sz="2000" dirty="0" smtClean="0"/>
              <a:t>}</a:t>
            </a:r>
            <a:endParaRPr lang="en-US" sz="2000" dirty="0"/>
          </a:p>
          <a:p>
            <a:r>
              <a:rPr lang="en-US" sz="2000" dirty="0"/>
              <a:t>	</a:t>
            </a:r>
            <a:r>
              <a:rPr lang="en-US" sz="2000" dirty="0" smtClean="0"/>
              <a:t>long ret_0 = total; </a:t>
            </a:r>
            <a:r>
              <a:rPr lang="en-US" sz="2000" dirty="0" smtClean="0">
                <a:solidFill>
                  <a:srgbClr val="008000"/>
                </a:solidFill>
              </a:rPr>
              <a:t>assert (ret_0 == 0 || ret_0 == 3</a:t>
            </a:r>
            <a:r>
              <a:rPr lang="en-US" sz="2000" b="1" dirty="0" smtClean="0">
                <a:solidFill>
                  <a:srgbClr val="008000"/>
                </a:solidFill>
              </a:rPr>
              <a:t>)</a:t>
            </a:r>
            <a:r>
              <a:rPr lang="en-US" sz="2000" dirty="0" smtClean="0"/>
              <a:t>; return ret_0;</a:t>
            </a:r>
            <a:endParaRPr lang="en-US" sz="2000" dirty="0"/>
          </a:p>
          <a:p>
            <a:r>
              <a:rPr lang="en-US" sz="2000" dirty="0"/>
              <a:t>}</a:t>
            </a:r>
          </a:p>
        </p:txBody>
      </p:sp>
      <p:sp>
        <p:nvSpPr>
          <p:cNvPr id="2" name="Rectangle 1"/>
          <p:cNvSpPr/>
          <p:nvPr/>
        </p:nvSpPr>
        <p:spPr>
          <a:xfrm>
            <a:off x="-67732" y="-28629"/>
            <a:ext cx="453670" cy="2554545"/>
          </a:xfrm>
          <a:prstGeom prst="rect">
            <a:avLst/>
          </a:prstGeom>
        </p:spPr>
        <p:txBody>
          <a:bodyPr wrap="none">
            <a:spAutoFit/>
          </a:bodyPr>
          <a:lstStyle/>
          <a:p>
            <a:r>
              <a:rPr lang="en-US" sz="2000" dirty="0" smtClean="0"/>
              <a:t>10</a:t>
            </a:r>
          </a:p>
          <a:p>
            <a:endParaRPr lang="en-US" sz="2000" dirty="0" smtClean="0"/>
          </a:p>
          <a:p>
            <a:r>
              <a:rPr lang="en-US" sz="2000" dirty="0" smtClean="0"/>
              <a:t>11</a:t>
            </a:r>
          </a:p>
          <a:p>
            <a:r>
              <a:rPr lang="en-US" sz="2000" dirty="0" smtClean="0"/>
              <a:t>12</a:t>
            </a:r>
          </a:p>
          <a:p>
            <a:r>
              <a:rPr lang="en-US" sz="2000" dirty="0" smtClean="0"/>
              <a:t>13</a:t>
            </a:r>
          </a:p>
          <a:p>
            <a:r>
              <a:rPr lang="en-US" sz="2000" dirty="0" smtClean="0"/>
              <a:t>14</a:t>
            </a:r>
          </a:p>
          <a:p>
            <a:r>
              <a:rPr lang="en-US" sz="2000" dirty="0" smtClean="0"/>
              <a:t>15</a:t>
            </a:r>
          </a:p>
          <a:p>
            <a:r>
              <a:rPr lang="en-US" sz="2000" dirty="0" smtClean="0"/>
              <a:t>16</a:t>
            </a:r>
          </a:p>
        </p:txBody>
      </p:sp>
      <p:sp>
        <p:nvSpPr>
          <p:cNvPr id="15" name="Rectangle 14"/>
          <p:cNvSpPr/>
          <p:nvPr/>
        </p:nvSpPr>
        <p:spPr>
          <a:xfrm>
            <a:off x="-50809" y="3380125"/>
            <a:ext cx="609600" cy="3477875"/>
          </a:xfrm>
          <a:prstGeom prst="rect">
            <a:avLst/>
          </a:prstGeom>
        </p:spPr>
        <p:txBody>
          <a:bodyPr wrap="square">
            <a:spAutoFit/>
          </a:bodyPr>
          <a:lstStyle/>
          <a:p>
            <a:r>
              <a:rPr lang="en-US" sz="2000" dirty="0"/>
              <a:t>17</a:t>
            </a:r>
          </a:p>
          <a:p>
            <a:r>
              <a:rPr lang="en-US" sz="2000" dirty="0"/>
              <a:t>18</a:t>
            </a:r>
          </a:p>
          <a:p>
            <a:r>
              <a:rPr lang="en-US" sz="2000" dirty="0"/>
              <a:t>19</a:t>
            </a:r>
          </a:p>
          <a:p>
            <a:r>
              <a:rPr lang="en-US" sz="2000" dirty="0"/>
              <a:t>20</a:t>
            </a:r>
          </a:p>
          <a:p>
            <a:r>
              <a:rPr lang="en-US" sz="2000" dirty="0"/>
              <a:t>21</a:t>
            </a:r>
          </a:p>
          <a:p>
            <a:r>
              <a:rPr lang="en-US" sz="2000" dirty="0"/>
              <a:t>22</a:t>
            </a:r>
          </a:p>
          <a:p>
            <a:endParaRPr lang="en-US" sz="2000" dirty="0"/>
          </a:p>
          <a:p>
            <a:r>
              <a:rPr lang="en-US" sz="2000" dirty="0" smtClean="0"/>
              <a:t>23</a:t>
            </a:r>
            <a:endParaRPr lang="en-US" sz="2000" dirty="0"/>
          </a:p>
          <a:p>
            <a:r>
              <a:rPr lang="en-US" sz="2000" dirty="0"/>
              <a:t>24</a:t>
            </a:r>
          </a:p>
          <a:p>
            <a:r>
              <a:rPr lang="en-US" sz="2000" dirty="0"/>
              <a:t>25</a:t>
            </a:r>
          </a:p>
          <a:p>
            <a:r>
              <a:rPr lang="en-US" sz="2000" dirty="0"/>
              <a:t>26</a:t>
            </a:r>
          </a:p>
        </p:txBody>
      </p:sp>
      <p:sp>
        <p:nvSpPr>
          <p:cNvPr id="9" name="Rectangle 8"/>
          <p:cNvSpPr/>
          <p:nvPr/>
        </p:nvSpPr>
        <p:spPr>
          <a:xfrm>
            <a:off x="338664" y="-67807"/>
            <a:ext cx="8094136" cy="2554545"/>
          </a:xfrm>
          <a:prstGeom prst="rect">
            <a:avLst/>
          </a:prstGeom>
        </p:spPr>
        <p:txBody>
          <a:bodyPr wrap="square">
            <a:spAutoFit/>
          </a:bodyPr>
          <a:lstStyle/>
          <a:p>
            <a:r>
              <a:rPr lang="en-US" sz="2000" dirty="0" err="1"/>
              <a:t>int</a:t>
            </a:r>
            <a:r>
              <a:rPr lang="en-US" sz="2000" dirty="0"/>
              <a:t> </a:t>
            </a:r>
            <a:r>
              <a:rPr lang="en-US" sz="2000" dirty="0" err="1"/>
              <a:t>isAvailable</a:t>
            </a:r>
            <a:r>
              <a:rPr lang="en-US" sz="2000" dirty="0" smtClean="0"/>
              <a:t>(node* product){</a:t>
            </a:r>
          </a:p>
          <a:p>
            <a:r>
              <a:rPr lang="en-US" sz="2000" dirty="0"/>
              <a:t> </a:t>
            </a:r>
            <a:r>
              <a:rPr lang="en-US" sz="2000" dirty="0" smtClean="0"/>
              <a:t>     </a:t>
            </a:r>
            <a:r>
              <a:rPr lang="en-US" sz="2000" dirty="0" smtClean="0">
                <a:solidFill>
                  <a:srgbClr val="008000"/>
                </a:solidFill>
              </a:rPr>
              <a:t>assert</a:t>
            </a:r>
            <a:r>
              <a:rPr lang="en-US" sz="2000" dirty="0">
                <a:solidFill>
                  <a:srgbClr val="008000"/>
                </a:solidFill>
              </a:rPr>
              <a:t>( product-&gt;items &gt;= 0 )</a:t>
            </a:r>
            <a:endParaRPr lang="en-US" sz="2000" dirty="0"/>
          </a:p>
          <a:p>
            <a:r>
              <a:rPr lang="en-US" sz="2000" dirty="0"/>
              <a:t>	if ( </a:t>
            </a:r>
            <a:r>
              <a:rPr lang="en-US" sz="2000" dirty="0" err="1"/>
              <a:t>notInitialized</a:t>
            </a:r>
            <a:r>
              <a:rPr lang="en-US" sz="2000" dirty="0"/>
              <a:t> </a:t>
            </a:r>
            <a:r>
              <a:rPr lang="en-US" sz="2000" dirty="0" smtClean="0"/>
              <a:t>(product) )</a:t>
            </a:r>
            <a:endParaRPr lang="en-US" sz="2000" dirty="0"/>
          </a:p>
          <a:p>
            <a:r>
              <a:rPr lang="en-US" sz="2000" dirty="0"/>
              <a:t>		</a:t>
            </a:r>
            <a:r>
              <a:rPr lang="en-US" sz="2000" dirty="0" smtClean="0"/>
              <a:t>{ </a:t>
            </a:r>
            <a:r>
              <a:rPr lang="en-US" sz="2000" dirty="0" err="1" smtClean="0"/>
              <a:t>int</a:t>
            </a:r>
            <a:r>
              <a:rPr lang="en-US" sz="2000" dirty="0" smtClean="0"/>
              <a:t> ret_0=0; </a:t>
            </a:r>
            <a:r>
              <a:rPr lang="en-US" sz="2000" dirty="0" smtClean="0">
                <a:solidFill>
                  <a:srgbClr val="008000"/>
                </a:solidFill>
              </a:rPr>
              <a:t>assert(ret_0 == 0 || </a:t>
            </a:r>
            <a:r>
              <a:rPr lang="en-US" sz="2000" dirty="0">
                <a:solidFill>
                  <a:srgbClr val="008000"/>
                </a:solidFill>
              </a:rPr>
              <a:t>ret_0 == </a:t>
            </a:r>
            <a:r>
              <a:rPr lang="en-US" sz="2000" dirty="0" smtClean="0">
                <a:solidFill>
                  <a:srgbClr val="008000"/>
                </a:solidFill>
              </a:rPr>
              <a:t>1)</a:t>
            </a:r>
            <a:r>
              <a:rPr lang="en-US" sz="2000" dirty="0" smtClean="0"/>
              <a:t>; return ret_0; }</a:t>
            </a:r>
          </a:p>
          <a:p>
            <a:r>
              <a:rPr lang="fi-FI" sz="2000" dirty="0"/>
              <a:t>	</a:t>
            </a:r>
            <a:r>
              <a:rPr lang="fi-FI" sz="2000" dirty="0" err="1"/>
              <a:t>if</a:t>
            </a:r>
            <a:r>
              <a:rPr lang="fi-FI" sz="2000" dirty="0"/>
              <a:t> ( </a:t>
            </a:r>
            <a:r>
              <a:rPr lang="fi-FI" sz="2000" dirty="0" err="1" smtClean="0"/>
              <a:t>product-</a:t>
            </a:r>
            <a:r>
              <a:rPr lang="fi-FI" sz="2000" dirty="0" smtClean="0"/>
              <a:t>&gt;</a:t>
            </a:r>
            <a:r>
              <a:rPr lang="fi-FI" sz="2000" dirty="0" err="1" smtClean="0"/>
              <a:t>items</a:t>
            </a:r>
            <a:r>
              <a:rPr lang="fi-FI" sz="2000" dirty="0" smtClean="0"/>
              <a:t> </a:t>
            </a:r>
            <a:r>
              <a:rPr lang="fi-FI" sz="2000" dirty="0"/>
              <a:t>&gt; 0 </a:t>
            </a:r>
            <a:r>
              <a:rPr lang="fi-FI" sz="2000" dirty="0" smtClean="0"/>
              <a:t>)</a:t>
            </a:r>
          </a:p>
          <a:p>
            <a:r>
              <a:rPr lang="fi-FI" sz="2000" dirty="0">
                <a:solidFill>
                  <a:srgbClr val="1F497D"/>
                </a:solidFill>
              </a:rPr>
              <a:t>	</a:t>
            </a:r>
            <a:r>
              <a:rPr lang="fi-FI" sz="2000" dirty="0" smtClean="0">
                <a:solidFill>
                  <a:srgbClr val="1F497D"/>
                </a:solidFill>
              </a:rPr>
              <a:t>	</a:t>
            </a:r>
            <a:r>
              <a:rPr lang="fi-FI" sz="2000" dirty="0" smtClean="0"/>
              <a:t>{ </a:t>
            </a:r>
            <a:r>
              <a:rPr lang="fi-FI" sz="2000" dirty="0" err="1" smtClean="0"/>
              <a:t>int</a:t>
            </a:r>
            <a:r>
              <a:rPr lang="fi-FI" sz="2000" dirty="0" smtClean="0"/>
              <a:t> ret_1=0; </a:t>
            </a:r>
            <a:r>
              <a:rPr lang="fi-FI" sz="2000" dirty="0" smtClean="0">
                <a:solidFill>
                  <a:srgbClr val="008000"/>
                </a:solidFill>
              </a:rPr>
              <a:t>assert(ret_1 </a:t>
            </a:r>
            <a:r>
              <a:rPr lang="en-US" sz="2000" dirty="0">
                <a:solidFill>
                  <a:srgbClr val="008000"/>
                </a:solidFill>
              </a:rPr>
              <a:t>== 0 || ret_0 == </a:t>
            </a:r>
            <a:r>
              <a:rPr lang="en-US" sz="2000" dirty="0" smtClean="0">
                <a:solidFill>
                  <a:srgbClr val="008000"/>
                </a:solidFill>
              </a:rPr>
              <a:t>1)</a:t>
            </a:r>
            <a:r>
              <a:rPr lang="en-US" sz="2000" dirty="0" smtClean="0"/>
              <a:t>;</a:t>
            </a:r>
            <a:r>
              <a:rPr lang="fi-FI" sz="2000" dirty="0"/>
              <a:t> </a:t>
            </a:r>
            <a:r>
              <a:rPr lang="en-US" sz="2000" dirty="0" smtClean="0"/>
              <a:t>return ret_1; }</a:t>
            </a:r>
            <a:endParaRPr lang="en-US" sz="2000" dirty="0"/>
          </a:p>
          <a:p>
            <a:r>
              <a:rPr lang="en-US" sz="2000" dirty="0"/>
              <a:t>	</a:t>
            </a:r>
            <a:r>
              <a:rPr lang="en-US" sz="2000" dirty="0" err="1" smtClean="0"/>
              <a:t>int</a:t>
            </a:r>
            <a:r>
              <a:rPr lang="en-US" sz="2000" dirty="0" smtClean="0"/>
              <a:t> ret_2=0; </a:t>
            </a:r>
            <a:r>
              <a:rPr lang="fi-FI" sz="2000" dirty="0">
                <a:solidFill>
                  <a:srgbClr val="008000"/>
                </a:solidFill>
              </a:rPr>
              <a:t>assert(</a:t>
            </a:r>
            <a:r>
              <a:rPr lang="fi-FI" sz="2000" dirty="0" smtClean="0">
                <a:solidFill>
                  <a:srgbClr val="008000"/>
                </a:solidFill>
              </a:rPr>
              <a:t>ret_2 </a:t>
            </a:r>
            <a:r>
              <a:rPr lang="en-US" sz="2000" dirty="0">
                <a:solidFill>
                  <a:srgbClr val="008000"/>
                </a:solidFill>
              </a:rPr>
              <a:t>== 0 || </a:t>
            </a:r>
            <a:r>
              <a:rPr lang="en-US" sz="2000" dirty="0" smtClean="0">
                <a:solidFill>
                  <a:srgbClr val="008000"/>
                </a:solidFill>
              </a:rPr>
              <a:t>ret_2 </a:t>
            </a:r>
            <a:r>
              <a:rPr lang="en-US" sz="2000" dirty="0">
                <a:solidFill>
                  <a:srgbClr val="008000"/>
                </a:solidFill>
              </a:rPr>
              <a:t>== 1)</a:t>
            </a:r>
            <a:r>
              <a:rPr lang="en-US" sz="2000" dirty="0"/>
              <a:t>;</a:t>
            </a:r>
            <a:r>
              <a:rPr lang="fi-FI" sz="2000" dirty="0"/>
              <a:t> </a:t>
            </a:r>
            <a:r>
              <a:rPr lang="en-US" sz="2000" dirty="0"/>
              <a:t>return </a:t>
            </a:r>
            <a:r>
              <a:rPr lang="en-US" sz="2000" dirty="0" smtClean="0"/>
              <a:t>ret_2;</a:t>
            </a:r>
            <a:endParaRPr lang="en-US" sz="2000" dirty="0"/>
          </a:p>
          <a:p>
            <a:r>
              <a:rPr lang="en-US" sz="2000" dirty="0" smtClean="0"/>
              <a:t>}</a:t>
            </a:r>
            <a:endParaRPr lang="en-US" sz="2400" dirty="0"/>
          </a:p>
        </p:txBody>
      </p:sp>
    </p:spTree>
    <p:extLst>
      <p:ext uri="{BB962C8B-B14F-4D97-AF65-F5344CB8AC3E}">
        <p14:creationId xmlns:p14="http://schemas.microsoft.com/office/powerpoint/2010/main" val="11259165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8657" y="3380125"/>
            <a:ext cx="8669876" cy="3477875"/>
          </a:xfrm>
          <a:prstGeom prst="rect">
            <a:avLst/>
          </a:prstGeom>
        </p:spPr>
        <p:txBody>
          <a:bodyPr wrap="square">
            <a:spAutoFit/>
          </a:bodyPr>
          <a:lstStyle/>
          <a:p>
            <a:r>
              <a:rPr lang="en-US" sz="2000" dirty="0"/>
              <a:t>long </a:t>
            </a:r>
            <a:r>
              <a:rPr lang="en-US" sz="2000" dirty="0" err="1"/>
              <a:t>availableProducts</a:t>
            </a:r>
            <a:r>
              <a:rPr lang="en-US" sz="2000" dirty="0"/>
              <a:t>( </a:t>
            </a:r>
            <a:r>
              <a:rPr lang="en-US" sz="2000" dirty="0" err="1" smtClean="0"/>
              <a:t>t_store</a:t>
            </a:r>
            <a:r>
              <a:rPr lang="en-US" sz="2000" dirty="0"/>
              <a:t>* </a:t>
            </a:r>
            <a:r>
              <a:rPr lang="en-US" sz="2000" dirty="0" smtClean="0"/>
              <a:t>store </a:t>
            </a:r>
            <a:r>
              <a:rPr lang="en-US" sz="2000" dirty="0"/>
              <a:t>){</a:t>
            </a:r>
          </a:p>
          <a:p>
            <a:r>
              <a:rPr lang="en-US" sz="2000" dirty="0"/>
              <a:t>	</a:t>
            </a:r>
            <a:r>
              <a:rPr lang="en-US" sz="2000" dirty="0" smtClean="0"/>
              <a:t>node</a:t>
            </a:r>
            <a:r>
              <a:rPr lang="en-US" sz="2000" dirty="0"/>
              <a:t>* product = </a:t>
            </a:r>
            <a:r>
              <a:rPr lang="en-US" sz="2000" dirty="0" smtClean="0"/>
              <a:t>store-</a:t>
            </a:r>
            <a:r>
              <a:rPr lang="en-US" sz="2000" dirty="0"/>
              <a:t>&gt;products;</a:t>
            </a:r>
          </a:p>
          <a:p>
            <a:r>
              <a:rPr lang="en-US" sz="2000" dirty="0"/>
              <a:t>	long total = 0;</a:t>
            </a:r>
          </a:p>
          <a:p>
            <a:endParaRPr lang="en-US" sz="2000" dirty="0"/>
          </a:p>
          <a:p>
            <a:r>
              <a:rPr lang="en-US" sz="2000" dirty="0"/>
              <a:t>	while ( product != 0 ) {</a:t>
            </a:r>
          </a:p>
          <a:p>
            <a:r>
              <a:rPr lang="en-US" sz="2000" dirty="0"/>
              <a:t>		total += </a:t>
            </a:r>
            <a:r>
              <a:rPr lang="en-US" sz="2000" dirty="0" err="1"/>
              <a:t>isAvailable</a:t>
            </a:r>
            <a:r>
              <a:rPr lang="en-US" sz="2000" dirty="0"/>
              <a:t>( product )</a:t>
            </a:r>
            <a:r>
              <a:rPr lang="en-US" sz="2000" dirty="0" smtClean="0"/>
              <a:t>;</a:t>
            </a:r>
          </a:p>
          <a:p>
            <a:r>
              <a:rPr lang="en-US" sz="2000" dirty="0">
                <a:solidFill>
                  <a:srgbClr val="008000"/>
                </a:solidFill>
              </a:rPr>
              <a:t>	</a:t>
            </a:r>
            <a:r>
              <a:rPr lang="en-US" sz="2000" dirty="0" smtClean="0">
                <a:solidFill>
                  <a:srgbClr val="008000"/>
                </a:solidFill>
              </a:rPr>
              <a:t>	assert( total &gt;= 0 );</a:t>
            </a:r>
            <a:endParaRPr lang="en-US" sz="2000" dirty="0">
              <a:solidFill>
                <a:srgbClr val="008000"/>
              </a:solidFill>
            </a:endParaRPr>
          </a:p>
          <a:p>
            <a:r>
              <a:rPr lang="en-US" sz="2000" dirty="0"/>
              <a:t>		product = product-&gt;</a:t>
            </a:r>
            <a:r>
              <a:rPr lang="en-US" sz="2000" dirty="0" err="1"/>
              <a:t>nxt</a:t>
            </a:r>
            <a:r>
              <a:rPr lang="en-US" sz="2000" dirty="0"/>
              <a:t>;</a:t>
            </a:r>
          </a:p>
          <a:p>
            <a:r>
              <a:rPr lang="en-US" sz="2000" dirty="0"/>
              <a:t>	</a:t>
            </a:r>
            <a:r>
              <a:rPr lang="en-US" sz="2000" dirty="0" smtClean="0"/>
              <a:t>}</a:t>
            </a:r>
            <a:endParaRPr lang="en-US" sz="2000" dirty="0"/>
          </a:p>
          <a:p>
            <a:r>
              <a:rPr lang="en-US" sz="2000" dirty="0"/>
              <a:t>	</a:t>
            </a:r>
            <a:r>
              <a:rPr lang="en-US" sz="2000" dirty="0" smtClean="0"/>
              <a:t>long ret_0 = total; </a:t>
            </a:r>
            <a:r>
              <a:rPr lang="en-US" sz="2000" dirty="0" smtClean="0">
                <a:solidFill>
                  <a:srgbClr val="008000"/>
                </a:solidFill>
              </a:rPr>
              <a:t>assert (ret_0 == </a:t>
            </a:r>
            <a:r>
              <a:rPr lang="en-US" sz="2000" dirty="0">
                <a:solidFill>
                  <a:srgbClr val="008000"/>
                </a:solidFill>
              </a:rPr>
              <a:t>0</a:t>
            </a:r>
            <a:r>
              <a:rPr lang="en-US" sz="2000" dirty="0" smtClean="0">
                <a:solidFill>
                  <a:srgbClr val="008000"/>
                </a:solidFill>
              </a:rPr>
              <a:t> || ret_0 == 3</a:t>
            </a:r>
            <a:r>
              <a:rPr lang="en-US" sz="2000" b="1" dirty="0" smtClean="0">
                <a:solidFill>
                  <a:srgbClr val="008000"/>
                </a:solidFill>
              </a:rPr>
              <a:t>)</a:t>
            </a:r>
            <a:r>
              <a:rPr lang="en-US" sz="2000" dirty="0" smtClean="0"/>
              <a:t>; return ret_0;</a:t>
            </a:r>
            <a:endParaRPr lang="en-US" sz="2000" dirty="0"/>
          </a:p>
          <a:p>
            <a:r>
              <a:rPr lang="en-US" sz="2000" dirty="0"/>
              <a:t>}</a:t>
            </a:r>
          </a:p>
        </p:txBody>
      </p:sp>
      <p:sp>
        <p:nvSpPr>
          <p:cNvPr id="15" name="Rectangle 14"/>
          <p:cNvSpPr/>
          <p:nvPr/>
        </p:nvSpPr>
        <p:spPr>
          <a:xfrm>
            <a:off x="-50809" y="3380125"/>
            <a:ext cx="609600" cy="3477875"/>
          </a:xfrm>
          <a:prstGeom prst="rect">
            <a:avLst/>
          </a:prstGeom>
        </p:spPr>
        <p:txBody>
          <a:bodyPr wrap="square">
            <a:spAutoFit/>
          </a:bodyPr>
          <a:lstStyle/>
          <a:p>
            <a:r>
              <a:rPr lang="en-US" sz="2000" dirty="0"/>
              <a:t>17</a:t>
            </a:r>
          </a:p>
          <a:p>
            <a:r>
              <a:rPr lang="en-US" sz="2000" dirty="0"/>
              <a:t>18</a:t>
            </a:r>
          </a:p>
          <a:p>
            <a:r>
              <a:rPr lang="en-US" sz="2000" dirty="0"/>
              <a:t>19</a:t>
            </a:r>
          </a:p>
          <a:p>
            <a:r>
              <a:rPr lang="en-US" sz="2000" dirty="0"/>
              <a:t>20</a:t>
            </a:r>
          </a:p>
          <a:p>
            <a:r>
              <a:rPr lang="en-US" sz="2000" dirty="0"/>
              <a:t>21</a:t>
            </a:r>
          </a:p>
          <a:p>
            <a:r>
              <a:rPr lang="en-US" sz="2000" dirty="0" smtClean="0"/>
              <a:t>22</a:t>
            </a:r>
          </a:p>
          <a:p>
            <a:endParaRPr lang="en-US" sz="2000" dirty="0"/>
          </a:p>
          <a:p>
            <a:r>
              <a:rPr lang="en-US" sz="2000" dirty="0"/>
              <a:t>23</a:t>
            </a:r>
          </a:p>
          <a:p>
            <a:r>
              <a:rPr lang="en-US" sz="2000" dirty="0"/>
              <a:t>24</a:t>
            </a:r>
          </a:p>
          <a:p>
            <a:r>
              <a:rPr lang="en-US" sz="2000" dirty="0"/>
              <a:t>25</a:t>
            </a:r>
          </a:p>
          <a:p>
            <a:r>
              <a:rPr lang="en-US" sz="2000" dirty="0"/>
              <a:t>26</a:t>
            </a:r>
          </a:p>
        </p:txBody>
      </p:sp>
      <p:sp>
        <p:nvSpPr>
          <p:cNvPr id="20" name="TextBox 19"/>
          <p:cNvSpPr txBox="1"/>
          <p:nvPr/>
        </p:nvSpPr>
        <p:spPr>
          <a:xfrm>
            <a:off x="338657" y="2369187"/>
            <a:ext cx="4247377" cy="954107"/>
          </a:xfrm>
          <a:prstGeom prst="rect">
            <a:avLst/>
          </a:prstGeom>
          <a:solidFill>
            <a:schemeClr val="tx2"/>
          </a:solidFill>
        </p:spPr>
        <p:txBody>
          <a:bodyPr wrap="none" rtlCol="0">
            <a:spAutoFit/>
          </a:bodyPr>
          <a:lstStyle/>
          <a:p>
            <a:r>
              <a:rPr lang="en-US" sz="2800" dirty="0" smtClean="0">
                <a:solidFill>
                  <a:schemeClr val="bg1"/>
                </a:solidFill>
              </a:rPr>
              <a:t>Execute Model Checker</a:t>
            </a:r>
          </a:p>
          <a:p>
            <a:r>
              <a:rPr lang="en-US" sz="2800" dirty="0" smtClean="0">
                <a:solidFill>
                  <a:schemeClr val="bg1"/>
                </a:solidFill>
              </a:rPr>
              <a:t>on source with assertions</a:t>
            </a:r>
            <a:endParaRPr lang="en-US" sz="2800" dirty="0">
              <a:solidFill>
                <a:schemeClr val="bg1"/>
              </a:solidFill>
            </a:endParaRPr>
          </a:p>
        </p:txBody>
      </p:sp>
      <p:sp>
        <p:nvSpPr>
          <p:cNvPr id="8" name="Rectangle 7"/>
          <p:cNvSpPr/>
          <p:nvPr/>
        </p:nvSpPr>
        <p:spPr>
          <a:xfrm>
            <a:off x="338664" y="-67807"/>
            <a:ext cx="8094136" cy="2554545"/>
          </a:xfrm>
          <a:prstGeom prst="rect">
            <a:avLst/>
          </a:prstGeom>
        </p:spPr>
        <p:txBody>
          <a:bodyPr wrap="square">
            <a:spAutoFit/>
          </a:bodyPr>
          <a:lstStyle/>
          <a:p>
            <a:r>
              <a:rPr lang="en-US" sz="2000" dirty="0" err="1"/>
              <a:t>int</a:t>
            </a:r>
            <a:r>
              <a:rPr lang="en-US" sz="2000" dirty="0"/>
              <a:t> </a:t>
            </a:r>
            <a:r>
              <a:rPr lang="en-US" sz="2000" dirty="0" err="1"/>
              <a:t>isAvailable</a:t>
            </a:r>
            <a:r>
              <a:rPr lang="en-US" sz="2000" dirty="0" smtClean="0"/>
              <a:t>(node* product){</a:t>
            </a:r>
          </a:p>
          <a:p>
            <a:r>
              <a:rPr lang="en-US" sz="2000" dirty="0"/>
              <a:t> </a:t>
            </a:r>
            <a:r>
              <a:rPr lang="en-US" sz="2000" dirty="0" smtClean="0"/>
              <a:t>     </a:t>
            </a:r>
            <a:r>
              <a:rPr lang="en-US" sz="2000" dirty="0" smtClean="0">
                <a:solidFill>
                  <a:srgbClr val="008000"/>
                </a:solidFill>
              </a:rPr>
              <a:t>assert</a:t>
            </a:r>
            <a:r>
              <a:rPr lang="en-US" sz="2000" dirty="0">
                <a:solidFill>
                  <a:srgbClr val="008000"/>
                </a:solidFill>
              </a:rPr>
              <a:t>( product-&gt;items &gt;= 0 )</a:t>
            </a:r>
            <a:endParaRPr lang="en-US" sz="2000" dirty="0"/>
          </a:p>
          <a:p>
            <a:r>
              <a:rPr lang="en-US" sz="2000" dirty="0"/>
              <a:t>	if ( </a:t>
            </a:r>
            <a:r>
              <a:rPr lang="en-US" sz="2000" dirty="0" err="1"/>
              <a:t>notInitialized</a:t>
            </a:r>
            <a:r>
              <a:rPr lang="en-US" sz="2000" dirty="0"/>
              <a:t> </a:t>
            </a:r>
            <a:r>
              <a:rPr lang="en-US" sz="2000" dirty="0" smtClean="0"/>
              <a:t>(product) )</a:t>
            </a:r>
            <a:endParaRPr lang="en-US" sz="2000" dirty="0"/>
          </a:p>
          <a:p>
            <a:r>
              <a:rPr lang="en-US" sz="2000" dirty="0"/>
              <a:t>		</a:t>
            </a:r>
            <a:r>
              <a:rPr lang="en-US" sz="2000" dirty="0" smtClean="0"/>
              <a:t>{ </a:t>
            </a:r>
            <a:r>
              <a:rPr lang="en-US" sz="2000" dirty="0" err="1" smtClean="0"/>
              <a:t>int</a:t>
            </a:r>
            <a:r>
              <a:rPr lang="en-US" sz="2000" dirty="0" smtClean="0"/>
              <a:t> ret_0=0; </a:t>
            </a:r>
            <a:r>
              <a:rPr lang="en-US" sz="2000" dirty="0" smtClean="0">
                <a:solidFill>
                  <a:srgbClr val="008000"/>
                </a:solidFill>
              </a:rPr>
              <a:t>assert(ret_0 == 0 || </a:t>
            </a:r>
            <a:r>
              <a:rPr lang="en-US" sz="2000" dirty="0">
                <a:solidFill>
                  <a:srgbClr val="008000"/>
                </a:solidFill>
              </a:rPr>
              <a:t>ret_0 == </a:t>
            </a:r>
            <a:r>
              <a:rPr lang="en-US" sz="2000" dirty="0" smtClean="0">
                <a:solidFill>
                  <a:srgbClr val="008000"/>
                </a:solidFill>
              </a:rPr>
              <a:t>1)</a:t>
            </a:r>
            <a:r>
              <a:rPr lang="en-US" sz="2000" dirty="0" smtClean="0"/>
              <a:t>; return ret_0; }</a:t>
            </a:r>
          </a:p>
          <a:p>
            <a:r>
              <a:rPr lang="fi-FI" sz="2000" dirty="0"/>
              <a:t>	</a:t>
            </a:r>
            <a:r>
              <a:rPr lang="fi-FI" sz="2000" dirty="0" err="1"/>
              <a:t>if</a:t>
            </a:r>
            <a:r>
              <a:rPr lang="fi-FI" sz="2000" dirty="0"/>
              <a:t> ( </a:t>
            </a:r>
            <a:r>
              <a:rPr lang="fi-FI" sz="2000" dirty="0" err="1" smtClean="0"/>
              <a:t>product-</a:t>
            </a:r>
            <a:r>
              <a:rPr lang="fi-FI" sz="2000" dirty="0" smtClean="0"/>
              <a:t>&gt;</a:t>
            </a:r>
            <a:r>
              <a:rPr lang="fi-FI" sz="2000" dirty="0" err="1" smtClean="0"/>
              <a:t>items</a:t>
            </a:r>
            <a:r>
              <a:rPr lang="fi-FI" sz="2000" dirty="0" smtClean="0"/>
              <a:t> </a:t>
            </a:r>
            <a:r>
              <a:rPr lang="fi-FI" sz="2000" dirty="0"/>
              <a:t>&gt; 0 </a:t>
            </a:r>
            <a:r>
              <a:rPr lang="fi-FI" sz="2000" dirty="0" smtClean="0"/>
              <a:t>)</a:t>
            </a:r>
          </a:p>
          <a:p>
            <a:r>
              <a:rPr lang="fi-FI" sz="2000" dirty="0">
                <a:solidFill>
                  <a:srgbClr val="1F497D"/>
                </a:solidFill>
              </a:rPr>
              <a:t>	</a:t>
            </a:r>
            <a:r>
              <a:rPr lang="fi-FI" sz="2000" dirty="0" smtClean="0">
                <a:solidFill>
                  <a:srgbClr val="1F497D"/>
                </a:solidFill>
              </a:rPr>
              <a:t>	</a:t>
            </a:r>
            <a:r>
              <a:rPr lang="fi-FI" sz="2000" dirty="0" smtClean="0"/>
              <a:t>{ </a:t>
            </a:r>
            <a:r>
              <a:rPr lang="fi-FI" sz="2000" dirty="0" err="1" smtClean="0"/>
              <a:t>int</a:t>
            </a:r>
            <a:r>
              <a:rPr lang="fi-FI" sz="2000" dirty="0" smtClean="0"/>
              <a:t> ret_1=0; </a:t>
            </a:r>
            <a:r>
              <a:rPr lang="fi-FI" sz="2000" dirty="0" smtClean="0">
                <a:solidFill>
                  <a:srgbClr val="008000"/>
                </a:solidFill>
              </a:rPr>
              <a:t>assert(ret_1 </a:t>
            </a:r>
            <a:r>
              <a:rPr lang="en-US" sz="2000" dirty="0">
                <a:solidFill>
                  <a:srgbClr val="008000"/>
                </a:solidFill>
              </a:rPr>
              <a:t>== 0 || ret_0 == </a:t>
            </a:r>
            <a:r>
              <a:rPr lang="en-US" sz="2000" dirty="0" smtClean="0">
                <a:solidFill>
                  <a:srgbClr val="008000"/>
                </a:solidFill>
              </a:rPr>
              <a:t>1)</a:t>
            </a:r>
            <a:r>
              <a:rPr lang="en-US" sz="2000" dirty="0" smtClean="0"/>
              <a:t>;</a:t>
            </a:r>
            <a:r>
              <a:rPr lang="fi-FI" sz="2000" dirty="0"/>
              <a:t> </a:t>
            </a:r>
            <a:r>
              <a:rPr lang="en-US" sz="2000" dirty="0" smtClean="0"/>
              <a:t>return ret_1; }</a:t>
            </a:r>
            <a:endParaRPr lang="en-US" sz="2000" dirty="0"/>
          </a:p>
          <a:p>
            <a:r>
              <a:rPr lang="en-US" sz="2000" dirty="0"/>
              <a:t>	</a:t>
            </a:r>
            <a:r>
              <a:rPr lang="en-US" sz="2000" dirty="0" err="1" smtClean="0"/>
              <a:t>int</a:t>
            </a:r>
            <a:r>
              <a:rPr lang="en-US" sz="2000" dirty="0" smtClean="0"/>
              <a:t> ret_2=0; </a:t>
            </a:r>
            <a:r>
              <a:rPr lang="fi-FI" sz="2000" dirty="0">
                <a:solidFill>
                  <a:srgbClr val="008000"/>
                </a:solidFill>
              </a:rPr>
              <a:t>assert(</a:t>
            </a:r>
            <a:r>
              <a:rPr lang="fi-FI" sz="2000" dirty="0" smtClean="0">
                <a:solidFill>
                  <a:srgbClr val="008000"/>
                </a:solidFill>
              </a:rPr>
              <a:t>ret_2 </a:t>
            </a:r>
            <a:r>
              <a:rPr lang="en-US" sz="2000" dirty="0">
                <a:solidFill>
                  <a:srgbClr val="008000"/>
                </a:solidFill>
              </a:rPr>
              <a:t>== 0 || </a:t>
            </a:r>
            <a:r>
              <a:rPr lang="en-US" sz="2000" dirty="0" smtClean="0">
                <a:solidFill>
                  <a:srgbClr val="008000"/>
                </a:solidFill>
              </a:rPr>
              <a:t>ret_2 </a:t>
            </a:r>
            <a:r>
              <a:rPr lang="en-US" sz="2000" dirty="0">
                <a:solidFill>
                  <a:srgbClr val="008000"/>
                </a:solidFill>
              </a:rPr>
              <a:t>== 1)</a:t>
            </a:r>
            <a:r>
              <a:rPr lang="en-US" sz="2000" dirty="0"/>
              <a:t>;</a:t>
            </a:r>
            <a:r>
              <a:rPr lang="fi-FI" sz="2000" dirty="0"/>
              <a:t> </a:t>
            </a:r>
            <a:r>
              <a:rPr lang="en-US" sz="2000" dirty="0"/>
              <a:t>return </a:t>
            </a:r>
            <a:r>
              <a:rPr lang="en-US" sz="2000" dirty="0" smtClean="0"/>
              <a:t>ret_2;</a:t>
            </a:r>
            <a:endParaRPr lang="en-US" sz="2000" dirty="0"/>
          </a:p>
          <a:p>
            <a:r>
              <a:rPr lang="en-US" sz="2000" dirty="0" smtClean="0"/>
              <a:t>}</a:t>
            </a:r>
            <a:endParaRPr lang="en-US" sz="2400" dirty="0"/>
          </a:p>
        </p:txBody>
      </p:sp>
      <p:sp>
        <p:nvSpPr>
          <p:cNvPr id="9" name="Rectangle 8"/>
          <p:cNvSpPr/>
          <p:nvPr/>
        </p:nvSpPr>
        <p:spPr>
          <a:xfrm>
            <a:off x="-67732" y="-28629"/>
            <a:ext cx="453670" cy="2554545"/>
          </a:xfrm>
          <a:prstGeom prst="rect">
            <a:avLst/>
          </a:prstGeom>
        </p:spPr>
        <p:txBody>
          <a:bodyPr wrap="none">
            <a:spAutoFit/>
          </a:bodyPr>
          <a:lstStyle/>
          <a:p>
            <a:r>
              <a:rPr lang="en-US" sz="2000" dirty="0" smtClean="0"/>
              <a:t>10</a:t>
            </a:r>
          </a:p>
          <a:p>
            <a:endParaRPr lang="en-US" sz="2000" dirty="0" smtClean="0"/>
          </a:p>
          <a:p>
            <a:r>
              <a:rPr lang="en-US" sz="2000" dirty="0" smtClean="0"/>
              <a:t>11</a:t>
            </a:r>
          </a:p>
          <a:p>
            <a:r>
              <a:rPr lang="en-US" sz="2000" dirty="0" smtClean="0"/>
              <a:t>12</a:t>
            </a:r>
          </a:p>
          <a:p>
            <a:r>
              <a:rPr lang="en-US" sz="2000" dirty="0" smtClean="0"/>
              <a:t>13</a:t>
            </a:r>
          </a:p>
          <a:p>
            <a:r>
              <a:rPr lang="en-US" sz="2000" dirty="0" smtClean="0"/>
              <a:t>14</a:t>
            </a:r>
          </a:p>
          <a:p>
            <a:r>
              <a:rPr lang="en-US" sz="2000" dirty="0" smtClean="0"/>
              <a:t>15</a:t>
            </a:r>
          </a:p>
          <a:p>
            <a:r>
              <a:rPr lang="en-US" sz="2000" dirty="0" smtClean="0"/>
              <a:t>16</a:t>
            </a:r>
          </a:p>
        </p:txBody>
      </p:sp>
      <p:grpSp>
        <p:nvGrpSpPr>
          <p:cNvPr id="7" name="Group 6"/>
          <p:cNvGrpSpPr/>
          <p:nvPr/>
        </p:nvGrpSpPr>
        <p:grpSpPr>
          <a:xfrm>
            <a:off x="4653766" y="2486738"/>
            <a:ext cx="4105802" cy="3048171"/>
            <a:chOff x="4653766" y="2486738"/>
            <a:chExt cx="4105802" cy="3048171"/>
          </a:xfrm>
        </p:grpSpPr>
        <p:sp>
          <p:nvSpPr>
            <p:cNvPr id="3" name="TextBox 2"/>
            <p:cNvSpPr txBox="1"/>
            <p:nvPr/>
          </p:nvSpPr>
          <p:spPr>
            <a:xfrm>
              <a:off x="6510234" y="3965249"/>
              <a:ext cx="2249334" cy="1569660"/>
            </a:xfrm>
            <a:prstGeom prst="rect">
              <a:avLst/>
            </a:prstGeom>
            <a:noFill/>
          </p:spPr>
          <p:txBody>
            <a:bodyPr wrap="none" rtlCol="0">
              <a:spAutoFit/>
            </a:bodyPr>
            <a:lstStyle/>
            <a:p>
              <a:pPr marL="342900" indent="-342900">
                <a:buFont typeface="Arial"/>
                <a:buChar char="•"/>
              </a:pPr>
              <a:r>
                <a:rPr lang="en-US" sz="2400" dirty="0" smtClean="0">
                  <a:solidFill>
                    <a:srgbClr val="1F497D"/>
                  </a:solidFill>
                </a:rPr>
                <a:t>Verified</a:t>
              </a:r>
            </a:p>
            <a:p>
              <a:pPr marL="342900" indent="-342900">
                <a:buFont typeface="Arial"/>
                <a:buChar char="•"/>
              </a:pPr>
              <a:r>
                <a:rPr lang="en-US" sz="2400" dirty="0" smtClean="0">
                  <a:solidFill>
                    <a:srgbClr val="1F497D"/>
                  </a:solidFill>
                </a:rPr>
                <a:t>Unreachable</a:t>
              </a:r>
            </a:p>
            <a:p>
              <a:pPr marL="342900" indent="-342900">
                <a:buFont typeface="Arial"/>
                <a:buChar char="•"/>
              </a:pPr>
              <a:r>
                <a:rPr lang="en-US" sz="2400" dirty="0" smtClean="0">
                  <a:solidFill>
                    <a:srgbClr val="1F497D"/>
                  </a:solidFill>
                </a:rPr>
                <a:t>False</a:t>
              </a:r>
            </a:p>
            <a:p>
              <a:pPr marL="342900" indent="-342900">
                <a:buFont typeface="Arial"/>
                <a:buChar char="•"/>
              </a:pPr>
              <a:r>
                <a:rPr lang="en-US" sz="2400" dirty="0" smtClean="0">
                  <a:solidFill>
                    <a:srgbClr val="1F497D"/>
                  </a:solidFill>
                </a:rPr>
                <a:t>Unknown</a:t>
              </a:r>
            </a:p>
          </p:txBody>
        </p:sp>
        <p:sp>
          <p:nvSpPr>
            <p:cNvPr id="5" name="Bent Arrow 4"/>
            <p:cNvSpPr/>
            <p:nvPr/>
          </p:nvSpPr>
          <p:spPr>
            <a:xfrm rot="5400000">
              <a:off x="5612305" y="1567377"/>
              <a:ext cx="1303865" cy="3220944"/>
            </a:xfrm>
            <a:prstGeom prst="bentArrow">
              <a:avLst>
                <a:gd name="adj1" fmla="val 30195"/>
                <a:gd name="adj2" fmla="val 25000"/>
                <a:gd name="adj3" fmla="val 25000"/>
                <a:gd name="adj4" fmla="val 43750"/>
              </a:avLst>
            </a:prstGeom>
            <a:solidFill>
              <a:srgbClr val="1F497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5570139" y="2486738"/>
              <a:ext cx="1420431" cy="461665"/>
            </a:xfrm>
            <a:prstGeom prst="rect">
              <a:avLst/>
            </a:prstGeom>
            <a:noFill/>
          </p:spPr>
          <p:txBody>
            <a:bodyPr wrap="none" rtlCol="0">
              <a:spAutoFit/>
            </a:bodyPr>
            <a:lstStyle/>
            <a:p>
              <a:r>
                <a:rPr lang="en-US" sz="2400" dirty="0" smtClean="0">
                  <a:solidFill>
                    <a:schemeClr val="bg1"/>
                  </a:solidFill>
                </a:rPr>
                <a:t>classifies</a:t>
              </a:r>
              <a:endParaRPr lang="en-US" sz="2400" dirty="0">
                <a:solidFill>
                  <a:schemeClr val="bg1"/>
                </a:solidFill>
              </a:endParaRPr>
            </a:p>
          </p:txBody>
        </p:sp>
      </p:grpSp>
    </p:spTree>
    <p:extLst>
      <p:ext uri="{BB962C8B-B14F-4D97-AF65-F5344CB8AC3E}">
        <p14:creationId xmlns:p14="http://schemas.microsoft.com/office/powerpoint/2010/main" val="25644745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10234" y="3931383"/>
            <a:ext cx="2249334" cy="454351"/>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a:off x="338657" y="3380125"/>
            <a:ext cx="8669876" cy="3477875"/>
          </a:xfrm>
          <a:prstGeom prst="rect">
            <a:avLst/>
          </a:prstGeom>
        </p:spPr>
        <p:txBody>
          <a:bodyPr wrap="square">
            <a:spAutoFit/>
          </a:bodyPr>
          <a:lstStyle/>
          <a:p>
            <a:r>
              <a:rPr lang="en-US" sz="2000" dirty="0"/>
              <a:t>long </a:t>
            </a:r>
            <a:r>
              <a:rPr lang="en-US" sz="2000" dirty="0" err="1"/>
              <a:t>availableProducts</a:t>
            </a:r>
            <a:r>
              <a:rPr lang="en-US" sz="2000" dirty="0"/>
              <a:t>( </a:t>
            </a:r>
            <a:r>
              <a:rPr lang="en-US" sz="2000" dirty="0" err="1" smtClean="0"/>
              <a:t>t_store</a:t>
            </a:r>
            <a:r>
              <a:rPr lang="en-US" sz="2000" dirty="0"/>
              <a:t>* </a:t>
            </a:r>
            <a:r>
              <a:rPr lang="en-US" sz="2000" dirty="0" smtClean="0"/>
              <a:t>store </a:t>
            </a:r>
            <a:r>
              <a:rPr lang="en-US" sz="2000" dirty="0"/>
              <a:t>){</a:t>
            </a:r>
          </a:p>
          <a:p>
            <a:r>
              <a:rPr lang="en-US" sz="2000" dirty="0"/>
              <a:t>	</a:t>
            </a:r>
            <a:r>
              <a:rPr lang="en-US" sz="2000" dirty="0" smtClean="0"/>
              <a:t>node</a:t>
            </a:r>
            <a:r>
              <a:rPr lang="en-US" sz="2000" dirty="0"/>
              <a:t>* product = </a:t>
            </a:r>
            <a:r>
              <a:rPr lang="en-US" sz="2000" dirty="0" smtClean="0"/>
              <a:t>store-</a:t>
            </a:r>
            <a:r>
              <a:rPr lang="en-US" sz="2000" dirty="0"/>
              <a:t>&gt;products;</a:t>
            </a:r>
          </a:p>
          <a:p>
            <a:r>
              <a:rPr lang="en-US" sz="2000" dirty="0"/>
              <a:t>	long total = 0;</a:t>
            </a:r>
          </a:p>
          <a:p>
            <a:endParaRPr lang="en-US" sz="2000" dirty="0"/>
          </a:p>
          <a:p>
            <a:r>
              <a:rPr lang="en-US" sz="2000" dirty="0"/>
              <a:t>	while ( product != 0 ) {</a:t>
            </a:r>
          </a:p>
          <a:p>
            <a:r>
              <a:rPr lang="en-US" sz="2000" dirty="0"/>
              <a:t>		total += </a:t>
            </a:r>
            <a:r>
              <a:rPr lang="en-US" sz="2000" dirty="0" err="1"/>
              <a:t>isAvailable</a:t>
            </a:r>
            <a:r>
              <a:rPr lang="en-US" sz="2000" dirty="0"/>
              <a:t>( product )</a:t>
            </a:r>
            <a:r>
              <a:rPr lang="en-US" sz="2000" dirty="0" smtClean="0"/>
              <a:t>;</a:t>
            </a:r>
          </a:p>
          <a:p>
            <a:r>
              <a:rPr lang="en-US" sz="2000" dirty="0">
                <a:solidFill>
                  <a:srgbClr val="008000"/>
                </a:solidFill>
              </a:rPr>
              <a:t>	</a:t>
            </a:r>
            <a:r>
              <a:rPr lang="en-US" sz="2000" dirty="0" smtClean="0">
                <a:solidFill>
                  <a:srgbClr val="008000"/>
                </a:solidFill>
              </a:rPr>
              <a:t>	assert( total &gt;= 0 );</a:t>
            </a:r>
            <a:endParaRPr lang="en-US" sz="2000" dirty="0">
              <a:solidFill>
                <a:srgbClr val="008000"/>
              </a:solidFill>
            </a:endParaRPr>
          </a:p>
          <a:p>
            <a:r>
              <a:rPr lang="en-US" sz="2000" dirty="0"/>
              <a:t>		product = product-&gt;</a:t>
            </a:r>
            <a:r>
              <a:rPr lang="en-US" sz="2000" dirty="0" err="1"/>
              <a:t>nxt</a:t>
            </a:r>
            <a:r>
              <a:rPr lang="en-US" sz="2000" dirty="0"/>
              <a:t>;</a:t>
            </a:r>
          </a:p>
          <a:p>
            <a:r>
              <a:rPr lang="en-US" sz="2000" dirty="0"/>
              <a:t>	</a:t>
            </a:r>
            <a:r>
              <a:rPr lang="en-US" sz="2000" dirty="0" smtClean="0"/>
              <a:t>}</a:t>
            </a:r>
            <a:endParaRPr lang="en-US" sz="2000" dirty="0"/>
          </a:p>
          <a:p>
            <a:r>
              <a:rPr lang="en-US" sz="2000" dirty="0"/>
              <a:t>	</a:t>
            </a:r>
            <a:r>
              <a:rPr lang="en-US" sz="2000" dirty="0" smtClean="0"/>
              <a:t>long ret_0 = total; </a:t>
            </a:r>
            <a:r>
              <a:rPr lang="en-US" sz="2000" strike="sngStrike" dirty="0" smtClean="0">
                <a:solidFill>
                  <a:schemeClr val="tx2"/>
                </a:solidFill>
              </a:rPr>
              <a:t>assert (ret_0 == </a:t>
            </a:r>
            <a:r>
              <a:rPr lang="en-US" sz="2000" strike="sngStrike" dirty="0">
                <a:solidFill>
                  <a:schemeClr val="tx2"/>
                </a:solidFill>
              </a:rPr>
              <a:t>0</a:t>
            </a:r>
            <a:r>
              <a:rPr lang="en-US" sz="2000" strike="sngStrike" dirty="0" smtClean="0">
                <a:solidFill>
                  <a:schemeClr val="tx2"/>
                </a:solidFill>
              </a:rPr>
              <a:t> || ret_0 == 3</a:t>
            </a:r>
            <a:r>
              <a:rPr lang="en-US" sz="2000" b="1" strike="sngStrike" dirty="0" smtClean="0">
                <a:solidFill>
                  <a:schemeClr val="tx2"/>
                </a:solidFill>
              </a:rPr>
              <a:t>)</a:t>
            </a:r>
            <a:r>
              <a:rPr lang="en-US" sz="2000" dirty="0" smtClean="0"/>
              <a:t>; return ret_0;</a:t>
            </a:r>
            <a:endParaRPr lang="en-US" sz="2000" dirty="0"/>
          </a:p>
          <a:p>
            <a:r>
              <a:rPr lang="en-US" sz="2000" dirty="0"/>
              <a:t>}</a:t>
            </a:r>
          </a:p>
        </p:txBody>
      </p:sp>
      <p:sp>
        <p:nvSpPr>
          <p:cNvPr id="15" name="Rectangle 14"/>
          <p:cNvSpPr/>
          <p:nvPr/>
        </p:nvSpPr>
        <p:spPr>
          <a:xfrm>
            <a:off x="-50809" y="3380125"/>
            <a:ext cx="609600" cy="3477875"/>
          </a:xfrm>
          <a:prstGeom prst="rect">
            <a:avLst/>
          </a:prstGeom>
        </p:spPr>
        <p:txBody>
          <a:bodyPr wrap="square">
            <a:spAutoFit/>
          </a:bodyPr>
          <a:lstStyle/>
          <a:p>
            <a:r>
              <a:rPr lang="en-US" sz="2000" dirty="0"/>
              <a:t>17</a:t>
            </a:r>
          </a:p>
          <a:p>
            <a:r>
              <a:rPr lang="en-US" sz="2000" dirty="0"/>
              <a:t>18</a:t>
            </a:r>
          </a:p>
          <a:p>
            <a:r>
              <a:rPr lang="en-US" sz="2000" dirty="0"/>
              <a:t>19</a:t>
            </a:r>
          </a:p>
          <a:p>
            <a:r>
              <a:rPr lang="en-US" sz="2000" dirty="0"/>
              <a:t>20</a:t>
            </a:r>
          </a:p>
          <a:p>
            <a:r>
              <a:rPr lang="en-US" sz="2000" dirty="0"/>
              <a:t>21</a:t>
            </a:r>
          </a:p>
          <a:p>
            <a:r>
              <a:rPr lang="en-US" sz="2000" dirty="0" smtClean="0"/>
              <a:t>22</a:t>
            </a:r>
          </a:p>
          <a:p>
            <a:endParaRPr lang="en-US" sz="2000" dirty="0"/>
          </a:p>
          <a:p>
            <a:r>
              <a:rPr lang="en-US" sz="2000" dirty="0"/>
              <a:t>23</a:t>
            </a:r>
          </a:p>
          <a:p>
            <a:r>
              <a:rPr lang="en-US" sz="2000" dirty="0"/>
              <a:t>24</a:t>
            </a:r>
          </a:p>
          <a:p>
            <a:r>
              <a:rPr lang="en-US" sz="2000" dirty="0"/>
              <a:t>25</a:t>
            </a:r>
          </a:p>
          <a:p>
            <a:r>
              <a:rPr lang="en-US" sz="2000" dirty="0"/>
              <a:t>26</a:t>
            </a:r>
          </a:p>
        </p:txBody>
      </p:sp>
      <p:sp>
        <p:nvSpPr>
          <p:cNvPr id="8" name="Rectangle 7"/>
          <p:cNvSpPr/>
          <p:nvPr/>
        </p:nvSpPr>
        <p:spPr>
          <a:xfrm>
            <a:off x="338664" y="-67807"/>
            <a:ext cx="8094136" cy="2554545"/>
          </a:xfrm>
          <a:prstGeom prst="rect">
            <a:avLst/>
          </a:prstGeom>
        </p:spPr>
        <p:txBody>
          <a:bodyPr wrap="square">
            <a:spAutoFit/>
          </a:bodyPr>
          <a:lstStyle/>
          <a:p>
            <a:r>
              <a:rPr lang="en-US" sz="2000" dirty="0" err="1"/>
              <a:t>int</a:t>
            </a:r>
            <a:r>
              <a:rPr lang="en-US" sz="2000" dirty="0"/>
              <a:t> </a:t>
            </a:r>
            <a:r>
              <a:rPr lang="en-US" sz="2000" dirty="0" err="1"/>
              <a:t>isAvailable</a:t>
            </a:r>
            <a:r>
              <a:rPr lang="en-US" sz="2000" dirty="0" smtClean="0"/>
              <a:t>(node* product){</a:t>
            </a:r>
          </a:p>
          <a:p>
            <a:r>
              <a:rPr lang="en-US" sz="2000" dirty="0"/>
              <a:t> </a:t>
            </a:r>
            <a:r>
              <a:rPr lang="en-US" sz="2000" dirty="0" smtClean="0"/>
              <a:t>     </a:t>
            </a:r>
            <a:r>
              <a:rPr lang="en-US" sz="2000" dirty="0" smtClean="0">
                <a:solidFill>
                  <a:srgbClr val="008000"/>
                </a:solidFill>
              </a:rPr>
              <a:t>assert</a:t>
            </a:r>
            <a:r>
              <a:rPr lang="en-US" sz="2000" dirty="0">
                <a:solidFill>
                  <a:srgbClr val="008000"/>
                </a:solidFill>
              </a:rPr>
              <a:t>( product-&gt;items &gt;= 0 )</a:t>
            </a:r>
            <a:endParaRPr lang="en-US" sz="2000" dirty="0"/>
          </a:p>
          <a:p>
            <a:r>
              <a:rPr lang="en-US" sz="2000" dirty="0"/>
              <a:t>	if ( </a:t>
            </a:r>
            <a:r>
              <a:rPr lang="en-US" sz="2000" dirty="0" err="1"/>
              <a:t>notInitialized</a:t>
            </a:r>
            <a:r>
              <a:rPr lang="en-US" sz="2000" dirty="0"/>
              <a:t> </a:t>
            </a:r>
            <a:r>
              <a:rPr lang="en-US" sz="2000" dirty="0" smtClean="0"/>
              <a:t>(product) )</a:t>
            </a:r>
            <a:endParaRPr lang="en-US" sz="2000" dirty="0"/>
          </a:p>
          <a:p>
            <a:r>
              <a:rPr lang="en-US" sz="2000" dirty="0"/>
              <a:t>		</a:t>
            </a:r>
            <a:r>
              <a:rPr lang="en-US" sz="2000" dirty="0" smtClean="0"/>
              <a:t>{ </a:t>
            </a:r>
            <a:r>
              <a:rPr lang="en-US" sz="2000" dirty="0" err="1" smtClean="0"/>
              <a:t>int</a:t>
            </a:r>
            <a:r>
              <a:rPr lang="en-US" sz="2000" dirty="0" smtClean="0"/>
              <a:t> ret_0=0; </a:t>
            </a:r>
            <a:r>
              <a:rPr lang="en-US" sz="2000" dirty="0" smtClean="0">
                <a:solidFill>
                  <a:srgbClr val="008000"/>
                </a:solidFill>
              </a:rPr>
              <a:t>assert(ret_0 == 0 || </a:t>
            </a:r>
            <a:r>
              <a:rPr lang="en-US" sz="2000" dirty="0">
                <a:solidFill>
                  <a:srgbClr val="008000"/>
                </a:solidFill>
              </a:rPr>
              <a:t>ret_0 == </a:t>
            </a:r>
            <a:r>
              <a:rPr lang="en-US" sz="2000" dirty="0" smtClean="0">
                <a:solidFill>
                  <a:srgbClr val="008000"/>
                </a:solidFill>
              </a:rPr>
              <a:t>1)</a:t>
            </a:r>
            <a:r>
              <a:rPr lang="en-US" sz="2000" dirty="0" smtClean="0"/>
              <a:t>; return ret_0; }</a:t>
            </a:r>
          </a:p>
          <a:p>
            <a:r>
              <a:rPr lang="fi-FI" sz="2000" dirty="0"/>
              <a:t>	</a:t>
            </a:r>
            <a:r>
              <a:rPr lang="fi-FI" sz="2000" dirty="0" err="1"/>
              <a:t>if</a:t>
            </a:r>
            <a:r>
              <a:rPr lang="fi-FI" sz="2000" dirty="0"/>
              <a:t> ( </a:t>
            </a:r>
            <a:r>
              <a:rPr lang="fi-FI" sz="2000" dirty="0" err="1" smtClean="0"/>
              <a:t>product-</a:t>
            </a:r>
            <a:r>
              <a:rPr lang="fi-FI" sz="2000" dirty="0" smtClean="0"/>
              <a:t>&gt;</a:t>
            </a:r>
            <a:r>
              <a:rPr lang="fi-FI" sz="2000" dirty="0" err="1" smtClean="0"/>
              <a:t>items</a:t>
            </a:r>
            <a:r>
              <a:rPr lang="fi-FI" sz="2000" dirty="0" smtClean="0"/>
              <a:t> </a:t>
            </a:r>
            <a:r>
              <a:rPr lang="fi-FI" sz="2000" dirty="0"/>
              <a:t>&gt; 0 </a:t>
            </a:r>
            <a:r>
              <a:rPr lang="fi-FI" sz="2000" dirty="0" smtClean="0"/>
              <a:t>)</a:t>
            </a:r>
          </a:p>
          <a:p>
            <a:r>
              <a:rPr lang="fi-FI" sz="2000" dirty="0">
                <a:solidFill>
                  <a:srgbClr val="1F497D"/>
                </a:solidFill>
              </a:rPr>
              <a:t>	</a:t>
            </a:r>
            <a:r>
              <a:rPr lang="fi-FI" sz="2000" dirty="0" smtClean="0">
                <a:solidFill>
                  <a:srgbClr val="1F497D"/>
                </a:solidFill>
              </a:rPr>
              <a:t>	</a:t>
            </a:r>
            <a:r>
              <a:rPr lang="fi-FI" sz="2000" dirty="0" smtClean="0"/>
              <a:t>{ </a:t>
            </a:r>
            <a:r>
              <a:rPr lang="fi-FI" sz="2000" dirty="0" err="1" smtClean="0"/>
              <a:t>int</a:t>
            </a:r>
            <a:r>
              <a:rPr lang="fi-FI" sz="2000" dirty="0" smtClean="0"/>
              <a:t> ret_1=0; </a:t>
            </a:r>
            <a:r>
              <a:rPr lang="fi-FI" sz="2000" dirty="0" smtClean="0">
                <a:solidFill>
                  <a:srgbClr val="008000"/>
                </a:solidFill>
              </a:rPr>
              <a:t>assert(ret_1 </a:t>
            </a:r>
            <a:r>
              <a:rPr lang="en-US" sz="2000" dirty="0">
                <a:solidFill>
                  <a:srgbClr val="008000"/>
                </a:solidFill>
              </a:rPr>
              <a:t>== 0 || ret_0 == </a:t>
            </a:r>
            <a:r>
              <a:rPr lang="en-US" sz="2000" dirty="0" smtClean="0">
                <a:solidFill>
                  <a:srgbClr val="008000"/>
                </a:solidFill>
              </a:rPr>
              <a:t>1)</a:t>
            </a:r>
            <a:r>
              <a:rPr lang="en-US" sz="2000" dirty="0" smtClean="0"/>
              <a:t>;</a:t>
            </a:r>
            <a:r>
              <a:rPr lang="fi-FI" sz="2000" dirty="0"/>
              <a:t> </a:t>
            </a:r>
            <a:r>
              <a:rPr lang="en-US" sz="2000" dirty="0" smtClean="0"/>
              <a:t>return ret_1; }</a:t>
            </a:r>
            <a:endParaRPr lang="en-US" sz="2000" dirty="0"/>
          </a:p>
          <a:p>
            <a:r>
              <a:rPr lang="en-US" sz="2000" dirty="0"/>
              <a:t>	</a:t>
            </a:r>
            <a:r>
              <a:rPr lang="en-US" sz="2000" dirty="0" err="1" smtClean="0"/>
              <a:t>int</a:t>
            </a:r>
            <a:r>
              <a:rPr lang="en-US" sz="2000" dirty="0" smtClean="0"/>
              <a:t> ret_2=0; </a:t>
            </a:r>
            <a:r>
              <a:rPr lang="fi-FI" sz="2000" dirty="0">
                <a:solidFill>
                  <a:srgbClr val="008000"/>
                </a:solidFill>
              </a:rPr>
              <a:t>assert(</a:t>
            </a:r>
            <a:r>
              <a:rPr lang="fi-FI" sz="2000" dirty="0" smtClean="0">
                <a:solidFill>
                  <a:srgbClr val="008000"/>
                </a:solidFill>
              </a:rPr>
              <a:t>ret_2 </a:t>
            </a:r>
            <a:r>
              <a:rPr lang="en-US" sz="2000" dirty="0">
                <a:solidFill>
                  <a:srgbClr val="008000"/>
                </a:solidFill>
              </a:rPr>
              <a:t>== 0 || </a:t>
            </a:r>
            <a:r>
              <a:rPr lang="en-US" sz="2000" dirty="0" smtClean="0">
                <a:solidFill>
                  <a:srgbClr val="008000"/>
                </a:solidFill>
              </a:rPr>
              <a:t>ret_2 </a:t>
            </a:r>
            <a:r>
              <a:rPr lang="en-US" sz="2000" dirty="0">
                <a:solidFill>
                  <a:srgbClr val="008000"/>
                </a:solidFill>
              </a:rPr>
              <a:t>== 1)</a:t>
            </a:r>
            <a:r>
              <a:rPr lang="en-US" sz="2000" dirty="0"/>
              <a:t>;</a:t>
            </a:r>
            <a:r>
              <a:rPr lang="fi-FI" sz="2000" dirty="0"/>
              <a:t> </a:t>
            </a:r>
            <a:r>
              <a:rPr lang="en-US" sz="2000" dirty="0"/>
              <a:t>return </a:t>
            </a:r>
            <a:r>
              <a:rPr lang="en-US" sz="2000" dirty="0" smtClean="0"/>
              <a:t>ret_2;</a:t>
            </a:r>
            <a:endParaRPr lang="en-US" sz="2000" dirty="0"/>
          </a:p>
          <a:p>
            <a:r>
              <a:rPr lang="en-US" sz="2000" dirty="0" smtClean="0"/>
              <a:t>}</a:t>
            </a:r>
            <a:endParaRPr lang="en-US" sz="2400" dirty="0"/>
          </a:p>
        </p:txBody>
      </p:sp>
      <p:sp>
        <p:nvSpPr>
          <p:cNvPr id="9" name="Rectangle 8"/>
          <p:cNvSpPr/>
          <p:nvPr/>
        </p:nvSpPr>
        <p:spPr>
          <a:xfrm>
            <a:off x="-67732" y="-28629"/>
            <a:ext cx="453670" cy="2554545"/>
          </a:xfrm>
          <a:prstGeom prst="rect">
            <a:avLst/>
          </a:prstGeom>
        </p:spPr>
        <p:txBody>
          <a:bodyPr wrap="none">
            <a:spAutoFit/>
          </a:bodyPr>
          <a:lstStyle/>
          <a:p>
            <a:r>
              <a:rPr lang="en-US" sz="2000" dirty="0" smtClean="0"/>
              <a:t>10</a:t>
            </a:r>
          </a:p>
          <a:p>
            <a:endParaRPr lang="en-US" sz="2000" dirty="0" smtClean="0"/>
          </a:p>
          <a:p>
            <a:r>
              <a:rPr lang="en-US" sz="2000" dirty="0" smtClean="0"/>
              <a:t>11</a:t>
            </a:r>
          </a:p>
          <a:p>
            <a:r>
              <a:rPr lang="en-US" sz="2000" dirty="0" smtClean="0"/>
              <a:t>12</a:t>
            </a:r>
          </a:p>
          <a:p>
            <a:r>
              <a:rPr lang="en-US" sz="2000" dirty="0" smtClean="0"/>
              <a:t>13</a:t>
            </a:r>
          </a:p>
          <a:p>
            <a:r>
              <a:rPr lang="en-US" sz="2000" dirty="0" smtClean="0"/>
              <a:t>14</a:t>
            </a:r>
          </a:p>
          <a:p>
            <a:r>
              <a:rPr lang="en-US" sz="2000" dirty="0" smtClean="0"/>
              <a:t>15</a:t>
            </a:r>
          </a:p>
          <a:p>
            <a:r>
              <a:rPr lang="en-US" sz="2000" dirty="0" smtClean="0"/>
              <a:t>16</a:t>
            </a:r>
          </a:p>
        </p:txBody>
      </p:sp>
      <p:sp>
        <p:nvSpPr>
          <p:cNvPr id="10" name="Rectangle 9"/>
          <p:cNvSpPr/>
          <p:nvPr/>
        </p:nvSpPr>
        <p:spPr>
          <a:xfrm>
            <a:off x="9892785" y="4032051"/>
            <a:ext cx="2884488" cy="773113"/>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t>Verified Properties </a:t>
            </a:r>
            <a:endParaRPr lang="en-US" sz="2400" dirty="0" smtClean="0"/>
          </a:p>
          <a:p>
            <a:pPr algn="ctr">
              <a:defRPr/>
            </a:pPr>
            <a:r>
              <a:rPr lang="en-US" sz="2400" dirty="0" smtClean="0"/>
              <a:t>for </a:t>
            </a:r>
            <a:r>
              <a:rPr lang="en-US" sz="2400" dirty="0"/>
              <a:t>Base</a:t>
            </a:r>
          </a:p>
        </p:txBody>
      </p:sp>
      <p:sp>
        <p:nvSpPr>
          <p:cNvPr id="11" name="TextBox 10"/>
          <p:cNvSpPr txBox="1"/>
          <p:nvPr/>
        </p:nvSpPr>
        <p:spPr>
          <a:xfrm>
            <a:off x="338657" y="2369187"/>
            <a:ext cx="4247377" cy="954107"/>
          </a:xfrm>
          <a:prstGeom prst="rect">
            <a:avLst/>
          </a:prstGeom>
          <a:solidFill>
            <a:schemeClr val="tx2"/>
          </a:solidFill>
        </p:spPr>
        <p:txBody>
          <a:bodyPr wrap="none" rtlCol="0">
            <a:spAutoFit/>
          </a:bodyPr>
          <a:lstStyle/>
          <a:p>
            <a:r>
              <a:rPr lang="en-US" sz="2800" dirty="0" smtClean="0">
                <a:solidFill>
                  <a:schemeClr val="bg1"/>
                </a:solidFill>
              </a:rPr>
              <a:t>Execute Model Checker</a:t>
            </a:r>
          </a:p>
          <a:p>
            <a:r>
              <a:rPr lang="en-US" sz="2800" dirty="0" smtClean="0">
                <a:solidFill>
                  <a:schemeClr val="bg1"/>
                </a:solidFill>
              </a:rPr>
              <a:t>on source with assertions</a:t>
            </a:r>
            <a:endParaRPr lang="en-US" sz="2800" dirty="0">
              <a:solidFill>
                <a:schemeClr val="bg1"/>
              </a:solidFill>
            </a:endParaRPr>
          </a:p>
        </p:txBody>
      </p:sp>
      <p:grpSp>
        <p:nvGrpSpPr>
          <p:cNvPr id="12" name="Group 11"/>
          <p:cNvGrpSpPr/>
          <p:nvPr/>
        </p:nvGrpSpPr>
        <p:grpSpPr>
          <a:xfrm>
            <a:off x="4653766" y="2525916"/>
            <a:ext cx="4105802" cy="3008993"/>
            <a:chOff x="4653766" y="2525916"/>
            <a:chExt cx="4105802" cy="3008993"/>
          </a:xfrm>
        </p:grpSpPr>
        <p:sp>
          <p:nvSpPr>
            <p:cNvPr id="13" name="TextBox 12"/>
            <p:cNvSpPr txBox="1"/>
            <p:nvPr/>
          </p:nvSpPr>
          <p:spPr>
            <a:xfrm>
              <a:off x="6510234" y="3965249"/>
              <a:ext cx="2249334" cy="1569660"/>
            </a:xfrm>
            <a:prstGeom prst="rect">
              <a:avLst/>
            </a:prstGeom>
            <a:noFill/>
          </p:spPr>
          <p:txBody>
            <a:bodyPr wrap="none" rtlCol="0">
              <a:spAutoFit/>
            </a:bodyPr>
            <a:lstStyle/>
            <a:p>
              <a:pPr marL="342900" indent="-342900">
                <a:buFont typeface="Arial"/>
                <a:buChar char="•"/>
              </a:pPr>
              <a:r>
                <a:rPr lang="en-US" sz="2400" b="1" dirty="0" smtClean="0">
                  <a:solidFill>
                    <a:schemeClr val="bg1"/>
                  </a:solidFill>
                </a:rPr>
                <a:t>Verified</a:t>
              </a:r>
            </a:p>
            <a:p>
              <a:pPr marL="342900" indent="-342900">
                <a:buFont typeface="Arial"/>
                <a:buChar char="•"/>
              </a:pPr>
              <a:r>
                <a:rPr lang="en-US" sz="2400" dirty="0" smtClean="0"/>
                <a:t>Unreachable</a:t>
              </a:r>
            </a:p>
            <a:p>
              <a:pPr marL="342900" indent="-342900">
                <a:buFont typeface="Arial"/>
                <a:buChar char="•"/>
              </a:pPr>
              <a:r>
                <a:rPr lang="en-US" sz="2400" dirty="0" smtClean="0"/>
                <a:t>False</a:t>
              </a:r>
            </a:p>
            <a:p>
              <a:pPr marL="342900" indent="-342900">
                <a:buFont typeface="Arial"/>
                <a:buChar char="•"/>
              </a:pPr>
              <a:r>
                <a:rPr lang="en-US" sz="2400" dirty="0" smtClean="0"/>
                <a:t>Unknown</a:t>
              </a:r>
            </a:p>
          </p:txBody>
        </p:sp>
        <p:sp>
          <p:nvSpPr>
            <p:cNvPr id="14" name="Bent Arrow 13"/>
            <p:cNvSpPr/>
            <p:nvPr/>
          </p:nvSpPr>
          <p:spPr>
            <a:xfrm rot="5400000">
              <a:off x="5612305" y="1567377"/>
              <a:ext cx="1303865" cy="3220944"/>
            </a:xfrm>
            <a:prstGeom prst="bentArrow">
              <a:avLst>
                <a:gd name="adj1" fmla="val 30195"/>
                <a:gd name="adj2" fmla="val 25000"/>
                <a:gd name="adj3" fmla="val 25000"/>
                <a:gd name="adj4" fmla="val 43750"/>
              </a:avLst>
            </a:prstGeom>
            <a:solidFill>
              <a:srgbClr val="1F497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6" name="TextBox 15"/>
          <p:cNvSpPr txBox="1"/>
          <p:nvPr/>
        </p:nvSpPr>
        <p:spPr>
          <a:xfrm>
            <a:off x="5570139" y="2486738"/>
            <a:ext cx="1420431" cy="461665"/>
          </a:xfrm>
          <a:prstGeom prst="rect">
            <a:avLst/>
          </a:prstGeom>
          <a:noFill/>
        </p:spPr>
        <p:txBody>
          <a:bodyPr wrap="none" rtlCol="0">
            <a:spAutoFit/>
          </a:bodyPr>
          <a:lstStyle/>
          <a:p>
            <a:r>
              <a:rPr lang="en-US" sz="2400" dirty="0" smtClean="0">
                <a:solidFill>
                  <a:schemeClr val="bg1"/>
                </a:solidFill>
              </a:rPr>
              <a:t>classifies</a:t>
            </a:r>
            <a:endParaRPr lang="en-US" sz="2400" dirty="0">
              <a:solidFill>
                <a:schemeClr val="bg1"/>
              </a:solidFill>
            </a:endParaRPr>
          </a:p>
        </p:txBody>
      </p:sp>
    </p:spTree>
    <p:extLst>
      <p:ext uri="{BB962C8B-B14F-4D97-AF65-F5344CB8AC3E}">
        <p14:creationId xmlns:p14="http://schemas.microsoft.com/office/powerpoint/2010/main" val="396357446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889" y="5900213"/>
            <a:ext cx="3384550" cy="676275"/>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t>Verified Properties </a:t>
            </a:r>
            <a:endParaRPr lang="en-US" sz="2400" dirty="0" smtClean="0"/>
          </a:p>
          <a:p>
            <a:pPr algn="ctr">
              <a:defRPr/>
            </a:pPr>
            <a:r>
              <a:rPr lang="en-US" sz="2400" dirty="0" smtClean="0"/>
              <a:t>for </a:t>
            </a:r>
            <a:r>
              <a:rPr lang="en-US" sz="2400" dirty="0"/>
              <a:t>Base</a:t>
            </a:r>
          </a:p>
        </p:txBody>
      </p:sp>
      <p:sp>
        <p:nvSpPr>
          <p:cNvPr id="7" name="Rectangle 6"/>
          <p:cNvSpPr/>
          <p:nvPr/>
        </p:nvSpPr>
        <p:spPr>
          <a:xfrm>
            <a:off x="323850" y="3454408"/>
            <a:ext cx="2879725" cy="703792"/>
          </a:xfrm>
          <a:prstGeom prst="rect">
            <a:avLst/>
          </a:prstGeom>
          <a:solidFill>
            <a:schemeClr val="bg1"/>
          </a:solidFill>
          <a:ln>
            <a:solidFill>
              <a:srgbClr val="1F497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tx2"/>
                </a:solidFill>
              </a:rPr>
              <a:t>Dynamic Properties for Base</a:t>
            </a:r>
          </a:p>
        </p:txBody>
      </p:sp>
      <p:sp>
        <p:nvSpPr>
          <p:cNvPr id="8" name="Rounded Rectangle 7"/>
          <p:cNvSpPr/>
          <p:nvPr/>
        </p:nvSpPr>
        <p:spPr>
          <a:xfrm>
            <a:off x="256118" y="4678371"/>
            <a:ext cx="3380321" cy="737658"/>
          </a:xfrm>
          <a:prstGeom prst="round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bg1"/>
                </a:solidFill>
              </a:rPr>
              <a:t>Intra-Version </a:t>
            </a:r>
            <a:endParaRPr lang="en-US" sz="2400" dirty="0" smtClean="0">
              <a:solidFill>
                <a:schemeClr val="bg1"/>
              </a:solidFill>
            </a:endParaRPr>
          </a:p>
          <a:p>
            <a:pPr algn="ctr">
              <a:defRPr/>
            </a:pPr>
            <a:r>
              <a:rPr lang="en-US" sz="2400" dirty="0" smtClean="0">
                <a:solidFill>
                  <a:schemeClr val="bg1"/>
                </a:solidFill>
              </a:rPr>
              <a:t>Property </a:t>
            </a:r>
            <a:r>
              <a:rPr lang="en-US" sz="2400" dirty="0">
                <a:solidFill>
                  <a:schemeClr val="bg1"/>
                </a:solidFill>
              </a:rPr>
              <a:t>Verification</a:t>
            </a:r>
          </a:p>
        </p:txBody>
      </p:sp>
      <p:sp>
        <p:nvSpPr>
          <p:cNvPr id="15" name="Rounded Rectangle 14"/>
          <p:cNvSpPr/>
          <p:nvPr/>
        </p:nvSpPr>
        <p:spPr>
          <a:xfrm>
            <a:off x="218023" y="2404005"/>
            <a:ext cx="3384550" cy="542395"/>
          </a:xfrm>
          <a:prstGeom prst="round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bg1"/>
                </a:solidFill>
              </a:rPr>
              <a:t>Monitoring + Inference</a:t>
            </a:r>
          </a:p>
        </p:txBody>
      </p:sp>
      <p:sp>
        <p:nvSpPr>
          <p:cNvPr id="21" name="Can 20"/>
          <p:cNvSpPr/>
          <p:nvPr/>
        </p:nvSpPr>
        <p:spPr bwMode="auto">
          <a:xfrm>
            <a:off x="395288" y="981075"/>
            <a:ext cx="1439862" cy="863600"/>
          </a:xfrm>
          <a:prstGeom prst="can">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lstStyle/>
          <a:p>
            <a:pPr algn="ctr">
              <a:defRPr/>
            </a:pPr>
            <a:r>
              <a:rPr lang="en-US" sz="2400" dirty="0">
                <a:solidFill>
                  <a:schemeClr val="tx2"/>
                </a:solidFill>
              </a:rPr>
              <a:t>Tests for Base</a:t>
            </a:r>
            <a:endParaRPr lang="en-US" sz="2400" dirty="0">
              <a:cs typeface="Arial" charset="0"/>
            </a:endParaRPr>
          </a:p>
        </p:txBody>
      </p:sp>
      <p:sp>
        <p:nvSpPr>
          <p:cNvPr id="22" name="Down Arrow 21"/>
          <p:cNvSpPr/>
          <p:nvPr/>
        </p:nvSpPr>
        <p:spPr>
          <a:xfrm>
            <a:off x="827088" y="1916113"/>
            <a:ext cx="431800" cy="433387"/>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TextBox 34"/>
          <p:cNvSpPr txBox="1">
            <a:spLocks noChangeArrowheads="1"/>
          </p:cNvSpPr>
          <p:nvPr/>
        </p:nvSpPr>
        <p:spPr bwMode="auto">
          <a:xfrm>
            <a:off x="4140200" y="-886884"/>
            <a:ext cx="3744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rgbClr val="262261"/>
                </a:solidFill>
                <a:latin typeface="Arial" charset="0"/>
                <a:ea typeface="ＭＳ Ｐゴシック" charset="0"/>
                <a:cs typeface="ＭＳ Ｐゴシック" charset="0"/>
              </a:defRPr>
            </a:lvl1pPr>
            <a:lvl2pPr marL="742950" indent="-285750" eaLnBrk="0" hangingPunct="0">
              <a:defRPr sz="3600">
                <a:solidFill>
                  <a:srgbClr val="262261"/>
                </a:solidFill>
                <a:latin typeface="Arial" charset="0"/>
                <a:ea typeface="ＭＳ Ｐゴシック" charset="0"/>
              </a:defRPr>
            </a:lvl2pPr>
            <a:lvl3pPr marL="1143000" indent="-228600" eaLnBrk="0" hangingPunct="0">
              <a:defRPr sz="3600">
                <a:solidFill>
                  <a:srgbClr val="262261"/>
                </a:solidFill>
                <a:latin typeface="Arial" charset="0"/>
                <a:ea typeface="ＭＳ Ｐゴシック" charset="0"/>
              </a:defRPr>
            </a:lvl3pPr>
            <a:lvl4pPr marL="1600200" indent="-228600" eaLnBrk="0" hangingPunct="0">
              <a:defRPr sz="3600">
                <a:solidFill>
                  <a:srgbClr val="262261"/>
                </a:solidFill>
                <a:latin typeface="Arial" charset="0"/>
                <a:ea typeface="ＭＳ Ｐゴシック" charset="0"/>
              </a:defRPr>
            </a:lvl4pPr>
            <a:lvl5pPr marL="2057400" indent="-228600" eaLnBrk="0" hangingPunct="0">
              <a:defRPr sz="3600">
                <a:solidFill>
                  <a:srgbClr val="262261"/>
                </a:solidFill>
                <a:latin typeface="Arial" charset="0"/>
                <a:ea typeface="ＭＳ Ｐゴシック" charset="0"/>
              </a:defRPr>
            </a:lvl5pPr>
            <a:lvl6pPr marL="2514600" indent="-228600" eaLnBrk="0" fontAlgn="base" hangingPunct="0">
              <a:spcBef>
                <a:spcPct val="0"/>
              </a:spcBef>
              <a:spcAft>
                <a:spcPct val="0"/>
              </a:spcAft>
              <a:defRPr sz="3600">
                <a:solidFill>
                  <a:srgbClr val="262261"/>
                </a:solidFill>
                <a:latin typeface="Arial" charset="0"/>
                <a:ea typeface="ＭＳ Ｐゴシック" charset="0"/>
              </a:defRPr>
            </a:lvl6pPr>
            <a:lvl7pPr marL="2971800" indent="-228600" eaLnBrk="0" fontAlgn="base" hangingPunct="0">
              <a:spcBef>
                <a:spcPct val="0"/>
              </a:spcBef>
              <a:spcAft>
                <a:spcPct val="0"/>
              </a:spcAft>
              <a:defRPr sz="3600">
                <a:solidFill>
                  <a:srgbClr val="262261"/>
                </a:solidFill>
                <a:latin typeface="Arial" charset="0"/>
                <a:ea typeface="ＭＳ Ｐゴシック" charset="0"/>
              </a:defRPr>
            </a:lvl7pPr>
            <a:lvl8pPr marL="3429000" indent="-228600" eaLnBrk="0" fontAlgn="base" hangingPunct="0">
              <a:spcBef>
                <a:spcPct val="0"/>
              </a:spcBef>
              <a:spcAft>
                <a:spcPct val="0"/>
              </a:spcAft>
              <a:defRPr sz="3600">
                <a:solidFill>
                  <a:srgbClr val="262261"/>
                </a:solidFill>
                <a:latin typeface="Arial" charset="0"/>
                <a:ea typeface="ＭＳ Ｐゴシック" charset="0"/>
              </a:defRPr>
            </a:lvl8pPr>
            <a:lvl9pPr marL="3886200" indent="-228600" eaLnBrk="0" fontAlgn="base" hangingPunct="0">
              <a:spcBef>
                <a:spcPct val="0"/>
              </a:spcBef>
              <a:spcAft>
                <a:spcPct val="0"/>
              </a:spcAft>
              <a:defRPr sz="3600">
                <a:solidFill>
                  <a:srgbClr val="262261"/>
                </a:solidFill>
                <a:latin typeface="Arial" charset="0"/>
                <a:ea typeface="ＭＳ Ｐゴシック" charset="0"/>
              </a:defRPr>
            </a:lvl9pPr>
          </a:lstStyle>
          <a:p>
            <a:pPr algn="ctr" eaLnBrk="1" hangingPunct="1"/>
            <a:r>
              <a:rPr lang="en-US" sz="2800" dirty="0"/>
              <a:t>Phase 2: Checking</a:t>
            </a:r>
          </a:p>
        </p:txBody>
      </p:sp>
      <p:sp>
        <p:nvSpPr>
          <p:cNvPr id="27" name="Down Arrow 26"/>
          <p:cNvSpPr/>
          <p:nvPr/>
        </p:nvSpPr>
        <p:spPr>
          <a:xfrm>
            <a:off x="1619250" y="4192066"/>
            <a:ext cx="431800" cy="503238"/>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 name="Down Arrow 28"/>
          <p:cNvSpPr/>
          <p:nvPr/>
        </p:nvSpPr>
        <p:spPr>
          <a:xfrm>
            <a:off x="2124075" y="1916113"/>
            <a:ext cx="431800" cy="433387"/>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 name="Down Arrow 29"/>
          <p:cNvSpPr/>
          <p:nvPr/>
        </p:nvSpPr>
        <p:spPr>
          <a:xfrm>
            <a:off x="1619250" y="5432962"/>
            <a:ext cx="431800" cy="431800"/>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 name="Down Arrow 32"/>
          <p:cNvSpPr/>
          <p:nvPr/>
        </p:nvSpPr>
        <p:spPr>
          <a:xfrm>
            <a:off x="1619250" y="2982926"/>
            <a:ext cx="431800" cy="433387"/>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 name="Rectangle 36"/>
          <p:cNvSpPr/>
          <p:nvPr/>
        </p:nvSpPr>
        <p:spPr>
          <a:xfrm>
            <a:off x="-1458912" y="-50804"/>
            <a:ext cx="5435600" cy="3467117"/>
          </a:xfrm>
          <a:prstGeom prst="rect">
            <a:avLst/>
          </a:prstGeom>
          <a:solidFill>
            <a:srgbClr val="FFFFFF">
              <a:alpha val="7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own Arrow 4"/>
          <p:cNvSpPr/>
          <p:nvPr/>
        </p:nvSpPr>
        <p:spPr>
          <a:xfrm>
            <a:off x="3203575" y="1729850"/>
            <a:ext cx="446088" cy="2931588"/>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Rounded Rectangle 13"/>
          <p:cNvSpPr/>
          <p:nvPr/>
        </p:nvSpPr>
        <p:spPr>
          <a:xfrm>
            <a:off x="1979613" y="1001714"/>
            <a:ext cx="1728787" cy="792162"/>
          </a:xfrm>
          <a:prstGeom prst="round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tx2"/>
                </a:solidFill>
              </a:rPr>
              <a:t>Base Program</a:t>
            </a:r>
          </a:p>
        </p:txBody>
      </p:sp>
    </p:spTree>
    <p:extLst>
      <p:ext uri="{BB962C8B-B14F-4D97-AF65-F5344CB8AC3E}">
        <p14:creationId xmlns:p14="http://schemas.microsoft.com/office/powerpoint/2010/main" val="202678288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4"/>
          <p:cNvSpPr/>
          <p:nvPr/>
        </p:nvSpPr>
        <p:spPr>
          <a:xfrm>
            <a:off x="3203575" y="1729850"/>
            <a:ext cx="446088" cy="2931588"/>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ectangle 5"/>
          <p:cNvSpPr/>
          <p:nvPr/>
        </p:nvSpPr>
        <p:spPr>
          <a:xfrm>
            <a:off x="251889" y="5900213"/>
            <a:ext cx="3384550" cy="676275"/>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t>Verified Properties </a:t>
            </a:r>
            <a:endParaRPr lang="en-US" sz="2400" dirty="0" smtClean="0"/>
          </a:p>
          <a:p>
            <a:pPr algn="ctr">
              <a:defRPr/>
            </a:pPr>
            <a:r>
              <a:rPr lang="en-US" sz="2400" dirty="0" smtClean="0"/>
              <a:t>for </a:t>
            </a:r>
            <a:r>
              <a:rPr lang="en-US" sz="2400" dirty="0"/>
              <a:t>Base</a:t>
            </a:r>
          </a:p>
        </p:txBody>
      </p:sp>
      <p:sp>
        <p:nvSpPr>
          <p:cNvPr id="7" name="Rectangle 6"/>
          <p:cNvSpPr/>
          <p:nvPr/>
        </p:nvSpPr>
        <p:spPr>
          <a:xfrm>
            <a:off x="323850" y="3454408"/>
            <a:ext cx="2879725" cy="703792"/>
          </a:xfrm>
          <a:prstGeom prst="rect">
            <a:avLst/>
          </a:prstGeom>
          <a:solidFill>
            <a:schemeClr val="bg1"/>
          </a:solidFill>
          <a:ln>
            <a:solidFill>
              <a:srgbClr val="1F497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tx2"/>
                </a:solidFill>
              </a:rPr>
              <a:t>Dynamic Properties for Base</a:t>
            </a:r>
          </a:p>
        </p:txBody>
      </p:sp>
      <p:sp>
        <p:nvSpPr>
          <p:cNvPr id="8" name="Rounded Rectangle 7"/>
          <p:cNvSpPr/>
          <p:nvPr/>
        </p:nvSpPr>
        <p:spPr>
          <a:xfrm>
            <a:off x="256118" y="4678371"/>
            <a:ext cx="3380321" cy="737658"/>
          </a:xfrm>
          <a:prstGeom prst="round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bg1"/>
                </a:solidFill>
              </a:rPr>
              <a:t>Intra-Version </a:t>
            </a:r>
            <a:endParaRPr lang="en-US" sz="2400" dirty="0" smtClean="0">
              <a:solidFill>
                <a:schemeClr val="bg1"/>
              </a:solidFill>
            </a:endParaRPr>
          </a:p>
          <a:p>
            <a:pPr algn="ctr">
              <a:defRPr/>
            </a:pPr>
            <a:r>
              <a:rPr lang="en-US" sz="2400" dirty="0" smtClean="0">
                <a:solidFill>
                  <a:schemeClr val="bg1"/>
                </a:solidFill>
              </a:rPr>
              <a:t>Property </a:t>
            </a:r>
            <a:r>
              <a:rPr lang="en-US" sz="2400" dirty="0">
                <a:solidFill>
                  <a:schemeClr val="bg1"/>
                </a:solidFill>
              </a:rPr>
              <a:t>Verification</a:t>
            </a:r>
          </a:p>
        </p:txBody>
      </p:sp>
      <p:sp>
        <p:nvSpPr>
          <p:cNvPr id="12" name="Down Arrow 11"/>
          <p:cNvSpPr/>
          <p:nvPr/>
        </p:nvSpPr>
        <p:spPr>
          <a:xfrm>
            <a:off x="7164388" y="1960041"/>
            <a:ext cx="360362" cy="358775"/>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Rounded Rectangle 13"/>
          <p:cNvSpPr/>
          <p:nvPr/>
        </p:nvSpPr>
        <p:spPr>
          <a:xfrm>
            <a:off x="1979613" y="1001714"/>
            <a:ext cx="1728787" cy="792162"/>
          </a:xfrm>
          <a:prstGeom prst="round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tx2"/>
                </a:solidFill>
              </a:rPr>
              <a:t>Base Program</a:t>
            </a:r>
          </a:p>
        </p:txBody>
      </p:sp>
      <p:sp>
        <p:nvSpPr>
          <p:cNvPr id="15" name="Rounded Rectangle 14"/>
          <p:cNvSpPr/>
          <p:nvPr/>
        </p:nvSpPr>
        <p:spPr>
          <a:xfrm>
            <a:off x="218023" y="2404005"/>
            <a:ext cx="3384550" cy="542395"/>
          </a:xfrm>
          <a:prstGeom prst="round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bg1"/>
                </a:solidFill>
              </a:rPr>
              <a:t>Monitoring + Inference</a:t>
            </a:r>
          </a:p>
        </p:txBody>
      </p:sp>
      <p:sp>
        <p:nvSpPr>
          <p:cNvPr id="16" name="Rounded Rectangle 15"/>
          <p:cNvSpPr/>
          <p:nvPr/>
        </p:nvSpPr>
        <p:spPr>
          <a:xfrm>
            <a:off x="4643438" y="1066279"/>
            <a:ext cx="1651000" cy="677862"/>
          </a:xfrm>
          <a:prstGeom prst="roundRect">
            <a:avLst/>
          </a:prstGeom>
          <a:solidFill>
            <a:schemeClr val="bg1"/>
          </a:solidFill>
          <a:ln>
            <a:solidFill>
              <a:srgbClr val="1F497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tx2"/>
                </a:solidFill>
              </a:rPr>
              <a:t>Upgraded Program</a:t>
            </a:r>
          </a:p>
        </p:txBody>
      </p:sp>
      <p:sp>
        <p:nvSpPr>
          <p:cNvPr id="17" name="Rounded Rectangle 16"/>
          <p:cNvSpPr/>
          <p:nvPr/>
        </p:nvSpPr>
        <p:spPr>
          <a:xfrm>
            <a:off x="5431371" y="2404005"/>
            <a:ext cx="3289300" cy="575739"/>
          </a:xfrm>
          <a:prstGeom prst="round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bg1"/>
                </a:solidFill>
              </a:rPr>
              <a:t>Monitoring + Filtering</a:t>
            </a:r>
          </a:p>
        </p:txBody>
      </p:sp>
      <p:sp>
        <p:nvSpPr>
          <p:cNvPr id="19" name="Down Arrow 18"/>
          <p:cNvSpPr/>
          <p:nvPr/>
        </p:nvSpPr>
        <p:spPr>
          <a:xfrm>
            <a:off x="5724525" y="1815579"/>
            <a:ext cx="431800" cy="503237"/>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Rectangle 19"/>
          <p:cNvSpPr/>
          <p:nvPr/>
        </p:nvSpPr>
        <p:spPr>
          <a:xfrm>
            <a:off x="5508625" y="3500978"/>
            <a:ext cx="2951163" cy="647700"/>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t>Non-Regression Properties</a:t>
            </a:r>
          </a:p>
        </p:txBody>
      </p:sp>
      <p:sp>
        <p:nvSpPr>
          <p:cNvPr id="21" name="Can 20"/>
          <p:cNvSpPr/>
          <p:nvPr/>
        </p:nvSpPr>
        <p:spPr bwMode="auto">
          <a:xfrm>
            <a:off x="395288" y="981075"/>
            <a:ext cx="1439862" cy="863600"/>
          </a:xfrm>
          <a:prstGeom prst="can">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lstStyle/>
          <a:p>
            <a:pPr algn="ctr">
              <a:defRPr/>
            </a:pPr>
            <a:r>
              <a:rPr lang="en-US" sz="2400" dirty="0">
                <a:solidFill>
                  <a:schemeClr val="tx2"/>
                </a:solidFill>
              </a:rPr>
              <a:t>Tests for Base</a:t>
            </a:r>
            <a:endParaRPr lang="en-US" sz="2400" dirty="0">
              <a:cs typeface="Arial" charset="0"/>
            </a:endParaRPr>
          </a:p>
        </p:txBody>
      </p:sp>
      <p:sp>
        <p:nvSpPr>
          <p:cNvPr id="22" name="Down Arrow 21"/>
          <p:cNvSpPr/>
          <p:nvPr/>
        </p:nvSpPr>
        <p:spPr>
          <a:xfrm>
            <a:off x="827088" y="1916113"/>
            <a:ext cx="431800" cy="433387"/>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Can 22"/>
          <p:cNvSpPr/>
          <p:nvPr/>
        </p:nvSpPr>
        <p:spPr bwMode="auto">
          <a:xfrm>
            <a:off x="7092950" y="1023416"/>
            <a:ext cx="1584325" cy="863600"/>
          </a:xfrm>
          <a:prstGeom prst="can">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lstStyle/>
          <a:p>
            <a:pPr algn="ctr">
              <a:defRPr/>
            </a:pPr>
            <a:r>
              <a:rPr lang="en-US" sz="2400" dirty="0">
                <a:solidFill>
                  <a:schemeClr val="tx2"/>
                </a:solidFill>
              </a:rPr>
              <a:t>Tests for Upgrade</a:t>
            </a:r>
            <a:endParaRPr lang="en-US" sz="2400" dirty="0">
              <a:cs typeface="Arial" charset="0"/>
            </a:endParaRPr>
          </a:p>
        </p:txBody>
      </p:sp>
      <p:sp>
        <p:nvSpPr>
          <p:cNvPr id="24" name="Down Arrow 23"/>
          <p:cNvSpPr/>
          <p:nvPr/>
        </p:nvSpPr>
        <p:spPr>
          <a:xfrm>
            <a:off x="6450013" y="1023416"/>
            <a:ext cx="354012" cy="1295400"/>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TextBox 34"/>
          <p:cNvSpPr txBox="1">
            <a:spLocks noChangeArrowheads="1"/>
          </p:cNvSpPr>
          <p:nvPr/>
        </p:nvSpPr>
        <p:spPr bwMode="auto">
          <a:xfrm>
            <a:off x="4140200" y="-886884"/>
            <a:ext cx="3744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rgbClr val="262261"/>
                </a:solidFill>
                <a:latin typeface="Arial" charset="0"/>
                <a:ea typeface="ＭＳ Ｐゴシック" charset="0"/>
                <a:cs typeface="ＭＳ Ｐゴシック" charset="0"/>
              </a:defRPr>
            </a:lvl1pPr>
            <a:lvl2pPr marL="742950" indent="-285750" eaLnBrk="0" hangingPunct="0">
              <a:defRPr sz="3600">
                <a:solidFill>
                  <a:srgbClr val="262261"/>
                </a:solidFill>
                <a:latin typeface="Arial" charset="0"/>
                <a:ea typeface="ＭＳ Ｐゴシック" charset="0"/>
              </a:defRPr>
            </a:lvl2pPr>
            <a:lvl3pPr marL="1143000" indent="-228600" eaLnBrk="0" hangingPunct="0">
              <a:defRPr sz="3600">
                <a:solidFill>
                  <a:srgbClr val="262261"/>
                </a:solidFill>
                <a:latin typeface="Arial" charset="0"/>
                <a:ea typeface="ＭＳ Ｐゴシック" charset="0"/>
              </a:defRPr>
            </a:lvl3pPr>
            <a:lvl4pPr marL="1600200" indent="-228600" eaLnBrk="0" hangingPunct="0">
              <a:defRPr sz="3600">
                <a:solidFill>
                  <a:srgbClr val="262261"/>
                </a:solidFill>
                <a:latin typeface="Arial" charset="0"/>
                <a:ea typeface="ＭＳ Ｐゴシック" charset="0"/>
              </a:defRPr>
            </a:lvl4pPr>
            <a:lvl5pPr marL="2057400" indent="-228600" eaLnBrk="0" hangingPunct="0">
              <a:defRPr sz="3600">
                <a:solidFill>
                  <a:srgbClr val="262261"/>
                </a:solidFill>
                <a:latin typeface="Arial" charset="0"/>
                <a:ea typeface="ＭＳ Ｐゴシック" charset="0"/>
              </a:defRPr>
            </a:lvl5pPr>
            <a:lvl6pPr marL="2514600" indent="-228600" eaLnBrk="0" fontAlgn="base" hangingPunct="0">
              <a:spcBef>
                <a:spcPct val="0"/>
              </a:spcBef>
              <a:spcAft>
                <a:spcPct val="0"/>
              </a:spcAft>
              <a:defRPr sz="3600">
                <a:solidFill>
                  <a:srgbClr val="262261"/>
                </a:solidFill>
                <a:latin typeface="Arial" charset="0"/>
                <a:ea typeface="ＭＳ Ｐゴシック" charset="0"/>
              </a:defRPr>
            </a:lvl6pPr>
            <a:lvl7pPr marL="2971800" indent="-228600" eaLnBrk="0" fontAlgn="base" hangingPunct="0">
              <a:spcBef>
                <a:spcPct val="0"/>
              </a:spcBef>
              <a:spcAft>
                <a:spcPct val="0"/>
              </a:spcAft>
              <a:defRPr sz="3600">
                <a:solidFill>
                  <a:srgbClr val="262261"/>
                </a:solidFill>
                <a:latin typeface="Arial" charset="0"/>
                <a:ea typeface="ＭＳ Ｐゴシック" charset="0"/>
              </a:defRPr>
            </a:lvl7pPr>
            <a:lvl8pPr marL="3429000" indent="-228600" eaLnBrk="0" fontAlgn="base" hangingPunct="0">
              <a:spcBef>
                <a:spcPct val="0"/>
              </a:spcBef>
              <a:spcAft>
                <a:spcPct val="0"/>
              </a:spcAft>
              <a:defRPr sz="3600">
                <a:solidFill>
                  <a:srgbClr val="262261"/>
                </a:solidFill>
                <a:latin typeface="Arial" charset="0"/>
                <a:ea typeface="ＭＳ Ｐゴシック" charset="0"/>
              </a:defRPr>
            </a:lvl8pPr>
            <a:lvl9pPr marL="3886200" indent="-228600" eaLnBrk="0" fontAlgn="base" hangingPunct="0">
              <a:spcBef>
                <a:spcPct val="0"/>
              </a:spcBef>
              <a:spcAft>
                <a:spcPct val="0"/>
              </a:spcAft>
              <a:defRPr sz="3600">
                <a:solidFill>
                  <a:srgbClr val="262261"/>
                </a:solidFill>
                <a:latin typeface="Arial" charset="0"/>
                <a:ea typeface="ＭＳ Ｐゴシック" charset="0"/>
              </a:defRPr>
            </a:lvl9pPr>
          </a:lstStyle>
          <a:p>
            <a:pPr algn="ctr" eaLnBrk="1" hangingPunct="1"/>
            <a:r>
              <a:rPr lang="en-US" sz="2800" dirty="0"/>
              <a:t>Phase 2: Checking</a:t>
            </a:r>
          </a:p>
        </p:txBody>
      </p:sp>
      <p:sp>
        <p:nvSpPr>
          <p:cNvPr id="27" name="Down Arrow 26"/>
          <p:cNvSpPr/>
          <p:nvPr/>
        </p:nvSpPr>
        <p:spPr>
          <a:xfrm>
            <a:off x="1619250" y="4192066"/>
            <a:ext cx="431800" cy="503238"/>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 name="Down Arrow 28"/>
          <p:cNvSpPr/>
          <p:nvPr/>
        </p:nvSpPr>
        <p:spPr>
          <a:xfrm>
            <a:off x="2124075" y="1916113"/>
            <a:ext cx="431800" cy="433387"/>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 name="Down Arrow 29"/>
          <p:cNvSpPr/>
          <p:nvPr/>
        </p:nvSpPr>
        <p:spPr>
          <a:xfrm>
            <a:off x="1619250" y="5432962"/>
            <a:ext cx="431800" cy="431800"/>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Rectangle 30"/>
          <p:cNvSpPr/>
          <p:nvPr/>
        </p:nvSpPr>
        <p:spPr>
          <a:xfrm>
            <a:off x="5164665" y="128067"/>
            <a:ext cx="2884488" cy="773113"/>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t>Verified Properties </a:t>
            </a:r>
            <a:endParaRPr lang="en-US" sz="2400" dirty="0" smtClean="0"/>
          </a:p>
          <a:p>
            <a:pPr algn="ctr">
              <a:defRPr/>
            </a:pPr>
            <a:r>
              <a:rPr lang="en-US" sz="2400" dirty="0" smtClean="0"/>
              <a:t>for </a:t>
            </a:r>
            <a:r>
              <a:rPr lang="en-US" sz="2400" dirty="0"/>
              <a:t>Base</a:t>
            </a:r>
          </a:p>
        </p:txBody>
      </p:sp>
      <p:sp>
        <p:nvSpPr>
          <p:cNvPr id="33" name="Down Arrow 32"/>
          <p:cNvSpPr/>
          <p:nvPr/>
        </p:nvSpPr>
        <p:spPr>
          <a:xfrm>
            <a:off x="1619250" y="2982926"/>
            <a:ext cx="431800" cy="433387"/>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 name="Down Arrow 35"/>
          <p:cNvSpPr/>
          <p:nvPr/>
        </p:nvSpPr>
        <p:spPr>
          <a:xfrm>
            <a:off x="6736293" y="3022608"/>
            <a:ext cx="431800" cy="431800"/>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Rectangle 1"/>
          <p:cNvSpPr/>
          <p:nvPr/>
        </p:nvSpPr>
        <p:spPr>
          <a:xfrm>
            <a:off x="-1458912" y="4192066"/>
            <a:ext cx="5599112" cy="2665934"/>
          </a:xfrm>
          <a:prstGeom prst="rect">
            <a:avLst/>
          </a:prstGeom>
          <a:solidFill>
            <a:srgbClr val="FFFFFF">
              <a:alpha val="7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1458912" y="-50804"/>
            <a:ext cx="5435600" cy="4280442"/>
          </a:xfrm>
          <a:prstGeom prst="rect">
            <a:avLst/>
          </a:prstGeom>
          <a:solidFill>
            <a:srgbClr val="FFFFFF">
              <a:alpha val="7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2830286" y="3601215"/>
            <a:ext cx="1999948" cy="719138"/>
          </a:xfrm>
          <a:prstGeom prst="rect">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smtClean="0"/>
              <a:t>Outdated</a:t>
            </a:r>
          </a:p>
          <a:p>
            <a:pPr algn="ctr">
              <a:defRPr/>
            </a:pPr>
            <a:r>
              <a:rPr lang="en-US" sz="2400" dirty="0" smtClean="0"/>
              <a:t>Properties</a:t>
            </a:r>
            <a:endParaRPr lang="en-US" sz="2400" dirty="0"/>
          </a:p>
        </p:txBody>
      </p:sp>
      <p:sp>
        <p:nvSpPr>
          <p:cNvPr id="34" name="Down Arrow 33"/>
          <p:cNvSpPr/>
          <p:nvPr/>
        </p:nvSpPr>
        <p:spPr>
          <a:xfrm rot="3052112">
            <a:off x="4819096" y="2946400"/>
            <a:ext cx="431800" cy="431800"/>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 name="TextBox 2"/>
          <p:cNvSpPr txBox="1"/>
          <p:nvPr/>
        </p:nvSpPr>
        <p:spPr>
          <a:xfrm>
            <a:off x="3579795" y="3140911"/>
            <a:ext cx="1422400" cy="461665"/>
          </a:xfrm>
          <a:prstGeom prst="rect">
            <a:avLst/>
          </a:prstGeom>
          <a:noFill/>
        </p:spPr>
        <p:txBody>
          <a:bodyPr wrap="square" rtlCol="0">
            <a:spAutoFit/>
          </a:bodyPr>
          <a:lstStyle/>
          <a:p>
            <a:r>
              <a:rPr lang="en-US" sz="2400" dirty="0" smtClean="0">
                <a:solidFill>
                  <a:srgbClr val="FF0000"/>
                </a:solidFill>
              </a:rPr>
              <a:t>DISCARD</a:t>
            </a:r>
            <a:endParaRPr lang="en-US" sz="2400" dirty="0">
              <a:solidFill>
                <a:srgbClr val="FF0000"/>
              </a:solidFill>
            </a:endParaRPr>
          </a:p>
        </p:txBody>
      </p:sp>
    </p:spTree>
    <p:extLst>
      <p:ext uri="{BB962C8B-B14F-4D97-AF65-F5344CB8AC3E}">
        <p14:creationId xmlns:p14="http://schemas.microsoft.com/office/powerpoint/2010/main" val="42332507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6" grpId="0" animBg="1"/>
      <p:bldP spid="28" grpId="0" animBg="1"/>
      <p:bldP spid="34" grpId="0" animBg="1"/>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1734" y="3098299"/>
            <a:ext cx="8669876" cy="3170099"/>
          </a:xfrm>
          <a:prstGeom prst="rect">
            <a:avLst/>
          </a:prstGeom>
        </p:spPr>
        <p:txBody>
          <a:bodyPr wrap="square">
            <a:spAutoFit/>
          </a:bodyPr>
          <a:lstStyle/>
          <a:p>
            <a:r>
              <a:rPr lang="en-US" sz="2000" dirty="0"/>
              <a:t>long </a:t>
            </a:r>
            <a:r>
              <a:rPr lang="en-US" sz="2000" dirty="0" err="1"/>
              <a:t>availableProducts</a:t>
            </a:r>
            <a:r>
              <a:rPr lang="en-US" sz="2000" dirty="0"/>
              <a:t>( </a:t>
            </a:r>
            <a:r>
              <a:rPr lang="en-US" sz="2000" dirty="0" err="1" smtClean="0"/>
              <a:t>t_store</a:t>
            </a:r>
            <a:r>
              <a:rPr lang="en-US" sz="2000" dirty="0"/>
              <a:t>* </a:t>
            </a:r>
            <a:r>
              <a:rPr lang="en-US" sz="2000" dirty="0" smtClean="0"/>
              <a:t>store </a:t>
            </a:r>
            <a:r>
              <a:rPr lang="en-US" sz="2000" dirty="0"/>
              <a:t>){</a:t>
            </a:r>
          </a:p>
          <a:p>
            <a:r>
              <a:rPr lang="en-US" sz="2000" dirty="0"/>
              <a:t>	</a:t>
            </a:r>
            <a:r>
              <a:rPr lang="en-US" sz="2000" dirty="0" smtClean="0"/>
              <a:t>node</a:t>
            </a:r>
            <a:r>
              <a:rPr lang="en-US" sz="2000" dirty="0"/>
              <a:t>* product = </a:t>
            </a:r>
            <a:r>
              <a:rPr lang="en-US" sz="2000" dirty="0" smtClean="0"/>
              <a:t>store-</a:t>
            </a:r>
            <a:r>
              <a:rPr lang="en-US" sz="2000" dirty="0"/>
              <a:t>&gt;products;</a:t>
            </a:r>
          </a:p>
          <a:p>
            <a:r>
              <a:rPr lang="en-US" sz="2000" dirty="0"/>
              <a:t>	long total = 0;</a:t>
            </a:r>
          </a:p>
          <a:p>
            <a:endParaRPr lang="en-US" sz="2000" dirty="0"/>
          </a:p>
          <a:p>
            <a:r>
              <a:rPr lang="en-US" sz="2000" dirty="0"/>
              <a:t>	while ( product != 0 ) {</a:t>
            </a:r>
          </a:p>
          <a:p>
            <a:r>
              <a:rPr lang="en-US" sz="2000" dirty="0"/>
              <a:t>		total += </a:t>
            </a:r>
            <a:r>
              <a:rPr lang="en-US" sz="2000" dirty="0" err="1"/>
              <a:t>isAvailable</a:t>
            </a:r>
            <a:r>
              <a:rPr lang="en-US" sz="2000" dirty="0"/>
              <a:t>( product )</a:t>
            </a:r>
            <a:r>
              <a:rPr lang="en-US" sz="2000" dirty="0" smtClean="0"/>
              <a:t>;</a:t>
            </a:r>
          </a:p>
          <a:p>
            <a:r>
              <a:rPr lang="en-US" sz="2000" dirty="0"/>
              <a:t>		product = product-&gt;</a:t>
            </a:r>
            <a:r>
              <a:rPr lang="en-US" sz="2000" dirty="0" err="1"/>
              <a:t>nxt</a:t>
            </a:r>
            <a:r>
              <a:rPr lang="en-US" sz="2000" dirty="0"/>
              <a:t>;</a:t>
            </a:r>
          </a:p>
          <a:p>
            <a:r>
              <a:rPr lang="en-US" sz="2000" dirty="0"/>
              <a:t>	</a:t>
            </a:r>
            <a:r>
              <a:rPr lang="en-US" sz="2000" dirty="0" smtClean="0"/>
              <a:t>}</a:t>
            </a:r>
            <a:endParaRPr lang="en-US" sz="2000" dirty="0"/>
          </a:p>
          <a:p>
            <a:pPr lvl="1"/>
            <a:r>
              <a:rPr lang="en-US" sz="2000" dirty="0" smtClean="0"/>
              <a:t>return total;</a:t>
            </a:r>
            <a:endParaRPr lang="en-US" sz="2000" dirty="0"/>
          </a:p>
          <a:p>
            <a:r>
              <a:rPr lang="en-US" sz="2000" dirty="0"/>
              <a:t>}</a:t>
            </a:r>
          </a:p>
        </p:txBody>
      </p:sp>
      <p:sp>
        <p:nvSpPr>
          <p:cNvPr id="2" name="Rectangle 1"/>
          <p:cNvSpPr/>
          <p:nvPr/>
        </p:nvSpPr>
        <p:spPr>
          <a:xfrm>
            <a:off x="-67732" y="616042"/>
            <a:ext cx="453670" cy="2246769"/>
          </a:xfrm>
          <a:prstGeom prst="rect">
            <a:avLst/>
          </a:prstGeom>
        </p:spPr>
        <p:txBody>
          <a:bodyPr wrap="none">
            <a:spAutoFit/>
          </a:bodyPr>
          <a:lstStyle/>
          <a:p>
            <a:r>
              <a:rPr lang="en-US" sz="2000" dirty="0" smtClean="0"/>
              <a:t>10</a:t>
            </a:r>
          </a:p>
          <a:p>
            <a:r>
              <a:rPr lang="en-US" sz="2000" dirty="0" smtClean="0"/>
              <a:t>11</a:t>
            </a:r>
          </a:p>
          <a:p>
            <a:r>
              <a:rPr lang="en-US" sz="2000" dirty="0" smtClean="0"/>
              <a:t>12</a:t>
            </a:r>
          </a:p>
          <a:p>
            <a:r>
              <a:rPr lang="en-US" sz="2000" dirty="0" smtClean="0"/>
              <a:t>13</a:t>
            </a:r>
          </a:p>
          <a:p>
            <a:r>
              <a:rPr lang="en-US" sz="2000" dirty="0" smtClean="0"/>
              <a:t>14</a:t>
            </a:r>
          </a:p>
          <a:p>
            <a:r>
              <a:rPr lang="en-US" sz="2000" dirty="0" smtClean="0"/>
              <a:t>15</a:t>
            </a:r>
          </a:p>
          <a:p>
            <a:r>
              <a:rPr lang="en-US" sz="2000" dirty="0" smtClean="0"/>
              <a:t>16</a:t>
            </a:r>
          </a:p>
        </p:txBody>
      </p:sp>
      <p:sp>
        <p:nvSpPr>
          <p:cNvPr id="15" name="Rectangle 14"/>
          <p:cNvSpPr/>
          <p:nvPr/>
        </p:nvSpPr>
        <p:spPr>
          <a:xfrm>
            <a:off x="-67732" y="3098299"/>
            <a:ext cx="609600" cy="3170099"/>
          </a:xfrm>
          <a:prstGeom prst="rect">
            <a:avLst/>
          </a:prstGeom>
        </p:spPr>
        <p:txBody>
          <a:bodyPr wrap="square">
            <a:spAutoFit/>
          </a:bodyPr>
          <a:lstStyle/>
          <a:p>
            <a:r>
              <a:rPr lang="en-US" sz="2000" dirty="0" smtClean="0"/>
              <a:t>18</a:t>
            </a:r>
            <a:endParaRPr lang="en-US" sz="2000" dirty="0"/>
          </a:p>
          <a:p>
            <a:r>
              <a:rPr lang="en-US" sz="2000" dirty="0" smtClean="0"/>
              <a:t>19</a:t>
            </a:r>
          </a:p>
          <a:p>
            <a:r>
              <a:rPr lang="en-US" sz="2000" dirty="0" smtClean="0"/>
              <a:t>20</a:t>
            </a:r>
          </a:p>
          <a:p>
            <a:r>
              <a:rPr lang="en-US" sz="2000" dirty="0" smtClean="0"/>
              <a:t>21</a:t>
            </a:r>
            <a:endParaRPr lang="en-US" sz="2000" dirty="0"/>
          </a:p>
          <a:p>
            <a:r>
              <a:rPr lang="en-US" sz="2000" dirty="0"/>
              <a:t>22</a:t>
            </a:r>
          </a:p>
          <a:p>
            <a:r>
              <a:rPr lang="en-US" sz="2000" dirty="0"/>
              <a:t>23</a:t>
            </a:r>
          </a:p>
          <a:p>
            <a:r>
              <a:rPr lang="en-US" sz="2000" dirty="0"/>
              <a:t>24</a:t>
            </a:r>
          </a:p>
          <a:p>
            <a:r>
              <a:rPr lang="en-US" sz="2000" dirty="0"/>
              <a:t>25</a:t>
            </a:r>
          </a:p>
          <a:p>
            <a:r>
              <a:rPr lang="en-US" sz="2000" dirty="0" smtClean="0"/>
              <a:t>26</a:t>
            </a:r>
          </a:p>
          <a:p>
            <a:r>
              <a:rPr lang="en-US" sz="2000" dirty="0" smtClean="0"/>
              <a:t>27</a:t>
            </a:r>
          </a:p>
        </p:txBody>
      </p:sp>
      <p:sp>
        <p:nvSpPr>
          <p:cNvPr id="9" name="Rectangle 8"/>
          <p:cNvSpPr/>
          <p:nvPr/>
        </p:nvSpPr>
        <p:spPr>
          <a:xfrm>
            <a:off x="389456" y="582176"/>
            <a:ext cx="8094136" cy="2246769"/>
          </a:xfrm>
          <a:prstGeom prst="rect">
            <a:avLst/>
          </a:prstGeom>
        </p:spPr>
        <p:txBody>
          <a:bodyPr wrap="square">
            <a:spAutoFit/>
          </a:bodyPr>
          <a:lstStyle/>
          <a:p>
            <a:r>
              <a:rPr lang="en-US" sz="2000" dirty="0" err="1"/>
              <a:t>int</a:t>
            </a:r>
            <a:r>
              <a:rPr lang="en-US" sz="2000" dirty="0"/>
              <a:t> </a:t>
            </a:r>
            <a:r>
              <a:rPr lang="en-US" sz="2000" dirty="0" err="1"/>
              <a:t>isAvailable</a:t>
            </a:r>
            <a:r>
              <a:rPr lang="en-US" sz="2000" dirty="0" smtClean="0"/>
              <a:t>(node* product)</a:t>
            </a:r>
            <a:r>
              <a:rPr lang="en-US" sz="2000" dirty="0"/>
              <a:t>{</a:t>
            </a:r>
          </a:p>
          <a:p>
            <a:r>
              <a:rPr lang="en-US" sz="2000" dirty="0" smtClean="0"/>
              <a:t>      if </a:t>
            </a:r>
            <a:r>
              <a:rPr lang="en-US" sz="2000" dirty="0"/>
              <a:t>( </a:t>
            </a:r>
            <a:r>
              <a:rPr lang="en-US" sz="2000" dirty="0" err="1"/>
              <a:t>notInitialized</a:t>
            </a:r>
            <a:r>
              <a:rPr lang="en-US" sz="2000" dirty="0"/>
              <a:t> </a:t>
            </a:r>
            <a:r>
              <a:rPr lang="en-US" sz="2000" dirty="0" smtClean="0"/>
              <a:t>(product) )</a:t>
            </a:r>
            <a:endParaRPr lang="en-US" sz="2000" dirty="0"/>
          </a:p>
          <a:p>
            <a:pPr lvl="1"/>
            <a:r>
              <a:rPr lang="en-US" sz="2000" dirty="0" smtClean="0"/>
              <a:t>	return 0;</a:t>
            </a:r>
            <a:r>
              <a:rPr lang="en-US" sz="2000" dirty="0">
                <a:solidFill>
                  <a:schemeClr val="bg1"/>
                </a:solidFill>
              </a:rPr>
              <a:t>	return </a:t>
            </a:r>
            <a:r>
              <a:rPr lang="en-US" sz="2000" dirty="0" smtClean="0">
                <a:solidFill>
                  <a:schemeClr val="bg1"/>
                </a:solidFill>
              </a:rPr>
              <a:t>-1;</a:t>
            </a:r>
          </a:p>
          <a:p>
            <a:r>
              <a:rPr lang="fi-FI" sz="2000" dirty="0"/>
              <a:t>	</a:t>
            </a:r>
            <a:r>
              <a:rPr lang="fi-FI" sz="2000" dirty="0" err="1"/>
              <a:t>if</a:t>
            </a:r>
            <a:r>
              <a:rPr lang="fi-FI" sz="2000" dirty="0"/>
              <a:t> ( </a:t>
            </a:r>
            <a:r>
              <a:rPr lang="fi-FI" sz="2000" dirty="0" err="1" smtClean="0"/>
              <a:t>product-</a:t>
            </a:r>
            <a:r>
              <a:rPr lang="fi-FI" sz="2000" dirty="0" smtClean="0"/>
              <a:t>&gt;</a:t>
            </a:r>
            <a:r>
              <a:rPr lang="fi-FI" sz="2000" dirty="0" err="1" smtClean="0"/>
              <a:t>items</a:t>
            </a:r>
            <a:r>
              <a:rPr lang="fi-FI" sz="2000" dirty="0" smtClean="0"/>
              <a:t> </a:t>
            </a:r>
            <a:r>
              <a:rPr lang="fi-FI" sz="2000" dirty="0"/>
              <a:t>&gt; 0 </a:t>
            </a:r>
            <a:r>
              <a:rPr lang="fi-FI" sz="2000" dirty="0" smtClean="0"/>
              <a:t>)</a:t>
            </a:r>
          </a:p>
          <a:p>
            <a:r>
              <a:rPr lang="fi-FI" sz="2000" dirty="0">
                <a:solidFill>
                  <a:srgbClr val="1F497D"/>
                </a:solidFill>
              </a:rPr>
              <a:t>	</a:t>
            </a:r>
            <a:r>
              <a:rPr lang="fi-FI" sz="2000" dirty="0" smtClean="0">
                <a:solidFill>
                  <a:srgbClr val="1F497D"/>
                </a:solidFill>
              </a:rPr>
              <a:t>	</a:t>
            </a:r>
            <a:r>
              <a:rPr lang="it-IT" sz="2000" dirty="0" err="1" smtClean="0"/>
              <a:t>return</a:t>
            </a:r>
            <a:r>
              <a:rPr lang="it-IT" sz="2000" dirty="0" smtClean="0"/>
              <a:t> 1;</a:t>
            </a:r>
            <a:endParaRPr lang="en-US" sz="2000" dirty="0"/>
          </a:p>
          <a:p>
            <a:r>
              <a:rPr lang="en-US" sz="2000" dirty="0"/>
              <a:t>	</a:t>
            </a:r>
            <a:r>
              <a:rPr lang="it-IT" sz="2000" dirty="0" err="1" smtClean="0"/>
              <a:t>return</a:t>
            </a:r>
            <a:r>
              <a:rPr lang="it-IT" sz="2000" dirty="0" smtClean="0"/>
              <a:t> 0;</a:t>
            </a:r>
            <a:endParaRPr lang="en-US" sz="2000" dirty="0"/>
          </a:p>
          <a:p>
            <a:r>
              <a:rPr lang="en-US" sz="2000" dirty="0" smtClean="0"/>
              <a:t>}</a:t>
            </a:r>
            <a:endParaRPr lang="en-US" sz="2400" dirty="0"/>
          </a:p>
        </p:txBody>
      </p:sp>
      <p:sp>
        <p:nvSpPr>
          <p:cNvPr id="5" name="Rectangle 4"/>
          <p:cNvSpPr/>
          <p:nvPr/>
        </p:nvSpPr>
        <p:spPr>
          <a:xfrm>
            <a:off x="4201883" y="-199569"/>
            <a:ext cx="5649686" cy="7638143"/>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934846" y="4075595"/>
            <a:ext cx="8669876" cy="3170099"/>
          </a:xfrm>
          <a:prstGeom prst="rect">
            <a:avLst/>
          </a:prstGeom>
        </p:spPr>
        <p:txBody>
          <a:bodyPr wrap="square">
            <a:spAutoFit/>
          </a:bodyPr>
          <a:lstStyle/>
          <a:p>
            <a:r>
              <a:rPr lang="en-US" sz="2000" dirty="0"/>
              <a:t>long </a:t>
            </a:r>
            <a:r>
              <a:rPr lang="en-US" sz="2000" dirty="0" err="1"/>
              <a:t>availableProducts</a:t>
            </a:r>
            <a:r>
              <a:rPr lang="en-US" sz="2000" dirty="0"/>
              <a:t>( </a:t>
            </a:r>
            <a:r>
              <a:rPr lang="en-US" sz="2000" dirty="0" err="1" smtClean="0"/>
              <a:t>t_store</a:t>
            </a:r>
            <a:r>
              <a:rPr lang="en-US" sz="2000" dirty="0"/>
              <a:t>* </a:t>
            </a:r>
            <a:r>
              <a:rPr lang="en-US" sz="2000" dirty="0" smtClean="0"/>
              <a:t>store </a:t>
            </a:r>
            <a:r>
              <a:rPr lang="en-US" sz="2000" dirty="0"/>
              <a:t>){</a:t>
            </a:r>
          </a:p>
          <a:p>
            <a:r>
              <a:rPr lang="en-US" sz="2000" dirty="0"/>
              <a:t>	</a:t>
            </a:r>
            <a:r>
              <a:rPr lang="en-US" sz="2000" dirty="0" smtClean="0"/>
              <a:t>node</a:t>
            </a:r>
            <a:r>
              <a:rPr lang="en-US" sz="2000" dirty="0"/>
              <a:t>* product = </a:t>
            </a:r>
            <a:r>
              <a:rPr lang="en-US" sz="2000" dirty="0" smtClean="0"/>
              <a:t>store-</a:t>
            </a:r>
            <a:r>
              <a:rPr lang="en-US" sz="2000" dirty="0"/>
              <a:t>&gt;products;</a:t>
            </a:r>
          </a:p>
          <a:p>
            <a:r>
              <a:rPr lang="en-US" sz="2000" dirty="0"/>
              <a:t>	long total = 0;</a:t>
            </a:r>
          </a:p>
          <a:p>
            <a:endParaRPr lang="en-US" sz="2000" dirty="0"/>
          </a:p>
          <a:p>
            <a:r>
              <a:rPr lang="en-US" sz="2000" dirty="0"/>
              <a:t>	while ( product != 0 ) {</a:t>
            </a:r>
          </a:p>
          <a:p>
            <a:r>
              <a:rPr lang="en-US" sz="2000" dirty="0"/>
              <a:t>		total += </a:t>
            </a:r>
            <a:r>
              <a:rPr lang="en-US" sz="2000" dirty="0" err="1"/>
              <a:t>isAvailable</a:t>
            </a:r>
            <a:r>
              <a:rPr lang="en-US" sz="2000" dirty="0"/>
              <a:t>( product )</a:t>
            </a:r>
            <a:r>
              <a:rPr lang="en-US" sz="2000" dirty="0" smtClean="0"/>
              <a:t>;</a:t>
            </a:r>
          </a:p>
          <a:p>
            <a:r>
              <a:rPr lang="en-US" sz="2000" dirty="0"/>
              <a:t>		product = product-&gt;</a:t>
            </a:r>
            <a:r>
              <a:rPr lang="en-US" sz="2000" dirty="0" err="1"/>
              <a:t>nxt</a:t>
            </a:r>
            <a:r>
              <a:rPr lang="en-US" sz="2000" dirty="0"/>
              <a:t>;</a:t>
            </a:r>
          </a:p>
          <a:p>
            <a:r>
              <a:rPr lang="en-US" sz="2000" dirty="0"/>
              <a:t>	</a:t>
            </a:r>
            <a:r>
              <a:rPr lang="en-US" sz="2000" dirty="0" smtClean="0"/>
              <a:t>}</a:t>
            </a:r>
            <a:endParaRPr lang="en-US" sz="2000" dirty="0"/>
          </a:p>
          <a:p>
            <a:pPr lvl="1"/>
            <a:r>
              <a:rPr lang="en-US" sz="2000" dirty="0" smtClean="0"/>
              <a:t>return total;</a:t>
            </a:r>
            <a:endParaRPr lang="en-US" sz="2000" dirty="0"/>
          </a:p>
          <a:p>
            <a:r>
              <a:rPr lang="en-US" sz="2000" dirty="0"/>
              <a:t>}</a:t>
            </a:r>
          </a:p>
        </p:txBody>
      </p:sp>
      <p:sp>
        <p:nvSpPr>
          <p:cNvPr id="10" name="Rectangle 9"/>
          <p:cNvSpPr/>
          <p:nvPr/>
        </p:nvSpPr>
        <p:spPr>
          <a:xfrm>
            <a:off x="4528457" y="649908"/>
            <a:ext cx="453670" cy="2862322"/>
          </a:xfrm>
          <a:prstGeom prst="rect">
            <a:avLst/>
          </a:prstGeom>
        </p:spPr>
        <p:txBody>
          <a:bodyPr wrap="none">
            <a:spAutoFit/>
          </a:bodyPr>
          <a:lstStyle/>
          <a:p>
            <a:r>
              <a:rPr lang="en-US" sz="2000" dirty="0" smtClean="0"/>
              <a:t>10</a:t>
            </a:r>
          </a:p>
          <a:p>
            <a:r>
              <a:rPr lang="en-US" sz="2000" dirty="0" smtClean="0"/>
              <a:t>11</a:t>
            </a:r>
          </a:p>
          <a:p>
            <a:r>
              <a:rPr lang="en-US" sz="2000" dirty="0" smtClean="0"/>
              <a:t>12</a:t>
            </a:r>
          </a:p>
          <a:p>
            <a:r>
              <a:rPr lang="en-US" sz="2000" dirty="0" smtClean="0"/>
              <a:t>13</a:t>
            </a:r>
          </a:p>
          <a:p>
            <a:r>
              <a:rPr lang="en-US" sz="2000" dirty="0" smtClean="0"/>
              <a:t>14</a:t>
            </a:r>
          </a:p>
          <a:p>
            <a:r>
              <a:rPr lang="en-US" sz="2000" dirty="0" smtClean="0"/>
              <a:t>15</a:t>
            </a:r>
          </a:p>
          <a:p>
            <a:r>
              <a:rPr lang="en-US" sz="2000" dirty="0" smtClean="0"/>
              <a:t>16</a:t>
            </a:r>
          </a:p>
          <a:p>
            <a:r>
              <a:rPr lang="en-US" sz="2000" dirty="0" smtClean="0"/>
              <a:t>17</a:t>
            </a:r>
          </a:p>
          <a:p>
            <a:r>
              <a:rPr lang="en-US" sz="2000" dirty="0" smtClean="0"/>
              <a:t>18</a:t>
            </a:r>
          </a:p>
        </p:txBody>
      </p:sp>
      <p:sp>
        <p:nvSpPr>
          <p:cNvPr id="11" name="Rectangle 10"/>
          <p:cNvSpPr/>
          <p:nvPr/>
        </p:nvSpPr>
        <p:spPr>
          <a:xfrm>
            <a:off x="4545380" y="4075595"/>
            <a:ext cx="609600" cy="3170099"/>
          </a:xfrm>
          <a:prstGeom prst="rect">
            <a:avLst/>
          </a:prstGeom>
        </p:spPr>
        <p:txBody>
          <a:bodyPr wrap="square">
            <a:spAutoFit/>
          </a:bodyPr>
          <a:lstStyle/>
          <a:p>
            <a:r>
              <a:rPr lang="en-US" sz="2000" dirty="0" smtClean="0"/>
              <a:t>20</a:t>
            </a:r>
            <a:endParaRPr lang="en-US" sz="2000" dirty="0"/>
          </a:p>
          <a:p>
            <a:r>
              <a:rPr lang="en-US" sz="2000" dirty="0"/>
              <a:t>21</a:t>
            </a:r>
          </a:p>
          <a:p>
            <a:r>
              <a:rPr lang="en-US" sz="2000" dirty="0"/>
              <a:t>22</a:t>
            </a:r>
          </a:p>
          <a:p>
            <a:r>
              <a:rPr lang="en-US" sz="2000" dirty="0"/>
              <a:t>23</a:t>
            </a:r>
          </a:p>
          <a:p>
            <a:r>
              <a:rPr lang="en-US" sz="2000" dirty="0"/>
              <a:t>24</a:t>
            </a:r>
          </a:p>
          <a:p>
            <a:r>
              <a:rPr lang="en-US" sz="2000" dirty="0"/>
              <a:t>25</a:t>
            </a:r>
          </a:p>
          <a:p>
            <a:r>
              <a:rPr lang="en-US" sz="2000" dirty="0" smtClean="0"/>
              <a:t>26</a:t>
            </a:r>
          </a:p>
          <a:p>
            <a:r>
              <a:rPr lang="en-US" sz="2000" dirty="0" smtClean="0"/>
              <a:t>27</a:t>
            </a:r>
          </a:p>
          <a:p>
            <a:r>
              <a:rPr lang="en-US" sz="2000" dirty="0" smtClean="0"/>
              <a:t>28</a:t>
            </a:r>
          </a:p>
          <a:p>
            <a:r>
              <a:rPr lang="en-US" sz="2000" dirty="0" smtClean="0"/>
              <a:t>29</a:t>
            </a:r>
          </a:p>
        </p:txBody>
      </p:sp>
      <p:sp>
        <p:nvSpPr>
          <p:cNvPr id="12" name="Rectangle 11"/>
          <p:cNvSpPr/>
          <p:nvPr/>
        </p:nvSpPr>
        <p:spPr>
          <a:xfrm>
            <a:off x="4985645" y="634185"/>
            <a:ext cx="8094136" cy="2862322"/>
          </a:xfrm>
          <a:prstGeom prst="rect">
            <a:avLst/>
          </a:prstGeom>
        </p:spPr>
        <p:txBody>
          <a:bodyPr wrap="square">
            <a:spAutoFit/>
          </a:bodyPr>
          <a:lstStyle/>
          <a:p>
            <a:r>
              <a:rPr lang="en-US" sz="2000" dirty="0" err="1"/>
              <a:t>int</a:t>
            </a:r>
            <a:r>
              <a:rPr lang="en-US" sz="2000" dirty="0"/>
              <a:t> </a:t>
            </a:r>
            <a:r>
              <a:rPr lang="en-US" sz="2000" dirty="0" err="1"/>
              <a:t>isAvailable</a:t>
            </a:r>
            <a:r>
              <a:rPr lang="en-US" sz="2000" dirty="0" smtClean="0"/>
              <a:t>(node* product)</a:t>
            </a:r>
            <a:r>
              <a:rPr lang="en-US" sz="2000" dirty="0"/>
              <a:t>{</a:t>
            </a:r>
          </a:p>
          <a:p>
            <a:r>
              <a:rPr lang="en-US" sz="2000" dirty="0" smtClean="0"/>
              <a:t>      if </a:t>
            </a:r>
            <a:r>
              <a:rPr lang="en-US" sz="2000" dirty="0"/>
              <a:t>( </a:t>
            </a:r>
            <a:r>
              <a:rPr lang="en-US" sz="2000" dirty="0" err="1"/>
              <a:t>notInitialized</a:t>
            </a:r>
            <a:r>
              <a:rPr lang="en-US" sz="2000" dirty="0"/>
              <a:t> </a:t>
            </a:r>
            <a:r>
              <a:rPr lang="en-US" sz="2000" dirty="0" smtClean="0"/>
              <a:t>(product) )</a:t>
            </a:r>
            <a:endParaRPr lang="en-US" sz="2000" dirty="0"/>
          </a:p>
          <a:p>
            <a:pPr lvl="1"/>
            <a:r>
              <a:rPr lang="en-US" sz="2000" dirty="0" smtClean="0"/>
              <a:t>	return 0;</a:t>
            </a:r>
          </a:p>
          <a:p>
            <a:r>
              <a:rPr lang="en-US" sz="2000" dirty="0">
                <a:solidFill>
                  <a:schemeClr val="tx2"/>
                </a:solidFill>
              </a:rPr>
              <a:t>	</a:t>
            </a:r>
            <a:r>
              <a:rPr lang="en-US" sz="2000" b="1" dirty="0" smtClean="0">
                <a:solidFill>
                  <a:schemeClr val="tx2"/>
                </a:solidFill>
              </a:rPr>
              <a:t>if ( </a:t>
            </a:r>
            <a:r>
              <a:rPr lang="en-US" sz="2000" b="1" dirty="0" err="1" smtClean="0">
                <a:solidFill>
                  <a:schemeClr val="tx2"/>
                </a:solidFill>
              </a:rPr>
              <a:t>notInCatalog</a:t>
            </a:r>
            <a:r>
              <a:rPr lang="en-US" sz="2000" b="1" dirty="0" smtClean="0">
                <a:solidFill>
                  <a:schemeClr val="tx2"/>
                </a:solidFill>
              </a:rPr>
              <a:t> (product) )</a:t>
            </a:r>
          </a:p>
          <a:p>
            <a:pPr lvl="1"/>
            <a:r>
              <a:rPr lang="en-US" sz="2000" b="1" dirty="0" smtClean="0">
                <a:solidFill>
                  <a:schemeClr val="tx2"/>
                </a:solidFill>
              </a:rPr>
              <a:t>	return -1;</a:t>
            </a:r>
          </a:p>
          <a:p>
            <a:r>
              <a:rPr lang="fi-FI" sz="2000" dirty="0"/>
              <a:t>	</a:t>
            </a:r>
            <a:r>
              <a:rPr lang="fi-FI" sz="2000" dirty="0" err="1"/>
              <a:t>if</a:t>
            </a:r>
            <a:r>
              <a:rPr lang="fi-FI" sz="2000" dirty="0"/>
              <a:t> ( </a:t>
            </a:r>
            <a:r>
              <a:rPr lang="fi-FI" sz="2000" dirty="0" err="1" smtClean="0"/>
              <a:t>product-</a:t>
            </a:r>
            <a:r>
              <a:rPr lang="fi-FI" sz="2000" dirty="0" smtClean="0"/>
              <a:t>&gt;</a:t>
            </a:r>
            <a:r>
              <a:rPr lang="fi-FI" sz="2000" dirty="0" err="1" smtClean="0"/>
              <a:t>items</a:t>
            </a:r>
            <a:r>
              <a:rPr lang="fi-FI" sz="2000" dirty="0" smtClean="0"/>
              <a:t> </a:t>
            </a:r>
            <a:r>
              <a:rPr lang="fi-FI" sz="2000" dirty="0"/>
              <a:t>&gt; 0 </a:t>
            </a:r>
            <a:r>
              <a:rPr lang="fi-FI" sz="2000" dirty="0" smtClean="0"/>
              <a:t>)</a:t>
            </a:r>
          </a:p>
          <a:p>
            <a:r>
              <a:rPr lang="fi-FI" sz="2000" dirty="0">
                <a:solidFill>
                  <a:srgbClr val="1F497D"/>
                </a:solidFill>
              </a:rPr>
              <a:t>	</a:t>
            </a:r>
            <a:r>
              <a:rPr lang="fi-FI" sz="2000" dirty="0" smtClean="0">
                <a:solidFill>
                  <a:srgbClr val="1F497D"/>
                </a:solidFill>
              </a:rPr>
              <a:t>	</a:t>
            </a:r>
            <a:r>
              <a:rPr lang="it-IT" sz="2000" dirty="0" err="1" smtClean="0"/>
              <a:t>return</a:t>
            </a:r>
            <a:r>
              <a:rPr lang="it-IT" sz="2000" dirty="0" smtClean="0"/>
              <a:t> 1;</a:t>
            </a:r>
            <a:endParaRPr lang="en-US" sz="2000" dirty="0"/>
          </a:p>
          <a:p>
            <a:r>
              <a:rPr lang="en-US" sz="2000" dirty="0"/>
              <a:t>	</a:t>
            </a:r>
            <a:r>
              <a:rPr lang="it-IT" sz="2000" dirty="0" err="1" smtClean="0"/>
              <a:t>return</a:t>
            </a:r>
            <a:r>
              <a:rPr lang="it-IT" sz="2000" dirty="0" smtClean="0"/>
              <a:t> 0;</a:t>
            </a:r>
            <a:endParaRPr lang="en-US" sz="2000" dirty="0"/>
          </a:p>
          <a:p>
            <a:r>
              <a:rPr lang="en-US" sz="2000" dirty="0" smtClean="0"/>
              <a:t>}</a:t>
            </a:r>
            <a:endParaRPr lang="en-US" sz="2400" dirty="0"/>
          </a:p>
        </p:txBody>
      </p:sp>
      <p:sp>
        <p:nvSpPr>
          <p:cNvPr id="6" name="TextBox 5"/>
          <p:cNvSpPr txBox="1"/>
          <p:nvPr/>
        </p:nvSpPr>
        <p:spPr>
          <a:xfrm>
            <a:off x="1741715" y="13123"/>
            <a:ext cx="1022435" cy="584776"/>
          </a:xfrm>
          <a:prstGeom prst="rect">
            <a:avLst/>
          </a:prstGeom>
          <a:noFill/>
        </p:spPr>
        <p:txBody>
          <a:bodyPr wrap="none" rtlCol="0">
            <a:spAutoFit/>
          </a:bodyPr>
          <a:lstStyle/>
          <a:p>
            <a:r>
              <a:rPr lang="en-US" sz="3200" dirty="0" smtClean="0">
                <a:solidFill>
                  <a:srgbClr val="1F497D"/>
                </a:solidFill>
              </a:rPr>
              <a:t>Base</a:t>
            </a:r>
            <a:endParaRPr lang="en-US" sz="3200" dirty="0">
              <a:solidFill>
                <a:srgbClr val="1F497D"/>
              </a:solidFill>
            </a:endParaRPr>
          </a:p>
        </p:txBody>
      </p:sp>
      <p:sp>
        <p:nvSpPr>
          <p:cNvPr id="14" name="TextBox 13"/>
          <p:cNvSpPr txBox="1"/>
          <p:nvPr/>
        </p:nvSpPr>
        <p:spPr>
          <a:xfrm>
            <a:off x="6212115" y="1422"/>
            <a:ext cx="1712929" cy="584776"/>
          </a:xfrm>
          <a:prstGeom prst="rect">
            <a:avLst/>
          </a:prstGeom>
          <a:noFill/>
        </p:spPr>
        <p:txBody>
          <a:bodyPr wrap="none" rtlCol="0">
            <a:spAutoFit/>
          </a:bodyPr>
          <a:lstStyle/>
          <a:p>
            <a:r>
              <a:rPr lang="en-US" sz="3200" dirty="0" smtClean="0">
                <a:solidFill>
                  <a:srgbClr val="1F497D"/>
                </a:solidFill>
              </a:rPr>
              <a:t>Upgrade</a:t>
            </a:r>
            <a:endParaRPr lang="en-US" sz="3200" dirty="0">
              <a:solidFill>
                <a:srgbClr val="1F497D"/>
              </a:solidFill>
            </a:endParaRPr>
          </a:p>
        </p:txBody>
      </p:sp>
      <p:cxnSp>
        <p:nvCxnSpPr>
          <p:cNvPr id="16" name="Straight Connector 15"/>
          <p:cNvCxnSpPr/>
          <p:nvPr/>
        </p:nvCxnSpPr>
        <p:spPr>
          <a:xfrm>
            <a:off x="4474028" y="-562429"/>
            <a:ext cx="0" cy="8509000"/>
          </a:xfrm>
          <a:prstGeom prst="line">
            <a:avLst/>
          </a:prstGeom>
          <a:ln w="7620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84011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00159" y="1721380"/>
            <a:ext cx="2279641" cy="1275820"/>
          </a:xfrm>
          <a:prstGeom prst="round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600" dirty="0">
                <a:solidFill>
                  <a:schemeClr val="tx2"/>
                </a:solidFill>
              </a:rPr>
              <a:t>Base </a:t>
            </a:r>
            <a:endParaRPr lang="en-US" sz="3600" dirty="0" smtClean="0">
              <a:solidFill>
                <a:schemeClr val="tx2"/>
              </a:solidFill>
            </a:endParaRPr>
          </a:p>
          <a:p>
            <a:pPr algn="ctr">
              <a:defRPr/>
            </a:pPr>
            <a:r>
              <a:rPr lang="en-US" sz="3600" dirty="0" smtClean="0">
                <a:solidFill>
                  <a:schemeClr val="tx2"/>
                </a:solidFill>
              </a:rPr>
              <a:t>Program</a:t>
            </a:r>
            <a:endParaRPr lang="en-US" sz="3600" dirty="0">
              <a:solidFill>
                <a:schemeClr val="tx2"/>
              </a:solidFill>
            </a:endParaRPr>
          </a:p>
        </p:txBody>
      </p:sp>
      <p:sp>
        <p:nvSpPr>
          <p:cNvPr id="5" name="Rounded Rectangle 4"/>
          <p:cNvSpPr/>
          <p:nvPr/>
        </p:nvSpPr>
        <p:spPr>
          <a:xfrm>
            <a:off x="5540841" y="1721381"/>
            <a:ext cx="2536359" cy="1275819"/>
          </a:xfrm>
          <a:prstGeom prst="round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600" dirty="0" smtClean="0">
                <a:solidFill>
                  <a:schemeClr val="tx2"/>
                </a:solidFill>
              </a:rPr>
              <a:t>Upgraded </a:t>
            </a:r>
          </a:p>
          <a:p>
            <a:pPr algn="ctr">
              <a:defRPr/>
            </a:pPr>
            <a:r>
              <a:rPr lang="en-US" sz="3600" dirty="0" smtClean="0">
                <a:solidFill>
                  <a:schemeClr val="tx2"/>
                </a:solidFill>
              </a:rPr>
              <a:t>Program</a:t>
            </a:r>
            <a:endParaRPr lang="en-US" sz="3600" dirty="0">
              <a:solidFill>
                <a:schemeClr val="tx2"/>
              </a:solidFill>
            </a:endParaRPr>
          </a:p>
        </p:txBody>
      </p:sp>
      <p:sp>
        <p:nvSpPr>
          <p:cNvPr id="7" name="TextBox 6"/>
          <p:cNvSpPr txBox="1"/>
          <p:nvPr/>
        </p:nvSpPr>
        <p:spPr>
          <a:xfrm>
            <a:off x="951960" y="3606800"/>
            <a:ext cx="2327680" cy="707886"/>
          </a:xfrm>
          <a:prstGeom prst="rect">
            <a:avLst/>
          </a:prstGeom>
          <a:solidFill>
            <a:srgbClr val="008000"/>
          </a:solidFill>
        </p:spPr>
        <p:txBody>
          <a:bodyPr wrap="none" rtlCol="0">
            <a:spAutoFit/>
          </a:bodyPr>
          <a:lstStyle/>
          <a:p>
            <a:pPr algn="ctr"/>
            <a:r>
              <a:rPr lang="en-US" sz="4000" dirty="0" smtClean="0">
                <a:solidFill>
                  <a:schemeClr val="bg1"/>
                </a:solidFill>
              </a:rPr>
              <a:t>Test Case</a:t>
            </a:r>
            <a:endParaRPr lang="en-US" sz="4000" dirty="0">
              <a:solidFill>
                <a:schemeClr val="bg1"/>
              </a:solidFill>
            </a:endParaRPr>
          </a:p>
        </p:txBody>
      </p:sp>
      <p:sp>
        <p:nvSpPr>
          <p:cNvPr id="9" name="TextBox 8"/>
          <p:cNvSpPr txBox="1"/>
          <p:nvPr/>
        </p:nvSpPr>
        <p:spPr>
          <a:xfrm>
            <a:off x="457200" y="397301"/>
            <a:ext cx="8330526" cy="830997"/>
          </a:xfrm>
          <a:prstGeom prst="rect">
            <a:avLst/>
          </a:prstGeom>
          <a:noFill/>
        </p:spPr>
        <p:txBody>
          <a:bodyPr wrap="none" rtlCol="0">
            <a:spAutoFit/>
          </a:bodyPr>
          <a:lstStyle/>
          <a:p>
            <a:r>
              <a:rPr lang="en-US" sz="4800" dirty="0" smtClean="0"/>
              <a:t>Traditional Regression Testing</a:t>
            </a:r>
            <a:endParaRPr lang="en-US" sz="4800" dirty="0"/>
          </a:p>
        </p:txBody>
      </p:sp>
      <p:sp>
        <p:nvSpPr>
          <p:cNvPr id="10" name="TextBox 9"/>
          <p:cNvSpPr txBox="1"/>
          <p:nvPr/>
        </p:nvSpPr>
        <p:spPr>
          <a:xfrm>
            <a:off x="1104360" y="3960743"/>
            <a:ext cx="2327680" cy="707886"/>
          </a:xfrm>
          <a:prstGeom prst="rect">
            <a:avLst/>
          </a:prstGeom>
          <a:solidFill>
            <a:srgbClr val="008000"/>
          </a:solidFill>
        </p:spPr>
        <p:txBody>
          <a:bodyPr wrap="none" rtlCol="0">
            <a:spAutoFit/>
          </a:bodyPr>
          <a:lstStyle/>
          <a:p>
            <a:pPr algn="ctr"/>
            <a:r>
              <a:rPr lang="en-US" sz="4000" dirty="0" smtClean="0">
                <a:solidFill>
                  <a:schemeClr val="bg1"/>
                </a:solidFill>
              </a:rPr>
              <a:t>Test Case</a:t>
            </a:r>
            <a:endParaRPr lang="en-US" sz="4000" dirty="0">
              <a:solidFill>
                <a:schemeClr val="bg1"/>
              </a:solidFill>
            </a:endParaRPr>
          </a:p>
        </p:txBody>
      </p:sp>
      <p:sp>
        <p:nvSpPr>
          <p:cNvPr id="11" name="TextBox 10"/>
          <p:cNvSpPr txBox="1"/>
          <p:nvPr/>
        </p:nvSpPr>
        <p:spPr>
          <a:xfrm>
            <a:off x="1358360" y="4417943"/>
            <a:ext cx="2327680" cy="707886"/>
          </a:xfrm>
          <a:prstGeom prst="rect">
            <a:avLst/>
          </a:prstGeom>
          <a:solidFill>
            <a:srgbClr val="008000"/>
          </a:solidFill>
        </p:spPr>
        <p:txBody>
          <a:bodyPr wrap="none" rtlCol="0">
            <a:spAutoFit/>
          </a:bodyPr>
          <a:lstStyle/>
          <a:p>
            <a:pPr algn="ctr"/>
            <a:r>
              <a:rPr lang="en-US" sz="4000" dirty="0" smtClean="0">
                <a:solidFill>
                  <a:schemeClr val="bg1"/>
                </a:solidFill>
              </a:rPr>
              <a:t>Test Case</a:t>
            </a:r>
            <a:endParaRPr lang="en-US" sz="4000" dirty="0">
              <a:solidFill>
                <a:schemeClr val="bg1"/>
              </a:solidFill>
            </a:endParaRPr>
          </a:p>
        </p:txBody>
      </p:sp>
      <p:sp>
        <p:nvSpPr>
          <p:cNvPr id="14" name="Rectangle 13"/>
          <p:cNvSpPr/>
          <p:nvPr/>
        </p:nvSpPr>
        <p:spPr>
          <a:xfrm>
            <a:off x="66930" y="5557629"/>
            <a:ext cx="4697119" cy="707886"/>
          </a:xfrm>
          <a:prstGeom prst="rect">
            <a:avLst/>
          </a:prstGeom>
        </p:spPr>
        <p:txBody>
          <a:bodyPr wrap="none">
            <a:spAutoFit/>
          </a:bodyPr>
          <a:lstStyle/>
          <a:p>
            <a:r>
              <a:rPr lang="en-US" sz="4000" dirty="0" smtClean="0">
                <a:solidFill>
                  <a:schemeClr val="tx2"/>
                </a:solidFill>
              </a:rPr>
              <a:t>Write tests for Base</a:t>
            </a:r>
          </a:p>
        </p:txBody>
      </p:sp>
    </p:spTree>
    <p:extLst>
      <p:ext uri="{BB962C8B-B14F-4D97-AF65-F5344CB8AC3E}">
        <p14:creationId xmlns:p14="http://schemas.microsoft.com/office/powerpoint/2010/main" val="23609159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8657" y="4041729"/>
            <a:ext cx="8669876" cy="3170099"/>
          </a:xfrm>
          <a:prstGeom prst="rect">
            <a:avLst/>
          </a:prstGeom>
        </p:spPr>
        <p:txBody>
          <a:bodyPr wrap="square">
            <a:spAutoFit/>
          </a:bodyPr>
          <a:lstStyle/>
          <a:p>
            <a:r>
              <a:rPr lang="en-US" sz="2000" dirty="0"/>
              <a:t>long </a:t>
            </a:r>
            <a:r>
              <a:rPr lang="en-US" sz="2000" dirty="0" err="1"/>
              <a:t>availableProducts</a:t>
            </a:r>
            <a:r>
              <a:rPr lang="en-US" sz="2000" dirty="0"/>
              <a:t>( </a:t>
            </a:r>
            <a:r>
              <a:rPr lang="en-US" sz="2000" dirty="0" err="1" smtClean="0"/>
              <a:t>t_store</a:t>
            </a:r>
            <a:r>
              <a:rPr lang="en-US" sz="2000" dirty="0"/>
              <a:t>* </a:t>
            </a:r>
            <a:r>
              <a:rPr lang="en-US" sz="2000" dirty="0" smtClean="0"/>
              <a:t>store </a:t>
            </a:r>
            <a:r>
              <a:rPr lang="en-US" sz="2000" dirty="0"/>
              <a:t>){</a:t>
            </a:r>
          </a:p>
          <a:p>
            <a:r>
              <a:rPr lang="en-US" sz="2000" dirty="0"/>
              <a:t>	</a:t>
            </a:r>
            <a:r>
              <a:rPr lang="en-US" sz="2000" dirty="0" smtClean="0"/>
              <a:t>node</a:t>
            </a:r>
            <a:r>
              <a:rPr lang="en-US" sz="2000" dirty="0"/>
              <a:t>* product = </a:t>
            </a:r>
            <a:r>
              <a:rPr lang="en-US" sz="2000" dirty="0" smtClean="0"/>
              <a:t>store-</a:t>
            </a:r>
            <a:r>
              <a:rPr lang="en-US" sz="2000" dirty="0"/>
              <a:t>&gt;products;</a:t>
            </a:r>
          </a:p>
          <a:p>
            <a:r>
              <a:rPr lang="en-US" sz="2000" dirty="0"/>
              <a:t>	long total = 0;</a:t>
            </a:r>
          </a:p>
          <a:p>
            <a:endParaRPr lang="en-US" sz="2000" dirty="0"/>
          </a:p>
          <a:p>
            <a:r>
              <a:rPr lang="en-US" sz="2000" dirty="0"/>
              <a:t>	while ( product != 0 ) {</a:t>
            </a:r>
          </a:p>
          <a:p>
            <a:r>
              <a:rPr lang="en-US" sz="2000" dirty="0"/>
              <a:t>		total += </a:t>
            </a:r>
            <a:r>
              <a:rPr lang="en-US" sz="2000" dirty="0" err="1"/>
              <a:t>isAvailable</a:t>
            </a:r>
            <a:r>
              <a:rPr lang="en-US" sz="2000" dirty="0"/>
              <a:t>( product )</a:t>
            </a:r>
            <a:r>
              <a:rPr lang="en-US" sz="2000" dirty="0" smtClean="0"/>
              <a:t>;</a:t>
            </a:r>
          </a:p>
          <a:p>
            <a:r>
              <a:rPr lang="en-US" sz="2000" dirty="0"/>
              <a:t>		product = product-&gt;</a:t>
            </a:r>
            <a:r>
              <a:rPr lang="en-US" sz="2000" dirty="0" err="1"/>
              <a:t>nxt</a:t>
            </a:r>
            <a:r>
              <a:rPr lang="en-US" sz="2000" dirty="0"/>
              <a:t>;</a:t>
            </a:r>
          </a:p>
          <a:p>
            <a:r>
              <a:rPr lang="en-US" sz="2000" dirty="0"/>
              <a:t>	</a:t>
            </a:r>
            <a:r>
              <a:rPr lang="en-US" sz="2000" dirty="0" smtClean="0"/>
              <a:t>}</a:t>
            </a:r>
            <a:endParaRPr lang="en-US" sz="2000" dirty="0"/>
          </a:p>
          <a:p>
            <a:pPr lvl="1"/>
            <a:r>
              <a:rPr lang="en-US" sz="2000" dirty="0" smtClean="0"/>
              <a:t>return total;</a:t>
            </a:r>
            <a:endParaRPr lang="en-US" sz="2000" dirty="0"/>
          </a:p>
          <a:p>
            <a:r>
              <a:rPr lang="en-US" sz="2000" dirty="0"/>
              <a:t>}</a:t>
            </a:r>
          </a:p>
        </p:txBody>
      </p:sp>
      <p:sp>
        <p:nvSpPr>
          <p:cNvPr id="2" name="Rectangle 1"/>
          <p:cNvSpPr/>
          <p:nvPr/>
        </p:nvSpPr>
        <p:spPr>
          <a:xfrm>
            <a:off x="-67732" y="616042"/>
            <a:ext cx="453670" cy="2862322"/>
          </a:xfrm>
          <a:prstGeom prst="rect">
            <a:avLst/>
          </a:prstGeom>
        </p:spPr>
        <p:txBody>
          <a:bodyPr wrap="none">
            <a:spAutoFit/>
          </a:bodyPr>
          <a:lstStyle/>
          <a:p>
            <a:r>
              <a:rPr lang="en-US" sz="2000" dirty="0" smtClean="0"/>
              <a:t>10</a:t>
            </a:r>
          </a:p>
          <a:p>
            <a:r>
              <a:rPr lang="en-US" sz="2000" dirty="0" smtClean="0"/>
              <a:t>11</a:t>
            </a:r>
          </a:p>
          <a:p>
            <a:r>
              <a:rPr lang="en-US" sz="2000" dirty="0" smtClean="0"/>
              <a:t>12</a:t>
            </a:r>
          </a:p>
          <a:p>
            <a:endParaRPr lang="en-US" sz="2000" dirty="0" smtClean="0"/>
          </a:p>
          <a:p>
            <a:endParaRPr lang="en-US" sz="2000" dirty="0"/>
          </a:p>
          <a:p>
            <a:r>
              <a:rPr lang="en-US" sz="2000" dirty="0" smtClean="0"/>
              <a:t>13</a:t>
            </a:r>
          </a:p>
          <a:p>
            <a:r>
              <a:rPr lang="en-US" sz="2000" dirty="0" smtClean="0"/>
              <a:t>14</a:t>
            </a:r>
          </a:p>
          <a:p>
            <a:r>
              <a:rPr lang="en-US" sz="2000" dirty="0" smtClean="0"/>
              <a:t>15</a:t>
            </a:r>
          </a:p>
          <a:p>
            <a:r>
              <a:rPr lang="en-US" sz="2000" dirty="0" smtClean="0"/>
              <a:t>16</a:t>
            </a:r>
          </a:p>
        </p:txBody>
      </p:sp>
      <p:sp>
        <p:nvSpPr>
          <p:cNvPr id="15" name="Rectangle 14"/>
          <p:cNvSpPr/>
          <p:nvPr/>
        </p:nvSpPr>
        <p:spPr>
          <a:xfrm>
            <a:off x="-50809" y="4041729"/>
            <a:ext cx="609600" cy="3170099"/>
          </a:xfrm>
          <a:prstGeom prst="rect">
            <a:avLst/>
          </a:prstGeom>
        </p:spPr>
        <p:txBody>
          <a:bodyPr wrap="square">
            <a:spAutoFit/>
          </a:bodyPr>
          <a:lstStyle/>
          <a:p>
            <a:r>
              <a:rPr lang="en-US" sz="2000" dirty="0" smtClean="0"/>
              <a:t>18</a:t>
            </a:r>
          </a:p>
          <a:p>
            <a:r>
              <a:rPr lang="en-US" sz="2000" dirty="0" smtClean="0"/>
              <a:t>19</a:t>
            </a:r>
          </a:p>
          <a:p>
            <a:r>
              <a:rPr lang="en-US" sz="2000" dirty="0" smtClean="0"/>
              <a:t>20</a:t>
            </a:r>
            <a:endParaRPr lang="en-US" sz="2000" dirty="0"/>
          </a:p>
          <a:p>
            <a:r>
              <a:rPr lang="en-US" sz="2000" dirty="0"/>
              <a:t>21</a:t>
            </a:r>
          </a:p>
          <a:p>
            <a:r>
              <a:rPr lang="en-US" sz="2000" dirty="0"/>
              <a:t>22</a:t>
            </a:r>
          </a:p>
          <a:p>
            <a:r>
              <a:rPr lang="en-US" sz="2000" dirty="0"/>
              <a:t>23</a:t>
            </a:r>
          </a:p>
          <a:p>
            <a:r>
              <a:rPr lang="en-US" sz="2000" dirty="0"/>
              <a:t>24</a:t>
            </a:r>
          </a:p>
          <a:p>
            <a:r>
              <a:rPr lang="en-US" sz="2000" dirty="0"/>
              <a:t>25</a:t>
            </a:r>
          </a:p>
          <a:p>
            <a:r>
              <a:rPr lang="en-US" sz="2000" dirty="0" smtClean="0"/>
              <a:t>26</a:t>
            </a:r>
          </a:p>
          <a:p>
            <a:r>
              <a:rPr lang="en-US" sz="2000" dirty="0" smtClean="0"/>
              <a:t>27</a:t>
            </a:r>
          </a:p>
        </p:txBody>
      </p:sp>
      <p:sp>
        <p:nvSpPr>
          <p:cNvPr id="9" name="Rectangle 8"/>
          <p:cNvSpPr/>
          <p:nvPr/>
        </p:nvSpPr>
        <p:spPr>
          <a:xfrm>
            <a:off x="389456" y="582176"/>
            <a:ext cx="8094136" cy="2862322"/>
          </a:xfrm>
          <a:prstGeom prst="rect">
            <a:avLst/>
          </a:prstGeom>
        </p:spPr>
        <p:txBody>
          <a:bodyPr wrap="square">
            <a:spAutoFit/>
          </a:bodyPr>
          <a:lstStyle/>
          <a:p>
            <a:r>
              <a:rPr lang="en-US" sz="2000" dirty="0" err="1"/>
              <a:t>int</a:t>
            </a:r>
            <a:r>
              <a:rPr lang="en-US" sz="2000" dirty="0"/>
              <a:t> </a:t>
            </a:r>
            <a:r>
              <a:rPr lang="en-US" sz="2000" dirty="0" err="1"/>
              <a:t>isAvailable</a:t>
            </a:r>
            <a:r>
              <a:rPr lang="en-US" sz="2000" dirty="0" smtClean="0"/>
              <a:t>(node* product)</a:t>
            </a:r>
            <a:r>
              <a:rPr lang="en-US" sz="2000" dirty="0"/>
              <a:t>{</a:t>
            </a:r>
          </a:p>
          <a:p>
            <a:r>
              <a:rPr lang="en-US" sz="2000" dirty="0" smtClean="0"/>
              <a:t>      if </a:t>
            </a:r>
            <a:r>
              <a:rPr lang="en-US" sz="2000" dirty="0"/>
              <a:t>( </a:t>
            </a:r>
            <a:r>
              <a:rPr lang="en-US" sz="2000" dirty="0" err="1"/>
              <a:t>notInitialized</a:t>
            </a:r>
            <a:r>
              <a:rPr lang="en-US" sz="2000" dirty="0"/>
              <a:t> </a:t>
            </a:r>
            <a:r>
              <a:rPr lang="en-US" sz="2000" dirty="0" smtClean="0"/>
              <a:t>(product) )</a:t>
            </a:r>
            <a:endParaRPr lang="en-US" sz="2000" dirty="0"/>
          </a:p>
          <a:p>
            <a:pPr lvl="1"/>
            <a:r>
              <a:rPr lang="en-US" sz="2000" dirty="0" smtClean="0"/>
              <a:t>	return 0;</a:t>
            </a:r>
          </a:p>
          <a:p>
            <a:pPr lvl="1"/>
            <a:endParaRPr lang="en-US" sz="2000" dirty="0">
              <a:solidFill>
                <a:schemeClr val="bg1"/>
              </a:solidFill>
            </a:endParaRPr>
          </a:p>
          <a:p>
            <a:pPr lvl="1"/>
            <a:r>
              <a:rPr lang="en-US" sz="2000" dirty="0">
                <a:solidFill>
                  <a:schemeClr val="bg1"/>
                </a:solidFill>
              </a:rPr>
              <a:t>	return </a:t>
            </a:r>
            <a:r>
              <a:rPr lang="en-US" sz="2000" dirty="0" smtClean="0">
                <a:solidFill>
                  <a:schemeClr val="bg1"/>
                </a:solidFill>
              </a:rPr>
              <a:t>-1;</a:t>
            </a:r>
          </a:p>
          <a:p>
            <a:r>
              <a:rPr lang="fi-FI" sz="2000" dirty="0"/>
              <a:t>	</a:t>
            </a:r>
            <a:r>
              <a:rPr lang="fi-FI" sz="2000" dirty="0" err="1"/>
              <a:t>if</a:t>
            </a:r>
            <a:r>
              <a:rPr lang="fi-FI" sz="2000" dirty="0"/>
              <a:t> ( </a:t>
            </a:r>
            <a:r>
              <a:rPr lang="fi-FI" sz="2000" dirty="0" err="1" smtClean="0"/>
              <a:t>product-</a:t>
            </a:r>
            <a:r>
              <a:rPr lang="fi-FI" sz="2000" dirty="0" smtClean="0"/>
              <a:t>&gt;</a:t>
            </a:r>
            <a:r>
              <a:rPr lang="fi-FI" sz="2000" dirty="0" err="1" smtClean="0"/>
              <a:t>items</a:t>
            </a:r>
            <a:r>
              <a:rPr lang="fi-FI" sz="2000" dirty="0" smtClean="0"/>
              <a:t> </a:t>
            </a:r>
            <a:r>
              <a:rPr lang="fi-FI" sz="2000" dirty="0"/>
              <a:t>&gt; 0 </a:t>
            </a:r>
            <a:r>
              <a:rPr lang="fi-FI" sz="2000" dirty="0" smtClean="0"/>
              <a:t>)</a:t>
            </a:r>
          </a:p>
          <a:p>
            <a:r>
              <a:rPr lang="fi-FI" sz="2000" dirty="0">
                <a:solidFill>
                  <a:srgbClr val="1F497D"/>
                </a:solidFill>
              </a:rPr>
              <a:t>	</a:t>
            </a:r>
            <a:r>
              <a:rPr lang="fi-FI" sz="2000" dirty="0" smtClean="0">
                <a:solidFill>
                  <a:srgbClr val="1F497D"/>
                </a:solidFill>
              </a:rPr>
              <a:t>	</a:t>
            </a:r>
            <a:r>
              <a:rPr lang="it-IT" sz="2000" dirty="0" err="1" smtClean="0"/>
              <a:t>return</a:t>
            </a:r>
            <a:r>
              <a:rPr lang="it-IT" sz="2000" dirty="0" smtClean="0"/>
              <a:t> 1;</a:t>
            </a:r>
            <a:endParaRPr lang="en-US" sz="2000" dirty="0"/>
          </a:p>
          <a:p>
            <a:r>
              <a:rPr lang="en-US" sz="2000" dirty="0"/>
              <a:t>	</a:t>
            </a:r>
            <a:r>
              <a:rPr lang="it-IT" sz="2000" dirty="0" err="1" smtClean="0"/>
              <a:t>return</a:t>
            </a:r>
            <a:r>
              <a:rPr lang="it-IT" sz="2000" dirty="0" smtClean="0"/>
              <a:t> 0;</a:t>
            </a:r>
            <a:endParaRPr lang="en-US" sz="2000" dirty="0"/>
          </a:p>
          <a:p>
            <a:r>
              <a:rPr lang="en-US" sz="2000" dirty="0" smtClean="0"/>
              <a:t>}</a:t>
            </a:r>
            <a:endParaRPr lang="en-US" sz="2400" dirty="0"/>
          </a:p>
        </p:txBody>
      </p:sp>
      <p:sp>
        <p:nvSpPr>
          <p:cNvPr id="5" name="Rectangle 4"/>
          <p:cNvSpPr/>
          <p:nvPr/>
        </p:nvSpPr>
        <p:spPr>
          <a:xfrm>
            <a:off x="4201883" y="-199569"/>
            <a:ext cx="5649686" cy="7638143"/>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934846" y="4075595"/>
            <a:ext cx="8669876" cy="3170099"/>
          </a:xfrm>
          <a:prstGeom prst="rect">
            <a:avLst/>
          </a:prstGeom>
        </p:spPr>
        <p:txBody>
          <a:bodyPr wrap="square">
            <a:spAutoFit/>
          </a:bodyPr>
          <a:lstStyle/>
          <a:p>
            <a:r>
              <a:rPr lang="en-US" sz="2000" dirty="0"/>
              <a:t>long </a:t>
            </a:r>
            <a:r>
              <a:rPr lang="en-US" sz="2000" dirty="0" err="1"/>
              <a:t>availableProducts</a:t>
            </a:r>
            <a:r>
              <a:rPr lang="en-US" sz="2000" dirty="0"/>
              <a:t>( </a:t>
            </a:r>
            <a:r>
              <a:rPr lang="en-US" sz="2000" dirty="0" err="1" smtClean="0"/>
              <a:t>t_store</a:t>
            </a:r>
            <a:r>
              <a:rPr lang="en-US" sz="2000" dirty="0"/>
              <a:t>* </a:t>
            </a:r>
            <a:r>
              <a:rPr lang="en-US" sz="2000" dirty="0" smtClean="0"/>
              <a:t>store </a:t>
            </a:r>
            <a:r>
              <a:rPr lang="en-US" sz="2000" dirty="0"/>
              <a:t>){</a:t>
            </a:r>
          </a:p>
          <a:p>
            <a:r>
              <a:rPr lang="en-US" sz="2000" dirty="0"/>
              <a:t>	</a:t>
            </a:r>
            <a:r>
              <a:rPr lang="en-US" sz="2000" dirty="0" smtClean="0"/>
              <a:t>node</a:t>
            </a:r>
            <a:r>
              <a:rPr lang="en-US" sz="2000" dirty="0"/>
              <a:t>* product = </a:t>
            </a:r>
            <a:r>
              <a:rPr lang="en-US" sz="2000" dirty="0" smtClean="0"/>
              <a:t>store-</a:t>
            </a:r>
            <a:r>
              <a:rPr lang="en-US" sz="2000" dirty="0"/>
              <a:t>&gt;products;</a:t>
            </a:r>
          </a:p>
          <a:p>
            <a:r>
              <a:rPr lang="en-US" sz="2000" dirty="0"/>
              <a:t>	long total = 0;</a:t>
            </a:r>
          </a:p>
          <a:p>
            <a:endParaRPr lang="en-US" sz="2000" dirty="0"/>
          </a:p>
          <a:p>
            <a:r>
              <a:rPr lang="en-US" sz="2000" dirty="0"/>
              <a:t>	while ( product != 0 ) {</a:t>
            </a:r>
          </a:p>
          <a:p>
            <a:r>
              <a:rPr lang="en-US" sz="2000" dirty="0"/>
              <a:t>		total += </a:t>
            </a:r>
            <a:r>
              <a:rPr lang="en-US" sz="2000" dirty="0" err="1"/>
              <a:t>isAvailable</a:t>
            </a:r>
            <a:r>
              <a:rPr lang="en-US" sz="2000" dirty="0"/>
              <a:t>( product )</a:t>
            </a:r>
            <a:r>
              <a:rPr lang="en-US" sz="2000" dirty="0" smtClean="0"/>
              <a:t>;</a:t>
            </a:r>
          </a:p>
          <a:p>
            <a:r>
              <a:rPr lang="en-US" sz="2000" dirty="0"/>
              <a:t>		product = product-&gt;</a:t>
            </a:r>
            <a:r>
              <a:rPr lang="en-US" sz="2000" dirty="0" err="1"/>
              <a:t>nxt</a:t>
            </a:r>
            <a:r>
              <a:rPr lang="en-US" sz="2000" dirty="0"/>
              <a:t>;</a:t>
            </a:r>
          </a:p>
          <a:p>
            <a:r>
              <a:rPr lang="en-US" sz="2000" dirty="0"/>
              <a:t>	</a:t>
            </a:r>
            <a:r>
              <a:rPr lang="en-US" sz="2000" dirty="0" smtClean="0"/>
              <a:t>}</a:t>
            </a:r>
            <a:endParaRPr lang="en-US" sz="2000" dirty="0"/>
          </a:p>
          <a:p>
            <a:pPr lvl="1"/>
            <a:r>
              <a:rPr lang="en-US" sz="2000" dirty="0" smtClean="0"/>
              <a:t>return total;</a:t>
            </a:r>
            <a:endParaRPr lang="en-US" sz="2000" dirty="0"/>
          </a:p>
          <a:p>
            <a:r>
              <a:rPr lang="en-US" sz="2000" dirty="0"/>
              <a:t>}</a:t>
            </a:r>
          </a:p>
        </p:txBody>
      </p:sp>
      <p:sp>
        <p:nvSpPr>
          <p:cNvPr id="10" name="Rectangle 9"/>
          <p:cNvSpPr/>
          <p:nvPr/>
        </p:nvSpPr>
        <p:spPr>
          <a:xfrm>
            <a:off x="4528457" y="649908"/>
            <a:ext cx="453670" cy="2862322"/>
          </a:xfrm>
          <a:prstGeom prst="rect">
            <a:avLst/>
          </a:prstGeom>
        </p:spPr>
        <p:txBody>
          <a:bodyPr wrap="none">
            <a:spAutoFit/>
          </a:bodyPr>
          <a:lstStyle/>
          <a:p>
            <a:r>
              <a:rPr lang="en-US" sz="2000" dirty="0" smtClean="0"/>
              <a:t>10</a:t>
            </a:r>
          </a:p>
          <a:p>
            <a:r>
              <a:rPr lang="en-US" sz="2000" dirty="0" smtClean="0"/>
              <a:t>11</a:t>
            </a:r>
          </a:p>
          <a:p>
            <a:r>
              <a:rPr lang="en-US" sz="2000" dirty="0" smtClean="0"/>
              <a:t>12</a:t>
            </a:r>
          </a:p>
          <a:p>
            <a:r>
              <a:rPr lang="en-US" sz="2000" dirty="0" smtClean="0"/>
              <a:t>13</a:t>
            </a:r>
          </a:p>
          <a:p>
            <a:r>
              <a:rPr lang="en-US" sz="2000" dirty="0" smtClean="0"/>
              <a:t>14</a:t>
            </a:r>
          </a:p>
          <a:p>
            <a:r>
              <a:rPr lang="en-US" sz="2000" dirty="0" smtClean="0"/>
              <a:t>15</a:t>
            </a:r>
          </a:p>
          <a:p>
            <a:r>
              <a:rPr lang="en-US" sz="2000" dirty="0" smtClean="0"/>
              <a:t>16</a:t>
            </a:r>
          </a:p>
          <a:p>
            <a:r>
              <a:rPr lang="en-US" sz="2000" dirty="0" smtClean="0"/>
              <a:t>17</a:t>
            </a:r>
          </a:p>
          <a:p>
            <a:r>
              <a:rPr lang="en-US" sz="2000" dirty="0" smtClean="0"/>
              <a:t>18</a:t>
            </a:r>
          </a:p>
        </p:txBody>
      </p:sp>
      <p:sp>
        <p:nvSpPr>
          <p:cNvPr id="11" name="Rectangle 10"/>
          <p:cNvSpPr/>
          <p:nvPr/>
        </p:nvSpPr>
        <p:spPr>
          <a:xfrm>
            <a:off x="4545380" y="4075595"/>
            <a:ext cx="609600" cy="3170099"/>
          </a:xfrm>
          <a:prstGeom prst="rect">
            <a:avLst/>
          </a:prstGeom>
        </p:spPr>
        <p:txBody>
          <a:bodyPr wrap="square">
            <a:spAutoFit/>
          </a:bodyPr>
          <a:lstStyle/>
          <a:p>
            <a:r>
              <a:rPr lang="en-US" sz="2000" dirty="0" smtClean="0"/>
              <a:t>20</a:t>
            </a:r>
            <a:endParaRPr lang="en-US" sz="2000" dirty="0"/>
          </a:p>
          <a:p>
            <a:r>
              <a:rPr lang="en-US" sz="2000" dirty="0"/>
              <a:t>21</a:t>
            </a:r>
          </a:p>
          <a:p>
            <a:r>
              <a:rPr lang="en-US" sz="2000" dirty="0"/>
              <a:t>22</a:t>
            </a:r>
          </a:p>
          <a:p>
            <a:r>
              <a:rPr lang="en-US" sz="2000" dirty="0"/>
              <a:t>23</a:t>
            </a:r>
          </a:p>
          <a:p>
            <a:r>
              <a:rPr lang="en-US" sz="2000" dirty="0"/>
              <a:t>24</a:t>
            </a:r>
          </a:p>
          <a:p>
            <a:r>
              <a:rPr lang="en-US" sz="2000" dirty="0"/>
              <a:t>25</a:t>
            </a:r>
          </a:p>
          <a:p>
            <a:r>
              <a:rPr lang="en-US" sz="2000" dirty="0" smtClean="0"/>
              <a:t>26</a:t>
            </a:r>
          </a:p>
          <a:p>
            <a:r>
              <a:rPr lang="en-US" sz="2000" dirty="0" smtClean="0"/>
              <a:t>27</a:t>
            </a:r>
          </a:p>
          <a:p>
            <a:r>
              <a:rPr lang="en-US" sz="2000" dirty="0" smtClean="0"/>
              <a:t>28</a:t>
            </a:r>
          </a:p>
          <a:p>
            <a:r>
              <a:rPr lang="en-US" sz="2000" dirty="0" smtClean="0"/>
              <a:t>29</a:t>
            </a:r>
          </a:p>
        </p:txBody>
      </p:sp>
      <p:sp>
        <p:nvSpPr>
          <p:cNvPr id="12" name="Rectangle 11"/>
          <p:cNvSpPr/>
          <p:nvPr/>
        </p:nvSpPr>
        <p:spPr>
          <a:xfrm>
            <a:off x="4985645" y="634185"/>
            <a:ext cx="8094136" cy="2862322"/>
          </a:xfrm>
          <a:prstGeom prst="rect">
            <a:avLst/>
          </a:prstGeom>
        </p:spPr>
        <p:txBody>
          <a:bodyPr wrap="square">
            <a:spAutoFit/>
          </a:bodyPr>
          <a:lstStyle/>
          <a:p>
            <a:r>
              <a:rPr lang="en-US" sz="2000" dirty="0" err="1"/>
              <a:t>int</a:t>
            </a:r>
            <a:r>
              <a:rPr lang="en-US" sz="2000" dirty="0"/>
              <a:t> </a:t>
            </a:r>
            <a:r>
              <a:rPr lang="en-US" sz="2000" dirty="0" err="1"/>
              <a:t>isAvailable</a:t>
            </a:r>
            <a:r>
              <a:rPr lang="en-US" sz="2000" dirty="0" smtClean="0"/>
              <a:t>(node* product)</a:t>
            </a:r>
            <a:r>
              <a:rPr lang="en-US" sz="2000" dirty="0"/>
              <a:t>{</a:t>
            </a:r>
          </a:p>
          <a:p>
            <a:r>
              <a:rPr lang="en-US" sz="2000" dirty="0" smtClean="0"/>
              <a:t>      if </a:t>
            </a:r>
            <a:r>
              <a:rPr lang="en-US" sz="2000" dirty="0"/>
              <a:t>( </a:t>
            </a:r>
            <a:r>
              <a:rPr lang="en-US" sz="2000" dirty="0" err="1"/>
              <a:t>notInitialized</a:t>
            </a:r>
            <a:r>
              <a:rPr lang="en-US" sz="2000" dirty="0"/>
              <a:t> </a:t>
            </a:r>
            <a:r>
              <a:rPr lang="en-US" sz="2000" dirty="0" smtClean="0"/>
              <a:t>(product) )</a:t>
            </a:r>
            <a:endParaRPr lang="en-US" sz="2000" dirty="0"/>
          </a:p>
          <a:p>
            <a:pPr lvl="1"/>
            <a:r>
              <a:rPr lang="en-US" sz="2000" dirty="0" smtClean="0"/>
              <a:t>	return 0;</a:t>
            </a:r>
          </a:p>
          <a:p>
            <a:r>
              <a:rPr lang="en-US" sz="2000" dirty="0">
                <a:solidFill>
                  <a:schemeClr val="tx2"/>
                </a:solidFill>
              </a:rPr>
              <a:t>	</a:t>
            </a:r>
            <a:r>
              <a:rPr lang="en-US" sz="2000" b="1" dirty="0" smtClean="0">
                <a:solidFill>
                  <a:schemeClr val="tx2"/>
                </a:solidFill>
              </a:rPr>
              <a:t>if ( </a:t>
            </a:r>
            <a:r>
              <a:rPr lang="en-US" sz="2000" b="1" dirty="0" err="1" smtClean="0">
                <a:solidFill>
                  <a:schemeClr val="tx2"/>
                </a:solidFill>
              </a:rPr>
              <a:t>notInCatalog</a:t>
            </a:r>
            <a:r>
              <a:rPr lang="en-US" sz="2000" b="1" dirty="0" smtClean="0">
                <a:solidFill>
                  <a:schemeClr val="tx2"/>
                </a:solidFill>
              </a:rPr>
              <a:t> (product) )</a:t>
            </a:r>
          </a:p>
          <a:p>
            <a:pPr lvl="1"/>
            <a:r>
              <a:rPr lang="en-US" sz="2000" b="1" dirty="0" smtClean="0">
                <a:solidFill>
                  <a:schemeClr val="tx2"/>
                </a:solidFill>
              </a:rPr>
              <a:t>	return -1;</a:t>
            </a:r>
          </a:p>
          <a:p>
            <a:r>
              <a:rPr lang="fi-FI" sz="2000" dirty="0"/>
              <a:t>	</a:t>
            </a:r>
            <a:r>
              <a:rPr lang="fi-FI" sz="2000" dirty="0" err="1"/>
              <a:t>if</a:t>
            </a:r>
            <a:r>
              <a:rPr lang="fi-FI" sz="2000" dirty="0"/>
              <a:t> ( </a:t>
            </a:r>
            <a:r>
              <a:rPr lang="fi-FI" sz="2000" dirty="0" err="1" smtClean="0"/>
              <a:t>product-</a:t>
            </a:r>
            <a:r>
              <a:rPr lang="fi-FI" sz="2000" dirty="0" smtClean="0"/>
              <a:t>&gt;</a:t>
            </a:r>
            <a:r>
              <a:rPr lang="fi-FI" sz="2000" dirty="0" err="1" smtClean="0"/>
              <a:t>items</a:t>
            </a:r>
            <a:r>
              <a:rPr lang="fi-FI" sz="2000" dirty="0" smtClean="0"/>
              <a:t> </a:t>
            </a:r>
            <a:r>
              <a:rPr lang="fi-FI" sz="2000" dirty="0"/>
              <a:t>&gt; 0 </a:t>
            </a:r>
            <a:r>
              <a:rPr lang="fi-FI" sz="2000" dirty="0" smtClean="0"/>
              <a:t>)</a:t>
            </a:r>
          </a:p>
          <a:p>
            <a:r>
              <a:rPr lang="fi-FI" sz="2000" dirty="0">
                <a:solidFill>
                  <a:srgbClr val="1F497D"/>
                </a:solidFill>
              </a:rPr>
              <a:t>	</a:t>
            </a:r>
            <a:r>
              <a:rPr lang="fi-FI" sz="2000" dirty="0" smtClean="0">
                <a:solidFill>
                  <a:srgbClr val="1F497D"/>
                </a:solidFill>
              </a:rPr>
              <a:t>	</a:t>
            </a:r>
            <a:r>
              <a:rPr lang="it-IT" sz="2000" dirty="0" err="1" smtClean="0"/>
              <a:t>return</a:t>
            </a:r>
            <a:r>
              <a:rPr lang="it-IT" sz="2000" dirty="0" smtClean="0"/>
              <a:t> 1;</a:t>
            </a:r>
            <a:endParaRPr lang="en-US" sz="2000" dirty="0"/>
          </a:p>
          <a:p>
            <a:r>
              <a:rPr lang="en-US" sz="2000" dirty="0"/>
              <a:t>	</a:t>
            </a:r>
            <a:r>
              <a:rPr lang="it-IT" sz="2000" dirty="0" err="1" smtClean="0"/>
              <a:t>return</a:t>
            </a:r>
            <a:r>
              <a:rPr lang="it-IT" sz="2000" dirty="0" smtClean="0"/>
              <a:t> 0;</a:t>
            </a:r>
            <a:endParaRPr lang="en-US" sz="2000" dirty="0"/>
          </a:p>
          <a:p>
            <a:r>
              <a:rPr lang="en-US" sz="2000" dirty="0" smtClean="0"/>
              <a:t>}</a:t>
            </a:r>
            <a:endParaRPr lang="en-US" sz="2400" dirty="0"/>
          </a:p>
        </p:txBody>
      </p:sp>
      <p:sp>
        <p:nvSpPr>
          <p:cNvPr id="6" name="TextBox 5"/>
          <p:cNvSpPr txBox="1"/>
          <p:nvPr/>
        </p:nvSpPr>
        <p:spPr>
          <a:xfrm>
            <a:off x="1741715" y="13123"/>
            <a:ext cx="1022435" cy="584776"/>
          </a:xfrm>
          <a:prstGeom prst="rect">
            <a:avLst/>
          </a:prstGeom>
          <a:noFill/>
        </p:spPr>
        <p:txBody>
          <a:bodyPr wrap="none" rtlCol="0">
            <a:spAutoFit/>
          </a:bodyPr>
          <a:lstStyle/>
          <a:p>
            <a:r>
              <a:rPr lang="en-US" sz="3200" dirty="0" smtClean="0">
                <a:solidFill>
                  <a:srgbClr val="1F497D"/>
                </a:solidFill>
              </a:rPr>
              <a:t>Base</a:t>
            </a:r>
            <a:endParaRPr lang="en-US" sz="3200" dirty="0">
              <a:solidFill>
                <a:srgbClr val="1F497D"/>
              </a:solidFill>
            </a:endParaRPr>
          </a:p>
        </p:txBody>
      </p:sp>
      <p:sp>
        <p:nvSpPr>
          <p:cNvPr id="14" name="TextBox 13"/>
          <p:cNvSpPr txBox="1"/>
          <p:nvPr/>
        </p:nvSpPr>
        <p:spPr>
          <a:xfrm>
            <a:off x="6212115" y="1422"/>
            <a:ext cx="1712929" cy="584776"/>
          </a:xfrm>
          <a:prstGeom prst="rect">
            <a:avLst/>
          </a:prstGeom>
          <a:noFill/>
        </p:spPr>
        <p:txBody>
          <a:bodyPr wrap="none" rtlCol="0">
            <a:spAutoFit/>
          </a:bodyPr>
          <a:lstStyle/>
          <a:p>
            <a:r>
              <a:rPr lang="en-US" sz="3200" dirty="0" smtClean="0">
                <a:solidFill>
                  <a:srgbClr val="1F497D"/>
                </a:solidFill>
              </a:rPr>
              <a:t>Upgrade</a:t>
            </a:r>
            <a:endParaRPr lang="en-US" sz="3200" dirty="0">
              <a:solidFill>
                <a:srgbClr val="1F497D"/>
              </a:solidFill>
            </a:endParaRPr>
          </a:p>
        </p:txBody>
      </p:sp>
      <p:cxnSp>
        <p:nvCxnSpPr>
          <p:cNvPr id="16" name="Straight Connector 15"/>
          <p:cNvCxnSpPr/>
          <p:nvPr/>
        </p:nvCxnSpPr>
        <p:spPr>
          <a:xfrm>
            <a:off x="4474028" y="-562429"/>
            <a:ext cx="0" cy="8509000"/>
          </a:xfrm>
          <a:prstGeom prst="line">
            <a:avLst/>
          </a:prstGeom>
          <a:ln w="7620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838356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8657" y="4041729"/>
            <a:ext cx="8669876" cy="3170099"/>
          </a:xfrm>
          <a:prstGeom prst="rect">
            <a:avLst/>
          </a:prstGeom>
        </p:spPr>
        <p:txBody>
          <a:bodyPr wrap="square">
            <a:spAutoFit/>
          </a:bodyPr>
          <a:lstStyle/>
          <a:p>
            <a:r>
              <a:rPr lang="en-US" sz="2000" dirty="0"/>
              <a:t>long </a:t>
            </a:r>
            <a:r>
              <a:rPr lang="en-US" sz="2000" dirty="0" err="1"/>
              <a:t>availableProducts</a:t>
            </a:r>
            <a:r>
              <a:rPr lang="en-US" sz="2000" dirty="0"/>
              <a:t>( </a:t>
            </a:r>
            <a:r>
              <a:rPr lang="en-US" sz="2000" dirty="0" err="1" smtClean="0"/>
              <a:t>t_store</a:t>
            </a:r>
            <a:r>
              <a:rPr lang="en-US" sz="2000" dirty="0"/>
              <a:t>* </a:t>
            </a:r>
            <a:r>
              <a:rPr lang="en-US" sz="2000" dirty="0" smtClean="0"/>
              <a:t>store </a:t>
            </a:r>
            <a:r>
              <a:rPr lang="en-US" sz="2000" dirty="0"/>
              <a:t>){</a:t>
            </a:r>
          </a:p>
          <a:p>
            <a:r>
              <a:rPr lang="en-US" sz="2000" dirty="0"/>
              <a:t>	</a:t>
            </a:r>
            <a:r>
              <a:rPr lang="en-US" sz="2000" dirty="0" smtClean="0"/>
              <a:t>node</a:t>
            </a:r>
            <a:r>
              <a:rPr lang="en-US" sz="2000" dirty="0"/>
              <a:t>* product = </a:t>
            </a:r>
            <a:r>
              <a:rPr lang="en-US" sz="2000" dirty="0" smtClean="0"/>
              <a:t>store-</a:t>
            </a:r>
            <a:r>
              <a:rPr lang="en-US" sz="2000" dirty="0"/>
              <a:t>&gt;products;</a:t>
            </a:r>
          </a:p>
          <a:p>
            <a:r>
              <a:rPr lang="en-US" sz="2000" dirty="0"/>
              <a:t>	long total = 0;</a:t>
            </a:r>
          </a:p>
          <a:p>
            <a:endParaRPr lang="en-US" sz="2000" dirty="0"/>
          </a:p>
          <a:p>
            <a:r>
              <a:rPr lang="en-US" sz="2000" dirty="0"/>
              <a:t>	while ( product != 0 ) {</a:t>
            </a:r>
          </a:p>
          <a:p>
            <a:r>
              <a:rPr lang="en-US" sz="2000" dirty="0"/>
              <a:t>		total += </a:t>
            </a:r>
            <a:r>
              <a:rPr lang="en-US" sz="2000" dirty="0" err="1"/>
              <a:t>isAvailable</a:t>
            </a:r>
            <a:r>
              <a:rPr lang="en-US" sz="2000" dirty="0"/>
              <a:t>( product )</a:t>
            </a:r>
            <a:r>
              <a:rPr lang="en-US" sz="2000" dirty="0" smtClean="0"/>
              <a:t>;</a:t>
            </a:r>
          </a:p>
          <a:p>
            <a:r>
              <a:rPr lang="en-US" sz="2000" dirty="0"/>
              <a:t>		product = product-&gt;</a:t>
            </a:r>
            <a:r>
              <a:rPr lang="en-US" sz="2000" dirty="0" err="1"/>
              <a:t>nxt</a:t>
            </a:r>
            <a:r>
              <a:rPr lang="en-US" sz="2000" dirty="0"/>
              <a:t>;</a:t>
            </a:r>
          </a:p>
          <a:p>
            <a:r>
              <a:rPr lang="en-US" sz="2000" dirty="0"/>
              <a:t>	</a:t>
            </a:r>
            <a:r>
              <a:rPr lang="en-US" sz="2000" dirty="0" smtClean="0"/>
              <a:t>}</a:t>
            </a:r>
            <a:endParaRPr lang="en-US" sz="2000" dirty="0"/>
          </a:p>
          <a:p>
            <a:pPr lvl="1"/>
            <a:r>
              <a:rPr lang="en-US" sz="2000" dirty="0" smtClean="0"/>
              <a:t>return total;</a:t>
            </a:r>
            <a:endParaRPr lang="en-US" sz="2000" dirty="0"/>
          </a:p>
          <a:p>
            <a:r>
              <a:rPr lang="en-US" sz="2000" dirty="0"/>
              <a:t>}</a:t>
            </a:r>
          </a:p>
        </p:txBody>
      </p:sp>
      <p:sp>
        <p:nvSpPr>
          <p:cNvPr id="2" name="Rectangle 1"/>
          <p:cNvSpPr/>
          <p:nvPr/>
        </p:nvSpPr>
        <p:spPr>
          <a:xfrm>
            <a:off x="-67732" y="616042"/>
            <a:ext cx="453670" cy="2862322"/>
          </a:xfrm>
          <a:prstGeom prst="rect">
            <a:avLst/>
          </a:prstGeom>
        </p:spPr>
        <p:txBody>
          <a:bodyPr wrap="none">
            <a:spAutoFit/>
          </a:bodyPr>
          <a:lstStyle/>
          <a:p>
            <a:r>
              <a:rPr lang="en-US" sz="2000" dirty="0" smtClean="0"/>
              <a:t>10</a:t>
            </a:r>
          </a:p>
          <a:p>
            <a:r>
              <a:rPr lang="en-US" sz="2000" dirty="0" smtClean="0"/>
              <a:t>11</a:t>
            </a:r>
          </a:p>
          <a:p>
            <a:r>
              <a:rPr lang="en-US" sz="2000" dirty="0" smtClean="0"/>
              <a:t>12</a:t>
            </a:r>
          </a:p>
          <a:p>
            <a:endParaRPr lang="en-US" sz="2000" dirty="0" smtClean="0"/>
          </a:p>
          <a:p>
            <a:endParaRPr lang="en-US" sz="2000" dirty="0"/>
          </a:p>
          <a:p>
            <a:r>
              <a:rPr lang="en-US" sz="2000" dirty="0" smtClean="0"/>
              <a:t>13</a:t>
            </a:r>
          </a:p>
          <a:p>
            <a:r>
              <a:rPr lang="en-US" sz="2000" dirty="0" smtClean="0"/>
              <a:t>14</a:t>
            </a:r>
          </a:p>
          <a:p>
            <a:r>
              <a:rPr lang="en-US" sz="2000" dirty="0" smtClean="0"/>
              <a:t>15</a:t>
            </a:r>
          </a:p>
          <a:p>
            <a:r>
              <a:rPr lang="en-US" sz="2000" dirty="0" smtClean="0"/>
              <a:t>16</a:t>
            </a:r>
          </a:p>
        </p:txBody>
      </p:sp>
      <p:sp>
        <p:nvSpPr>
          <p:cNvPr id="9" name="Rectangle 8"/>
          <p:cNvSpPr/>
          <p:nvPr/>
        </p:nvSpPr>
        <p:spPr>
          <a:xfrm>
            <a:off x="389456" y="582176"/>
            <a:ext cx="8094136" cy="2862322"/>
          </a:xfrm>
          <a:prstGeom prst="rect">
            <a:avLst/>
          </a:prstGeom>
        </p:spPr>
        <p:txBody>
          <a:bodyPr wrap="square">
            <a:spAutoFit/>
          </a:bodyPr>
          <a:lstStyle/>
          <a:p>
            <a:r>
              <a:rPr lang="en-US" sz="2000" dirty="0" err="1"/>
              <a:t>int</a:t>
            </a:r>
            <a:r>
              <a:rPr lang="en-US" sz="2000" dirty="0"/>
              <a:t> </a:t>
            </a:r>
            <a:r>
              <a:rPr lang="en-US" sz="2000" dirty="0" err="1"/>
              <a:t>isAvailable</a:t>
            </a:r>
            <a:r>
              <a:rPr lang="en-US" sz="2000" dirty="0" smtClean="0"/>
              <a:t>(node* product)</a:t>
            </a:r>
            <a:r>
              <a:rPr lang="en-US" sz="2000" dirty="0"/>
              <a:t>{</a:t>
            </a:r>
          </a:p>
          <a:p>
            <a:r>
              <a:rPr lang="en-US" sz="2000" dirty="0" smtClean="0"/>
              <a:t>      if </a:t>
            </a:r>
            <a:r>
              <a:rPr lang="en-US" sz="2000" dirty="0"/>
              <a:t>( </a:t>
            </a:r>
            <a:r>
              <a:rPr lang="en-US" sz="2000" dirty="0" err="1"/>
              <a:t>notInitialized</a:t>
            </a:r>
            <a:r>
              <a:rPr lang="en-US" sz="2000" dirty="0"/>
              <a:t> </a:t>
            </a:r>
            <a:r>
              <a:rPr lang="en-US" sz="2000" dirty="0" smtClean="0"/>
              <a:t>(product) )</a:t>
            </a:r>
            <a:endParaRPr lang="en-US" sz="2000" dirty="0"/>
          </a:p>
          <a:p>
            <a:pPr lvl="1"/>
            <a:r>
              <a:rPr lang="en-US" sz="2000" dirty="0" smtClean="0"/>
              <a:t>	return 0;</a:t>
            </a:r>
          </a:p>
          <a:p>
            <a:pPr lvl="1"/>
            <a:endParaRPr lang="en-US" sz="2000" dirty="0">
              <a:solidFill>
                <a:schemeClr val="bg1"/>
              </a:solidFill>
            </a:endParaRPr>
          </a:p>
          <a:p>
            <a:pPr lvl="1"/>
            <a:r>
              <a:rPr lang="en-US" sz="2000" dirty="0">
                <a:solidFill>
                  <a:schemeClr val="bg1"/>
                </a:solidFill>
              </a:rPr>
              <a:t>	return </a:t>
            </a:r>
            <a:r>
              <a:rPr lang="en-US" sz="2000" dirty="0" smtClean="0">
                <a:solidFill>
                  <a:schemeClr val="bg1"/>
                </a:solidFill>
              </a:rPr>
              <a:t>-1;</a:t>
            </a:r>
          </a:p>
          <a:p>
            <a:r>
              <a:rPr lang="fi-FI" sz="2000" dirty="0"/>
              <a:t>	</a:t>
            </a:r>
            <a:r>
              <a:rPr lang="fi-FI" sz="2000" dirty="0" err="1"/>
              <a:t>if</a:t>
            </a:r>
            <a:r>
              <a:rPr lang="fi-FI" sz="2000" dirty="0"/>
              <a:t> ( </a:t>
            </a:r>
            <a:r>
              <a:rPr lang="fi-FI" sz="2000" dirty="0" err="1" smtClean="0"/>
              <a:t>product-</a:t>
            </a:r>
            <a:r>
              <a:rPr lang="fi-FI" sz="2000" dirty="0" smtClean="0"/>
              <a:t>&gt;</a:t>
            </a:r>
            <a:r>
              <a:rPr lang="fi-FI" sz="2000" dirty="0" err="1" smtClean="0"/>
              <a:t>items</a:t>
            </a:r>
            <a:r>
              <a:rPr lang="fi-FI" sz="2000" dirty="0" smtClean="0"/>
              <a:t> </a:t>
            </a:r>
            <a:r>
              <a:rPr lang="fi-FI" sz="2000" dirty="0"/>
              <a:t>&gt; 0 </a:t>
            </a:r>
            <a:r>
              <a:rPr lang="fi-FI" sz="2000" dirty="0" smtClean="0"/>
              <a:t>)</a:t>
            </a:r>
          </a:p>
          <a:p>
            <a:r>
              <a:rPr lang="fi-FI" sz="2000" dirty="0">
                <a:solidFill>
                  <a:srgbClr val="1F497D"/>
                </a:solidFill>
              </a:rPr>
              <a:t>	</a:t>
            </a:r>
            <a:r>
              <a:rPr lang="fi-FI" sz="2000" dirty="0" smtClean="0">
                <a:solidFill>
                  <a:srgbClr val="1F497D"/>
                </a:solidFill>
              </a:rPr>
              <a:t>	</a:t>
            </a:r>
            <a:r>
              <a:rPr lang="it-IT" sz="2000" dirty="0" err="1" smtClean="0"/>
              <a:t>return</a:t>
            </a:r>
            <a:r>
              <a:rPr lang="it-IT" sz="2000" dirty="0" smtClean="0"/>
              <a:t> 1;</a:t>
            </a:r>
            <a:endParaRPr lang="en-US" sz="2000" dirty="0"/>
          </a:p>
          <a:p>
            <a:r>
              <a:rPr lang="en-US" sz="2000" dirty="0"/>
              <a:t>	</a:t>
            </a:r>
            <a:r>
              <a:rPr lang="it-IT" sz="2000" dirty="0" err="1" smtClean="0"/>
              <a:t>return</a:t>
            </a:r>
            <a:r>
              <a:rPr lang="it-IT" sz="2000" dirty="0" smtClean="0"/>
              <a:t> 0;</a:t>
            </a:r>
            <a:endParaRPr lang="en-US" sz="2000" dirty="0"/>
          </a:p>
          <a:p>
            <a:r>
              <a:rPr lang="en-US" sz="2000" dirty="0" smtClean="0"/>
              <a:t>}</a:t>
            </a:r>
            <a:endParaRPr lang="en-US" sz="2400" dirty="0"/>
          </a:p>
        </p:txBody>
      </p:sp>
      <p:sp>
        <p:nvSpPr>
          <p:cNvPr id="5" name="Rectangle 4"/>
          <p:cNvSpPr/>
          <p:nvPr/>
        </p:nvSpPr>
        <p:spPr>
          <a:xfrm>
            <a:off x="4201883" y="-199569"/>
            <a:ext cx="5649686" cy="7638143"/>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934846" y="4075595"/>
            <a:ext cx="8669876" cy="3170099"/>
          </a:xfrm>
          <a:prstGeom prst="rect">
            <a:avLst/>
          </a:prstGeom>
        </p:spPr>
        <p:txBody>
          <a:bodyPr wrap="square">
            <a:spAutoFit/>
          </a:bodyPr>
          <a:lstStyle/>
          <a:p>
            <a:r>
              <a:rPr lang="en-US" sz="2000" dirty="0"/>
              <a:t>long </a:t>
            </a:r>
            <a:r>
              <a:rPr lang="en-US" sz="2000" dirty="0" err="1"/>
              <a:t>availableProducts</a:t>
            </a:r>
            <a:r>
              <a:rPr lang="en-US" sz="2000" dirty="0"/>
              <a:t>( </a:t>
            </a:r>
            <a:r>
              <a:rPr lang="en-US" sz="2000" dirty="0" err="1" smtClean="0"/>
              <a:t>t_store</a:t>
            </a:r>
            <a:r>
              <a:rPr lang="en-US" sz="2000" dirty="0"/>
              <a:t>* </a:t>
            </a:r>
            <a:r>
              <a:rPr lang="en-US" sz="2000" dirty="0" smtClean="0"/>
              <a:t>store </a:t>
            </a:r>
            <a:r>
              <a:rPr lang="en-US" sz="2000" dirty="0"/>
              <a:t>){</a:t>
            </a:r>
          </a:p>
          <a:p>
            <a:r>
              <a:rPr lang="en-US" sz="2000" dirty="0"/>
              <a:t>	</a:t>
            </a:r>
            <a:r>
              <a:rPr lang="en-US" sz="2000" dirty="0" smtClean="0"/>
              <a:t>node</a:t>
            </a:r>
            <a:r>
              <a:rPr lang="en-US" sz="2000" dirty="0"/>
              <a:t>* product = </a:t>
            </a:r>
            <a:r>
              <a:rPr lang="en-US" sz="2000" dirty="0" smtClean="0"/>
              <a:t>store-</a:t>
            </a:r>
            <a:r>
              <a:rPr lang="en-US" sz="2000" dirty="0"/>
              <a:t>&gt;products;</a:t>
            </a:r>
          </a:p>
          <a:p>
            <a:r>
              <a:rPr lang="en-US" sz="2000" dirty="0"/>
              <a:t>	long total = 0;</a:t>
            </a:r>
          </a:p>
          <a:p>
            <a:endParaRPr lang="en-US" sz="2000" dirty="0"/>
          </a:p>
          <a:p>
            <a:r>
              <a:rPr lang="en-US" sz="2000" dirty="0"/>
              <a:t>	while ( product != 0 ) {</a:t>
            </a:r>
          </a:p>
          <a:p>
            <a:r>
              <a:rPr lang="en-US" sz="2000" dirty="0"/>
              <a:t>		total += </a:t>
            </a:r>
            <a:r>
              <a:rPr lang="en-US" sz="2000" dirty="0" err="1"/>
              <a:t>isAvailable</a:t>
            </a:r>
            <a:r>
              <a:rPr lang="en-US" sz="2000" dirty="0"/>
              <a:t>( product )</a:t>
            </a:r>
            <a:r>
              <a:rPr lang="en-US" sz="2000" dirty="0" smtClean="0"/>
              <a:t>;</a:t>
            </a:r>
          </a:p>
          <a:p>
            <a:r>
              <a:rPr lang="en-US" sz="2000" dirty="0"/>
              <a:t>		product = product-&gt;</a:t>
            </a:r>
            <a:r>
              <a:rPr lang="en-US" sz="2000" dirty="0" err="1"/>
              <a:t>nxt</a:t>
            </a:r>
            <a:r>
              <a:rPr lang="en-US" sz="2000" dirty="0"/>
              <a:t>;</a:t>
            </a:r>
          </a:p>
          <a:p>
            <a:r>
              <a:rPr lang="en-US" sz="2000" dirty="0"/>
              <a:t>	</a:t>
            </a:r>
            <a:r>
              <a:rPr lang="en-US" sz="2000" dirty="0" smtClean="0"/>
              <a:t>}</a:t>
            </a:r>
            <a:endParaRPr lang="en-US" sz="2000" dirty="0"/>
          </a:p>
          <a:p>
            <a:pPr lvl="1"/>
            <a:r>
              <a:rPr lang="en-US" sz="2000" dirty="0" smtClean="0"/>
              <a:t>return total;</a:t>
            </a:r>
            <a:endParaRPr lang="en-US" sz="2000" dirty="0"/>
          </a:p>
          <a:p>
            <a:r>
              <a:rPr lang="en-US" sz="2000" dirty="0"/>
              <a:t>}</a:t>
            </a:r>
          </a:p>
        </p:txBody>
      </p:sp>
      <p:sp>
        <p:nvSpPr>
          <p:cNvPr id="10" name="Rectangle 9"/>
          <p:cNvSpPr/>
          <p:nvPr/>
        </p:nvSpPr>
        <p:spPr>
          <a:xfrm>
            <a:off x="4528457" y="649908"/>
            <a:ext cx="453670" cy="2862322"/>
          </a:xfrm>
          <a:prstGeom prst="rect">
            <a:avLst/>
          </a:prstGeom>
        </p:spPr>
        <p:txBody>
          <a:bodyPr wrap="none">
            <a:spAutoFit/>
          </a:bodyPr>
          <a:lstStyle/>
          <a:p>
            <a:r>
              <a:rPr lang="en-US" sz="2000" dirty="0" smtClean="0"/>
              <a:t>10</a:t>
            </a:r>
          </a:p>
          <a:p>
            <a:r>
              <a:rPr lang="en-US" sz="2000" dirty="0" smtClean="0"/>
              <a:t>11</a:t>
            </a:r>
          </a:p>
          <a:p>
            <a:r>
              <a:rPr lang="en-US" sz="2000" dirty="0" smtClean="0"/>
              <a:t>12</a:t>
            </a:r>
          </a:p>
          <a:p>
            <a:r>
              <a:rPr lang="en-US" sz="2000" dirty="0" smtClean="0"/>
              <a:t>13</a:t>
            </a:r>
          </a:p>
          <a:p>
            <a:r>
              <a:rPr lang="en-US" sz="2000" dirty="0" smtClean="0"/>
              <a:t>14</a:t>
            </a:r>
          </a:p>
          <a:p>
            <a:r>
              <a:rPr lang="en-US" sz="2000" dirty="0" smtClean="0"/>
              <a:t>15</a:t>
            </a:r>
          </a:p>
          <a:p>
            <a:r>
              <a:rPr lang="en-US" sz="2000" dirty="0" smtClean="0"/>
              <a:t>16</a:t>
            </a:r>
          </a:p>
          <a:p>
            <a:r>
              <a:rPr lang="en-US" sz="2000" dirty="0" smtClean="0"/>
              <a:t>17</a:t>
            </a:r>
          </a:p>
          <a:p>
            <a:r>
              <a:rPr lang="en-US" sz="2000" dirty="0" smtClean="0"/>
              <a:t>18</a:t>
            </a:r>
          </a:p>
        </p:txBody>
      </p:sp>
      <p:sp>
        <p:nvSpPr>
          <p:cNvPr id="11" name="Rectangle 10"/>
          <p:cNvSpPr/>
          <p:nvPr/>
        </p:nvSpPr>
        <p:spPr>
          <a:xfrm>
            <a:off x="4545380" y="4075595"/>
            <a:ext cx="609600" cy="3170099"/>
          </a:xfrm>
          <a:prstGeom prst="rect">
            <a:avLst/>
          </a:prstGeom>
        </p:spPr>
        <p:txBody>
          <a:bodyPr wrap="square">
            <a:spAutoFit/>
          </a:bodyPr>
          <a:lstStyle/>
          <a:p>
            <a:r>
              <a:rPr lang="en-US" sz="2000" dirty="0" smtClean="0"/>
              <a:t>20</a:t>
            </a:r>
            <a:endParaRPr lang="en-US" sz="2000" dirty="0"/>
          </a:p>
          <a:p>
            <a:r>
              <a:rPr lang="en-US" sz="2000" dirty="0"/>
              <a:t>21</a:t>
            </a:r>
          </a:p>
          <a:p>
            <a:r>
              <a:rPr lang="en-US" sz="2000" dirty="0"/>
              <a:t>22</a:t>
            </a:r>
          </a:p>
          <a:p>
            <a:r>
              <a:rPr lang="en-US" sz="2000" dirty="0"/>
              <a:t>23</a:t>
            </a:r>
          </a:p>
          <a:p>
            <a:r>
              <a:rPr lang="en-US" sz="2000" dirty="0"/>
              <a:t>24</a:t>
            </a:r>
          </a:p>
          <a:p>
            <a:r>
              <a:rPr lang="en-US" sz="2000" dirty="0"/>
              <a:t>25</a:t>
            </a:r>
          </a:p>
          <a:p>
            <a:r>
              <a:rPr lang="en-US" sz="2000" dirty="0" smtClean="0"/>
              <a:t>26</a:t>
            </a:r>
          </a:p>
          <a:p>
            <a:r>
              <a:rPr lang="en-US" sz="2000" dirty="0" smtClean="0"/>
              <a:t>27</a:t>
            </a:r>
          </a:p>
          <a:p>
            <a:r>
              <a:rPr lang="en-US" sz="2000" dirty="0" smtClean="0"/>
              <a:t>28</a:t>
            </a:r>
          </a:p>
          <a:p>
            <a:r>
              <a:rPr lang="en-US" sz="2000" dirty="0" smtClean="0"/>
              <a:t>29</a:t>
            </a:r>
          </a:p>
        </p:txBody>
      </p:sp>
      <p:sp>
        <p:nvSpPr>
          <p:cNvPr id="12" name="Rectangle 11"/>
          <p:cNvSpPr/>
          <p:nvPr/>
        </p:nvSpPr>
        <p:spPr>
          <a:xfrm>
            <a:off x="4985645" y="634185"/>
            <a:ext cx="8094136" cy="2862322"/>
          </a:xfrm>
          <a:prstGeom prst="rect">
            <a:avLst/>
          </a:prstGeom>
        </p:spPr>
        <p:txBody>
          <a:bodyPr wrap="square">
            <a:spAutoFit/>
          </a:bodyPr>
          <a:lstStyle/>
          <a:p>
            <a:r>
              <a:rPr lang="en-US" sz="2000" dirty="0" err="1"/>
              <a:t>int</a:t>
            </a:r>
            <a:r>
              <a:rPr lang="en-US" sz="2000" dirty="0"/>
              <a:t> </a:t>
            </a:r>
            <a:r>
              <a:rPr lang="en-US" sz="2000" dirty="0" err="1"/>
              <a:t>isAvailable</a:t>
            </a:r>
            <a:r>
              <a:rPr lang="en-US" sz="2000" dirty="0" smtClean="0"/>
              <a:t>(node* product)</a:t>
            </a:r>
            <a:r>
              <a:rPr lang="en-US" sz="2000" dirty="0"/>
              <a:t>{</a:t>
            </a:r>
          </a:p>
          <a:p>
            <a:r>
              <a:rPr lang="en-US" sz="2000" dirty="0" smtClean="0"/>
              <a:t>      if </a:t>
            </a:r>
            <a:r>
              <a:rPr lang="en-US" sz="2000" dirty="0"/>
              <a:t>( </a:t>
            </a:r>
            <a:r>
              <a:rPr lang="en-US" sz="2000" dirty="0" err="1"/>
              <a:t>notInitialized</a:t>
            </a:r>
            <a:r>
              <a:rPr lang="en-US" sz="2000" dirty="0"/>
              <a:t> </a:t>
            </a:r>
            <a:r>
              <a:rPr lang="en-US" sz="2000" dirty="0" smtClean="0"/>
              <a:t>(product) )</a:t>
            </a:r>
            <a:endParaRPr lang="en-US" sz="2000" dirty="0"/>
          </a:p>
          <a:p>
            <a:pPr lvl="1"/>
            <a:r>
              <a:rPr lang="en-US" sz="2000" dirty="0" smtClean="0"/>
              <a:t>	return 0;</a:t>
            </a:r>
          </a:p>
          <a:p>
            <a:r>
              <a:rPr lang="en-US" sz="2000" dirty="0">
                <a:solidFill>
                  <a:schemeClr val="tx2"/>
                </a:solidFill>
              </a:rPr>
              <a:t>	</a:t>
            </a:r>
            <a:r>
              <a:rPr lang="en-US" sz="2000" b="1" dirty="0" smtClean="0">
                <a:solidFill>
                  <a:schemeClr val="tx2"/>
                </a:solidFill>
              </a:rPr>
              <a:t>if ( </a:t>
            </a:r>
            <a:r>
              <a:rPr lang="en-US" sz="2000" b="1" dirty="0" err="1" smtClean="0">
                <a:solidFill>
                  <a:schemeClr val="tx2"/>
                </a:solidFill>
              </a:rPr>
              <a:t>notInCatalog</a:t>
            </a:r>
            <a:r>
              <a:rPr lang="en-US" sz="2000" b="1" dirty="0" smtClean="0">
                <a:solidFill>
                  <a:schemeClr val="tx2"/>
                </a:solidFill>
              </a:rPr>
              <a:t> (product) )</a:t>
            </a:r>
          </a:p>
          <a:p>
            <a:pPr lvl="1"/>
            <a:r>
              <a:rPr lang="en-US" sz="2000" b="1" dirty="0" smtClean="0">
                <a:solidFill>
                  <a:schemeClr val="tx2"/>
                </a:solidFill>
              </a:rPr>
              <a:t>	return -1;</a:t>
            </a:r>
          </a:p>
          <a:p>
            <a:r>
              <a:rPr lang="fi-FI" sz="2000" dirty="0"/>
              <a:t>	</a:t>
            </a:r>
            <a:r>
              <a:rPr lang="fi-FI" sz="2000" dirty="0" err="1"/>
              <a:t>if</a:t>
            </a:r>
            <a:r>
              <a:rPr lang="fi-FI" sz="2000" dirty="0"/>
              <a:t> ( </a:t>
            </a:r>
            <a:r>
              <a:rPr lang="fi-FI" sz="2000" dirty="0" err="1" smtClean="0"/>
              <a:t>product-</a:t>
            </a:r>
            <a:r>
              <a:rPr lang="fi-FI" sz="2000" dirty="0" smtClean="0"/>
              <a:t>&gt;</a:t>
            </a:r>
            <a:r>
              <a:rPr lang="fi-FI" sz="2000" dirty="0" err="1" smtClean="0"/>
              <a:t>items</a:t>
            </a:r>
            <a:r>
              <a:rPr lang="fi-FI" sz="2000" dirty="0" smtClean="0"/>
              <a:t> </a:t>
            </a:r>
            <a:r>
              <a:rPr lang="fi-FI" sz="2000" dirty="0"/>
              <a:t>&gt; 0 </a:t>
            </a:r>
            <a:r>
              <a:rPr lang="fi-FI" sz="2000" dirty="0" smtClean="0"/>
              <a:t>)</a:t>
            </a:r>
          </a:p>
          <a:p>
            <a:r>
              <a:rPr lang="fi-FI" sz="2000" dirty="0">
                <a:solidFill>
                  <a:srgbClr val="1F497D"/>
                </a:solidFill>
              </a:rPr>
              <a:t>	</a:t>
            </a:r>
            <a:r>
              <a:rPr lang="fi-FI" sz="2000" dirty="0" smtClean="0">
                <a:solidFill>
                  <a:srgbClr val="1F497D"/>
                </a:solidFill>
              </a:rPr>
              <a:t>	</a:t>
            </a:r>
            <a:r>
              <a:rPr lang="it-IT" sz="2000" dirty="0" err="1" smtClean="0"/>
              <a:t>return</a:t>
            </a:r>
            <a:r>
              <a:rPr lang="it-IT" sz="2000" dirty="0" smtClean="0"/>
              <a:t> 1;</a:t>
            </a:r>
            <a:endParaRPr lang="en-US" sz="2000" dirty="0"/>
          </a:p>
          <a:p>
            <a:r>
              <a:rPr lang="en-US" sz="2000" dirty="0"/>
              <a:t>	</a:t>
            </a:r>
            <a:r>
              <a:rPr lang="it-IT" sz="2000" dirty="0" err="1" smtClean="0"/>
              <a:t>return</a:t>
            </a:r>
            <a:r>
              <a:rPr lang="it-IT" sz="2000" dirty="0" smtClean="0"/>
              <a:t> 0;</a:t>
            </a:r>
            <a:endParaRPr lang="en-US" sz="2000" dirty="0"/>
          </a:p>
          <a:p>
            <a:r>
              <a:rPr lang="en-US" sz="2000" dirty="0" smtClean="0"/>
              <a:t>}</a:t>
            </a:r>
            <a:endParaRPr lang="en-US" sz="2400" dirty="0"/>
          </a:p>
        </p:txBody>
      </p:sp>
      <p:sp>
        <p:nvSpPr>
          <p:cNvPr id="6" name="TextBox 5"/>
          <p:cNvSpPr txBox="1"/>
          <p:nvPr/>
        </p:nvSpPr>
        <p:spPr>
          <a:xfrm>
            <a:off x="1741715" y="13123"/>
            <a:ext cx="1022435" cy="584776"/>
          </a:xfrm>
          <a:prstGeom prst="rect">
            <a:avLst/>
          </a:prstGeom>
          <a:noFill/>
        </p:spPr>
        <p:txBody>
          <a:bodyPr wrap="none" rtlCol="0">
            <a:spAutoFit/>
          </a:bodyPr>
          <a:lstStyle/>
          <a:p>
            <a:r>
              <a:rPr lang="en-US" sz="3200" dirty="0" smtClean="0">
                <a:solidFill>
                  <a:srgbClr val="1F497D"/>
                </a:solidFill>
              </a:rPr>
              <a:t>Base</a:t>
            </a:r>
            <a:endParaRPr lang="en-US" sz="3200" dirty="0">
              <a:solidFill>
                <a:srgbClr val="1F497D"/>
              </a:solidFill>
            </a:endParaRPr>
          </a:p>
        </p:txBody>
      </p:sp>
      <p:sp>
        <p:nvSpPr>
          <p:cNvPr id="14" name="TextBox 13"/>
          <p:cNvSpPr txBox="1"/>
          <p:nvPr/>
        </p:nvSpPr>
        <p:spPr>
          <a:xfrm>
            <a:off x="6212115" y="1422"/>
            <a:ext cx="1712929" cy="584776"/>
          </a:xfrm>
          <a:prstGeom prst="rect">
            <a:avLst/>
          </a:prstGeom>
          <a:noFill/>
        </p:spPr>
        <p:txBody>
          <a:bodyPr wrap="none" rtlCol="0">
            <a:spAutoFit/>
          </a:bodyPr>
          <a:lstStyle/>
          <a:p>
            <a:r>
              <a:rPr lang="en-US" sz="3200" dirty="0" smtClean="0">
                <a:solidFill>
                  <a:srgbClr val="1F497D"/>
                </a:solidFill>
              </a:rPr>
              <a:t>Upgrade</a:t>
            </a:r>
            <a:endParaRPr lang="en-US" sz="3200" dirty="0">
              <a:solidFill>
                <a:srgbClr val="1F497D"/>
              </a:solidFill>
            </a:endParaRPr>
          </a:p>
        </p:txBody>
      </p:sp>
      <p:cxnSp>
        <p:nvCxnSpPr>
          <p:cNvPr id="16" name="Straight Connector 15"/>
          <p:cNvCxnSpPr/>
          <p:nvPr/>
        </p:nvCxnSpPr>
        <p:spPr>
          <a:xfrm>
            <a:off x="4474028" y="-562429"/>
            <a:ext cx="0" cy="8509000"/>
          </a:xfrm>
          <a:prstGeom prst="line">
            <a:avLst/>
          </a:prstGeom>
          <a:ln w="76200" cmpd="sng"/>
          <a:effectLst/>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1876205" y="3450317"/>
            <a:ext cx="3390068" cy="461665"/>
          </a:xfrm>
          <a:prstGeom prst="rect">
            <a:avLst/>
          </a:prstGeom>
          <a:solidFill>
            <a:srgbClr val="FFFFFF"/>
          </a:solidFill>
        </p:spPr>
        <p:txBody>
          <a:bodyPr wrap="square">
            <a:spAutoFit/>
          </a:bodyPr>
          <a:lstStyle/>
          <a:p>
            <a:r>
              <a:rPr lang="en-US" sz="2400" dirty="0" smtClean="0">
                <a:solidFill>
                  <a:srgbClr val="008000"/>
                </a:solidFill>
              </a:rPr>
              <a:t>return one of {0,1}</a:t>
            </a:r>
            <a:endParaRPr lang="en-US" sz="2400" dirty="0">
              <a:solidFill>
                <a:srgbClr val="008000"/>
              </a:solidFill>
            </a:endParaRPr>
          </a:p>
        </p:txBody>
      </p:sp>
      <p:sp>
        <p:nvSpPr>
          <p:cNvPr id="18" name="Rectangle 17"/>
          <p:cNvSpPr/>
          <p:nvPr/>
        </p:nvSpPr>
        <p:spPr>
          <a:xfrm>
            <a:off x="3600073" y="41312"/>
            <a:ext cx="2956759" cy="461665"/>
          </a:xfrm>
          <a:prstGeom prst="rect">
            <a:avLst/>
          </a:prstGeom>
          <a:solidFill>
            <a:srgbClr val="FFFFFF"/>
          </a:solidFill>
        </p:spPr>
        <p:txBody>
          <a:bodyPr wrap="none">
            <a:spAutoFit/>
          </a:bodyPr>
          <a:lstStyle/>
          <a:p>
            <a:r>
              <a:rPr lang="en-US" sz="2400" dirty="0" smtClean="0">
                <a:solidFill>
                  <a:srgbClr val="008000"/>
                </a:solidFill>
              </a:rPr>
              <a:t>product</a:t>
            </a:r>
            <a:r>
              <a:rPr lang="en-US" sz="2400" dirty="0">
                <a:solidFill>
                  <a:srgbClr val="008000"/>
                </a:solidFill>
              </a:rPr>
              <a:t>-&gt;</a:t>
            </a:r>
            <a:r>
              <a:rPr lang="en-US" sz="2400" dirty="0" smtClean="0">
                <a:solidFill>
                  <a:srgbClr val="008000"/>
                </a:solidFill>
              </a:rPr>
              <a:t>items &gt;= 0</a:t>
            </a:r>
            <a:endParaRPr lang="en-US" sz="2400" dirty="0"/>
          </a:p>
        </p:txBody>
      </p:sp>
      <p:cxnSp>
        <p:nvCxnSpPr>
          <p:cNvPr id="19" name="Straight Arrow Connector 18"/>
          <p:cNvCxnSpPr/>
          <p:nvPr/>
        </p:nvCxnSpPr>
        <p:spPr>
          <a:xfrm flipH="1">
            <a:off x="3159792" y="351343"/>
            <a:ext cx="474124" cy="151634"/>
          </a:xfrm>
          <a:prstGeom prst="straightConnector1">
            <a:avLst/>
          </a:prstGeom>
          <a:ln w="3810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flipV="1">
            <a:off x="1876205" y="3167733"/>
            <a:ext cx="220133" cy="310631"/>
          </a:xfrm>
          <a:prstGeom prst="straightConnector1">
            <a:avLst/>
          </a:prstGeom>
          <a:ln w="3810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2401787" y="6370098"/>
            <a:ext cx="1516010" cy="461665"/>
          </a:xfrm>
          <a:prstGeom prst="rect">
            <a:avLst/>
          </a:prstGeom>
          <a:solidFill>
            <a:srgbClr val="FFFFFF"/>
          </a:solidFill>
        </p:spPr>
        <p:txBody>
          <a:bodyPr wrap="none">
            <a:spAutoFit/>
          </a:bodyPr>
          <a:lstStyle/>
          <a:p>
            <a:r>
              <a:rPr lang="en-US" sz="2400" dirty="0" smtClean="0">
                <a:solidFill>
                  <a:srgbClr val="008000"/>
                </a:solidFill>
              </a:rPr>
              <a:t>total </a:t>
            </a:r>
            <a:r>
              <a:rPr lang="en-US" sz="2400" dirty="0">
                <a:solidFill>
                  <a:srgbClr val="008000"/>
                </a:solidFill>
              </a:rPr>
              <a:t>&gt;= </a:t>
            </a:r>
            <a:r>
              <a:rPr lang="en-US" sz="2400" dirty="0" smtClean="0">
                <a:solidFill>
                  <a:srgbClr val="008000"/>
                </a:solidFill>
              </a:rPr>
              <a:t>0</a:t>
            </a:r>
            <a:endParaRPr lang="en-US" sz="2400" dirty="0">
              <a:solidFill>
                <a:srgbClr val="008000"/>
              </a:solidFill>
            </a:endParaRPr>
          </a:p>
        </p:txBody>
      </p:sp>
      <p:cxnSp>
        <p:nvCxnSpPr>
          <p:cNvPr id="22" name="Straight Arrow Connector 21"/>
          <p:cNvCxnSpPr/>
          <p:nvPr/>
        </p:nvCxnSpPr>
        <p:spPr>
          <a:xfrm flipH="1" flipV="1">
            <a:off x="1876205" y="5969000"/>
            <a:ext cx="464224" cy="427335"/>
          </a:xfrm>
          <a:prstGeom prst="straightConnector1">
            <a:avLst/>
          </a:prstGeom>
          <a:ln w="3810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flipV="1">
            <a:off x="2401787" y="2648857"/>
            <a:ext cx="362364" cy="876452"/>
          </a:xfrm>
          <a:prstGeom prst="straightConnector1">
            <a:avLst/>
          </a:prstGeom>
          <a:ln w="3810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flipV="1">
            <a:off x="2401787" y="1469571"/>
            <a:ext cx="803735" cy="2008793"/>
          </a:xfrm>
          <a:prstGeom prst="straightConnector1">
            <a:avLst/>
          </a:prstGeom>
          <a:ln w="3810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50809" y="4041729"/>
            <a:ext cx="609600" cy="3170099"/>
          </a:xfrm>
          <a:prstGeom prst="rect">
            <a:avLst/>
          </a:prstGeom>
        </p:spPr>
        <p:txBody>
          <a:bodyPr wrap="square">
            <a:spAutoFit/>
          </a:bodyPr>
          <a:lstStyle/>
          <a:p>
            <a:r>
              <a:rPr lang="en-US" sz="2000" dirty="0" smtClean="0"/>
              <a:t>18</a:t>
            </a:r>
          </a:p>
          <a:p>
            <a:r>
              <a:rPr lang="en-US" sz="2000" dirty="0" smtClean="0"/>
              <a:t>19</a:t>
            </a:r>
          </a:p>
          <a:p>
            <a:r>
              <a:rPr lang="en-US" sz="2000" dirty="0" smtClean="0"/>
              <a:t>20</a:t>
            </a:r>
            <a:endParaRPr lang="en-US" sz="2000" dirty="0"/>
          </a:p>
          <a:p>
            <a:r>
              <a:rPr lang="en-US" sz="2000" dirty="0"/>
              <a:t>21</a:t>
            </a:r>
          </a:p>
          <a:p>
            <a:r>
              <a:rPr lang="en-US" sz="2000" dirty="0"/>
              <a:t>22</a:t>
            </a:r>
          </a:p>
          <a:p>
            <a:r>
              <a:rPr lang="en-US" sz="2000" dirty="0"/>
              <a:t>23</a:t>
            </a:r>
          </a:p>
          <a:p>
            <a:r>
              <a:rPr lang="en-US" sz="2000" dirty="0"/>
              <a:t>24</a:t>
            </a:r>
          </a:p>
          <a:p>
            <a:r>
              <a:rPr lang="en-US" sz="2000" dirty="0"/>
              <a:t>25</a:t>
            </a:r>
          </a:p>
          <a:p>
            <a:r>
              <a:rPr lang="en-US" sz="2000" dirty="0" smtClean="0"/>
              <a:t>26</a:t>
            </a:r>
          </a:p>
          <a:p>
            <a:r>
              <a:rPr lang="en-US" sz="2000" dirty="0" smtClean="0"/>
              <a:t>27</a:t>
            </a:r>
          </a:p>
        </p:txBody>
      </p:sp>
    </p:spTree>
    <p:extLst>
      <p:ext uri="{BB962C8B-B14F-4D97-AF65-F5344CB8AC3E}">
        <p14:creationId xmlns:p14="http://schemas.microsoft.com/office/powerpoint/2010/main" val="16028685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8657" y="4041729"/>
            <a:ext cx="8669876" cy="3170099"/>
          </a:xfrm>
          <a:prstGeom prst="rect">
            <a:avLst/>
          </a:prstGeom>
        </p:spPr>
        <p:txBody>
          <a:bodyPr wrap="square">
            <a:spAutoFit/>
          </a:bodyPr>
          <a:lstStyle/>
          <a:p>
            <a:r>
              <a:rPr lang="en-US" sz="2000" dirty="0"/>
              <a:t>long </a:t>
            </a:r>
            <a:r>
              <a:rPr lang="en-US" sz="2000" dirty="0" err="1"/>
              <a:t>availableProducts</a:t>
            </a:r>
            <a:r>
              <a:rPr lang="en-US" sz="2000" dirty="0"/>
              <a:t>( </a:t>
            </a:r>
            <a:r>
              <a:rPr lang="en-US" sz="2000" dirty="0" err="1" smtClean="0"/>
              <a:t>t_store</a:t>
            </a:r>
            <a:r>
              <a:rPr lang="en-US" sz="2000" dirty="0"/>
              <a:t>* </a:t>
            </a:r>
            <a:r>
              <a:rPr lang="en-US" sz="2000" dirty="0" smtClean="0"/>
              <a:t>store </a:t>
            </a:r>
            <a:r>
              <a:rPr lang="en-US" sz="2000" dirty="0"/>
              <a:t>){</a:t>
            </a:r>
          </a:p>
          <a:p>
            <a:r>
              <a:rPr lang="en-US" sz="2000" dirty="0"/>
              <a:t>	</a:t>
            </a:r>
            <a:r>
              <a:rPr lang="en-US" sz="2000" dirty="0" smtClean="0"/>
              <a:t>node</a:t>
            </a:r>
            <a:r>
              <a:rPr lang="en-US" sz="2000" dirty="0"/>
              <a:t>* product = </a:t>
            </a:r>
            <a:r>
              <a:rPr lang="en-US" sz="2000" dirty="0" smtClean="0"/>
              <a:t>store-</a:t>
            </a:r>
            <a:r>
              <a:rPr lang="en-US" sz="2000" dirty="0"/>
              <a:t>&gt;products;</a:t>
            </a:r>
          </a:p>
          <a:p>
            <a:r>
              <a:rPr lang="en-US" sz="2000" dirty="0"/>
              <a:t>	long total = 0;</a:t>
            </a:r>
          </a:p>
          <a:p>
            <a:endParaRPr lang="en-US" sz="2000" dirty="0"/>
          </a:p>
          <a:p>
            <a:r>
              <a:rPr lang="en-US" sz="2000" dirty="0"/>
              <a:t>	while ( product != 0 ) {</a:t>
            </a:r>
          </a:p>
          <a:p>
            <a:r>
              <a:rPr lang="en-US" sz="2000" dirty="0"/>
              <a:t>		total += </a:t>
            </a:r>
            <a:r>
              <a:rPr lang="en-US" sz="2000" dirty="0" err="1"/>
              <a:t>isAvailable</a:t>
            </a:r>
            <a:r>
              <a:rPr lang="en-US" sz="2000" dirty="0"/>
              <a:t>( product )</a:t>
            </a:r>
            <a:r>
              <a:rPr lang="en-US" sz="2000" dirty="0" smtClean="0"/>
              <a:t>;</a:t>
            </a:r>
          </a:p>
          <a:p>
            <a:r>
              <a:rPr lang="en-US" sz="2000" dirty="0"/>
              <a:t>		product = product-&gt;</a:t>
            </a:r>
            <a:r>
              <a:rPr lang="en-US" sz="2000" dirty="0" err="1"/>
              <a:t>nxt</a:t>
            </a:r>
            <a:r>
              <a:rPr lang="en-US" sz="2000" dirty="0"/>
              <a:t>;</a:t>
            </a:r>
          </a:p>
          <a:p>
            <a:r>
              <a:rPr lang="en-US" sz="2000" dirty="0"/>
              <a:t>	</a:t>
            </a:r>
            <a:r>
              <a:rPr lang="en-US" sz="2000" dirty="0" smtClean="0"/>
              <a:t>}</a:t>
            </a:r>
            <a:endParaRPr lang="en-US" sz="2000" dirty="0"/>
          </a:p>
          <a:p>
            <a:pPr lvl="1"/>
            <a:r>
              <a:rPr lang="en-US" sz="2000" dirty="0" smtClean="0"/>
              <a:t>return total;</a:t>
            </a:r>
            <a:endParaRPr lang="en-US" sz="2000" dirty="0"/>
          </a:p>
          <a:p>
            <a:r>
              <a:rPr lang="en-US" sz="2000" dirty="0"/>
              <a:t>}</a:t>
            </a:r>
          </a:p>
        </p:txBody>
      </p:sp>
      <p:sp>
        <p:nvSpPr>
          <p:cNvPr id="2" name="Rectangle 1"/>
          <p:cNvSpPr/>
          <p:nvPr/>
        </p:nvSpPr>
        <p:spPr>
          <a:xfrm>
            <a:off x="-67732" y="616042"/>
            <a:ext cx="453670" cy="2862322"/>
          </a:xfrm>
          <a:prstGeom prst="rect">
            <a:avLst/>
          </a:prstGeom>
        </p:spPr>
        <p:txBody>
          <a:bodyPr wrap="none">
            <a:spAutoFit/>
          </a:bodyPr>
          <a:lstStyle/>
          <a:p>
            <a:r>
              <a:rPr lang="en-US" sz="2000" dirty="0" smtClean="0"/>
              <a:t>10</a:t>
            </a:r>
          </a:p>
          <a:p>
            <a:r>
              <a:rPr lang="en-US" sz="2000" dirty="0" smtClean="0"/>
              <a:t>11</a:t>
            </a:r>
          </a:p>
          <a:p>
            <a:r>
              <a:rPr lang="en-US" sz="2000" dirty="0" smtClean="0"/>
              <a:t>12</a:t>
            </a:r>
          </a:p>
          <a:p>
            <a:endParaRPr lang="en-US" sz="2000" dirty="0" smtClean="0"/>
          </a:p>
          <a:p>
            <a:endParaRPr lang="en-US" sz="2000" dirty="0"/>
          </a:p>
          <a:p>
            <a:r>
              <a:rPr lang="en-US" sz="2000" dirty="0" smtClean="0"/>
              <a:t>13</a:t>
            </a:r>
          </a:p>
          <a:p>
            <a:r>
              <a:rPr lang="en-US" sz="2000" dirty="0" smtClean="0"/>
              <a:t>14</a:t>
            </a:r>
          </a:p>
          <a:p>
            <a:r>
              <a:rPr lang="en-US" sz="2000" dirty="0" smtClean="0"/>
              <a:t>15</a:t>
            </a:r>
          </a:p>
          <a:p>
            <a:r>
              <a:rPr lang="en-US" sz="2000" dirty="0" smtClean="0"/>
              <a:t>16</a:t>
            </a:r>
          </a:p>
        </p:txBody>
      </p:sp>
      <p:sp>
        <p:nvSpPr>
          <p:cNvPr id="9" name="Rectangle 8"/>
          <p:cNvSpPr/>
          <p:nvPr/>
        </p:nvSpPr>
        <p:spPr>
          <a:xfrm>
            <a:off x="389456" y="582176"/>
            <a:ext cx="8094136" cy="2862322"/>
          </a:xfrm>
          <a:prstGeom prst="rect">
            <a:avLst/>
          </a:prstGeom>
        </p:spPr>
        <p:txBody>
          <a:bodyPr wrap="square">
            <a:spAutoFit/>
          </a:bodyPr>
          <a:lstStyle/>
          <a:p>
            <a:r>
              <a:rPr lang="en-US" sz="2000" dirty="0" err="1"/>
              <a:t>int</a:t>
            </a:r>
            <a:r>
              <a:rPr lang="en-US" sz="2000" dirty="0"/>
              <a:t> </a:t>
            </a:r>
            <a:r>
              <a:rPr lang="en-US" sz="2000" dirty="0" err="1"/>
              <a:t>isAvailable</a:t>
            </a:r>
            <a:r>
              <a:rPr lang="en-US" sz="2000" dirty="0" smtClean="0"/>
              <a:t>(node* product)</a:t>
            </a:r>
            <a:r>
              <a:rPr lang="en-US" sz="2000" dirty="0"/>
              <a:t>{</a:t>
            </a:r>
          </a:p>
          <a:p>
            <a:r>
              <a:rPr lang="en-US" sz="2000" dirty="0" smtClean="0"/>
              <a:t>      if </a:t>
            </a:r>
            <a:r>
              <a:rPr lang="en-US" sz="2000" dirty="0"/>
              <a:t>( </a:t>
            </a:r>
            <a:r>
              <a:rPr lang="en-US" sz="2000" dirty="0" err="1"/>
              <a:t>notInitialized</a:t>
            </a:r>
            <a:r>
              <a:rPr lang="en-US" sz="2000" dirty="0"/>
              <a:t> </a:t>
            </a:r>
            <a:r>
              <a:rPr lang="en-US" sz="2000" dirty="0" smtClean="0"/>
              <a:t>(product) )</a:t>
            </a:r>
            <a:endParaRPr lang="en-US" sz="2000" dirty="0"/>
          </a:p>
          <a:p>
            <a:pPr lvl="1"/>
            <a:r>
              <a:rPr lang="en-US" sz="2000" dirty="0" smtClean="0"/>
              <a:t>	return 0;</a:t>
            </a:r>
          </a:p>
          <a:p>
            <a:pPr lvl="1"/>
            <a:endParaRPr lang="en-US" sz="2000" dirty="0">
              <a:solidFill>
                <a:schemeClr val="bg1"/>
              </a:solidFill>
            </a:endParaRPr>
          </a:p>
          <a:p>
            <a:pPr lvl="1"/>
            <a:r>
              <a:rPr lang="en-US" sz="2000" dirty="0">
                <a:solidFill>
                  <a:schemeClr val="bg1"/>
                </a:solidFill>
              </a:rPr>
              <a:t>	return </a:t>
            </a:r>
            <a:r>
              <a:rPr lang="en-US" sz="2000" dirty="0" smtClean="0">
                <a:solidFill>
                  <a:schemeClr val="bg1"/>
                </a:solidFill>
              </a:rPr>
              <a:t>-1;</a:t>
            </a:r>
          </a:p>
          <a:p>
            <a:r>
              <a:rPr lang="fi-FI" sz="2000" dirty="0"/>
              <a:t>	</a:t>
            </a:r>
            <a:r>
              <a:rPr lang="fi-FI" sz="2000" dirty="0" err="1"/>
              <a:t>if</a:t>
            </a:r>
            <a:r>
              <a:rPr lang="fi-FI" sz="2000" dirty="0"/>
              <a:t> ( </a:t>
            </a:r>
            <a:r>
              <a:rPr lang="fi-FI" sz="2000" dirty="0" err="1" smtClean="0"/>
              <a:t>product-</a:t>
            </a:r>
            <a:r>
              <a:rPr lang="fi-FI" sz="2000" dirty="0" smtClean="0"/>
              <a:t>&gt;</a:t>
            </a:r>
            <a:r>
              <a:rPr lang="fi-FI" sz="2000" dirty="0" err="1" smtClean="0"/>
              <a:t>items</a:t>
            </a:r>
            <a:r>
              <a:rPr lang="fi-FI" sz="2000" dirty="0" smtClean="0"/>
              <a:t> </a:t>
            </a:r>
            <a:r>
              <a:rPr lang="fi-FI" sz="2000" dirty="0"/>
              <a:t>&gt; 0 </a:t>
            </a:r>
            <a:r>
              <a:rPr lang="fi-FI" sz="2000" dirty="0" smtClean="0"/>
              <a:t>)</a:t>
            </a:r>
          </a:p>
          <a:p>
            <a:r>
              <a:rPr lang="fi-FI" sz="2000" dirty="0">
                <a:solidFill>
                  <a:srgbClr val="1F497D"/>
                </a:solidFill>
              </a:rPr>
              <a:t>	</a:t>
            </a:r>
            <a:r>
              <a:rPr lang="fi-FI" sz="2000" dirty="0" smtClean="0">
                <a:solidFill>
                  <a:srgbClr val="1F497D"/>
                </a:solidFill>
              </a:rPr>
              <a:t>	</a:t>
            </a:r>
            <a:r>
              <a:rPr lang="it-IT" sz="2000" dirty="0" err="1" smtClean="0"/>
              <a:t>return</a:t>
            </a:r>
            <a:r>
              <a:rPr lang="it-IT" sz="2000" dirty="0" smtClean="0"/>
              <a:t> 1;</a:t>
            </a:r>
            <a:endParaRPr lang="en-US" sz="2000" dirty="0"/>
          </a:p>
          <a:p>
            <a:r>
              <a:rPr lang="en-US" sz="2000" dirty="0"/>
              <a:t>	</a:t>
            </a:r>
            <a:r>
              <a:rPr lang="it-IT" sz="2000" dirty="0" err="1" smtClean="0"/>
              <a:t>return</a:t>
            </a:r>
            <a:r>
              <a:rPr lang="it-IT" sz="2000" dirty="0" smtClean="0"/>
              <a:t> 0;</a:t>
            </a:r>
            <a:endParaRPr lang="en-US" sz="2000" dirty="0"/>
          </a:p>
          <a:p>
            <a:r>
              <a:rPr lang="en-US" sz="2000" dirty="0" smtClean="0"/>
              <a:t>}</a:t>
            </a:r>
            <a:endParaRPr lang="en-US" sz="2400" dirty="0"/>
          </a:p>
        </p:txBody>
      </p:sp>
      <p:sp>
        <p:nvSpPr>
          <p:cNvPr id="5" name="Rectangle 4"/>
          <p:cNvSpPr/>
          <p:nvPr/>
        </p:nvSpPr>
        <p:spPr>
          <a:xfrm>
            <a:off x="4201883" y="-199569"/>
            <a:ext cx="5649686" cy="7638143"/>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934846" y="4075595"/>
            <a:ext cx="8669876" cy="3170099"/>
          </a:xfrm>
          <a:prstGeom prst="rect">
            <a:avLst/>
          </a:prstGeom>
        </p:spPr>
        <p:txBody>
          <a:bodyPr wrap="square">
            <a:spAutoFit/>
          </a:bodyPr>
          <a:lstStyle/>
          <a:p>
            <a:r>
              <a:rPr lang="en-US" sz="2000" dirty="0"/>
              <a:t>long </a:t>
            </a:r>
            <a:r>
              <a:rPr lang="en-US" sz="2000" dirty="0" err="1"/>
              <a:t>availableProducts</a:t>
            </a:r>
            <a:r>
              <a:rPr lang="en-US" sz="2000" dirty="0"/>
              <a:t>( </a:t>
            </a:r>
            <a:r>
              <a:rPr lang="en-US" sz="2000" dirty="0" err="1" smtClean="0"/>
              <a:t>t_store</a:t>
            </a:r>
            <a:r>
              <a:rPr lang="en-US" sz="2000" dirty="0"/>
              <a:t>* </a:t>
            </a:r>
            <a:r>
              <a:rPr lang="en-US" sz="2000" dirty="0" smtClean="0"/>
              <a:t>store </a:t>
            </a:r>
            <a:r>
              <a:rPr lang="en-US" sz="2000" dirty="0"/>
              <a:t>){</a:t>
            </a:r>
          </a:p>
          <a:p>
            <a:r>
              <a:rPr lang="en-US" sz="2000" dirty="0"/>
              <a:t>	</a:t>
            </a:r>
            <a:r>
              <a:rPr lang="en-US" sz="2000" dirty="0" smtClean="0"/>
              <a:t>node</a:t>
            </a:r>
            <a:r>
              <a:rPr lang="en-US" sz="2000" dirty="0"/>
              <a:t>* product = </a:t>
            </a:r>
            <a:r>
              <a:rPr lang="en-US" sz="2000" dirty="0" smtClean="0"/>
              <a:t>store-</a:t>
            </a:r>
            <a:r>
              <a:rPr lang="en-US" sz="2000" dirty="0"/>
              <a:t>&gt;products;</a:t>
            </a:r>
          </a:p>
          <a:p>
            <a:r>
              <a:rPr lang="en-US" sz="2000" dirty="0"/>
              <a:t>	long total = 0;</a:t>
            </a:r>
          </a:p>
          <a:p>
            <a:endParaRPr lang="en-US" sz="2000" dirty="0"/>
          </a:p>
          <a:p>
            <a:r>
              <a:rPr lang="en-US" sz="2000" dirty="0"/>
              <a:t>	while ( product != 0 ) {</a:t>
            </a:r>
          </a:p>
          <a:p>
            <a:r>
              <a:rPr lang="en-US" sz="2000" dirty="0"/>
              <a:t>		total += </a:t>
            </a:r>
            <a:r>
              <a:rPr lang="en-US" sz="2000" dirty="0" err="1"/>
              <a:t>isAvailable</a:t>
            </a:r>
            <a:r>
              <a:rPr lang="en-US" sz="2000" dirty="0"/>
              <a:t>( product )</a:t>
            </a:r>
            <a:r>
              <a:rPr lang="en-US" sz="2000" dirty="0" smtClean="0"/>
              <a:t>;</a:t>
            </a:r>
          </a:p>
          <a:p>
            <a:r>
              <a:rPr lang="en-US" sz="2000" dirty="0"/>
              <a:t>		product = product-&gt;</a:t>
            </a:r>
            <a:r>
              <a:rPr lang="en-US" sz="2000" dirty="0" err="1"/>
              <a:t>nxt</a:t>
            </a:r>
            <a:r>
              <a:rPr lang="en-US" sz="2000" dirty="0"/>
              <a:t>;</a:t>
            </a:r>
          </a:p>
          <a:p>
            <a:r>
              <a:rPr lang="en-US" sz="2000" dirty="0"/>
              <a:t>	</a:t>
            </a:r>
            <a:r>
              <a:rPr lang="en-US" sz="2000" dirty="0" smtClean="0"/>
              <a:t>}</a:t>
            </a:r>
            <a:endParaRPr lang="en-US" sz="2000" dirty="0"/>
          </a:p>
          <a:p>
            <a:pPr lvl="1"/>
            <a:r>
              <a:rPr lang="en-US" sz="2000" dirty="0" smtClean="0"/>
              <a:t>return total;</a:t>
            </a:r>
            <a:endParaRPr lang="en-US" sz="2000" dirty="0"/>
          </a:p>
          <a:p>
            <a:r>
              <a:rPr lang="en-US" sz="2000" dirty="0"/>
              <a:t>}</a:t>
            </a:r>
          </a:p>
        </p:txBody>
      </p:sp>
      <p:sp>
        <p:nvSpPr>
          <p:cNvPr id="10" name="Rectangle 9"/>
          <p:cNvSpPr/>
          <p:nvPr/>
        </p:nvSpPr>
        <p:spPr>
          <a:xfrm>
            <a:off x="4528457" y="649908"/>
            <a:ext cx="453670" cy="2862322"/>
          </a:xfrm>
          <a:prstGeom prst="rect">
            <a:avLst/>
          </a:prstGeom>
        </p:spPr>
        <p:txBody>
          <a:bodyPr wrap="none">
            <a:spAutoFit/>
          </a:bodyPr>
          <a:lstStyle/>
          <a:p>
            <a:r>
              <a:rPr lang="en-US" sz="2000" dirty="0" smtClean="0"/>
              <a:t>10</a:t>
            </a:r>
          </a:p>
          <a:p>
            <a:r>
              <a:rPr lang="en-US" sz="2000" dirty="0" smtClean="0"/>
              <a:t>11</a:t>
            </a:r>
          </a:p>
          <a:p>
            <a:r>
              <a:rPr lang="en-US" sz="2000" dirty="0" smtClean="0"/>
              <a:t>12</a:t>
            </a:r>
          </a:p>
          <a:p>
            <a:r>
              <a:rPr lang="en-US" sz="2000" dirty="0" smtClean="0"/>
              <a:t>13</a:t>
            </a:r>
          </a:p>
          <a:p>
            <a:r>
              <a:rPr lang="en-US" sz="2000" dirty="0" smtClean="0"/>
              <a:t>14</a:t>
            </a:r>
          </a:p>
          <a:p>
            <a:r>
              <a:rPr lang="en-US" sz="2000" dirty="0" smtClean="0"/>
              <a:t>15</a:t>
            </a:r>
          </a:p>
          <a:p>
            <a:r>
              <a:rPr lang="en-US" sz="2000" dirty="0" smtClean="0"/>
              <a:t>16</a:t>
            </a:r>
          </a:p>
          <a:p>
            <a:r>
              <a:rPr lang="en-US" sz="2000" dirty="0" smtClean="0"/>
              <a:t>17</a:t>
            </a:r>
          </a:p>
          <a:p>
            <a:r>
              <a:rPr lang="en-US" sz="2000" dirty="0" smtClean="0"/>
              <a:t>18</a:t>
            </a:r>
          </a:p>
        </p:txBody>
      </p:sp>
      <p:sp>
        <p:nvSpPr>
          <p:cNvPr id="11" name="Rectangle 10"/>
          <p:cNvSpPr/>
          <p:nvPr/>
        </p:nvSpPr>
        <p:spPr>
          <a:xfrm>
            <a:off x="4545380" y="4075595"/>
            <a:ext cx="609600" cy="3170099"/>
          </a:xfrm>
          <a:prstGeom prst="rect">
            <a:avLst/>
          </a:prstGeom>
        </p:spPr>
        <p:txBody>
          <a:bodyPr wrap="square">
            <a:spAutoFit/>
          </a:bodyPr>
          <a:lstStyle/>
          <a:p>
            <a:r>
              <a:rPr lang="en-US" sz="2000" dirty="0" smtClean="0"/>
              <a:t>20</a:t>
            </a:r>
            <a:endParaRPr lang="en-US" sz="2000" dirty="0"/>
          </a:p>
          <a:p>
            <a:r>
              <a:rPr lang="en-US" sz="2000" dirty="0"/>
              <a:t>21</a:t>
            </a:r>
          </a:p>
          <a:p>
            <a:r>
              <a:rPr lang="en-US" sz="2000" dirty="0"/>
              <a:t>22</a:t>
            </a:r>
          </a:p>
          <a:p>
            <a:r>
              <a:rPr lang="en-US" sz="2000" dirty="0"/>
              <a:t>23</a:t>
            </a:r>
          </a:p>
          <a:p>
            <a:r>
              <a:rPr lang="en-US" sz="2000" dirty="0"/>
              <a:t>24</a:t>
            </a:r>
          </a:p>
          <a:p>
            <a:r>
              <a:rPr lang="en-US" sz="2000" dirty="0"/>
              <a:t>25</a:t>
            </a:r>
          </a:p>
          <a:p>
            <a:r>
              <a:rPr lang="en-US" sz="2000" dirty="0" smtClean="0"/>
              <a:t>26</a:t>
            </a:r>
          </a:p>
          <a:p>
            <a:r>
              <a:rPr lang="en-US" sz="2000" dirty="0" smtClean="0"/>
              <a:t>27</a:t>
            </a:r>
          </a:p>
          <a:p>
            <a:r>
              <a:rPr lang="en-US" sz="2000" dirty="0" smtClean="0"/>
              <a:t>28</a:t>
            </a:r>
          </a:p>
          <a:p>
            <a:r>
              <a:rPr lang="en-US" sz="2000" dirty="0" smtClean="0"/>
              <a:t>29</a:t>
            </a:r>
          </a:p>
        </p:txBody>
      </p:sp>
      <p:sp>
        <p:nvSpPr>
          <p:cNvPr id="12" name="Rectangle 11"/>
          <p:cNvSpPr/>
          <p:nvPr/>
        </p:nvSpPr>
        <p:spPr>
          <a:xfrm>
            <a:off x="4985645" y="634185"/>
            <a:ext cx="8094136" cy="2862322"/>
          </a:xfrm>
          <a:prstGeom prst="rect">
            <a:avLst/>
          </a:prstGeom>
        </p:spPr>
        <p:txBody>
          <a:bodyPr wrap="square">
            <a:spAutoFit/>
          </a:bodyPr>
          <a:lstStyle/>
          <a:p>
            <a:r>
              <a:rPr lang="en-US" sz="2000" dirty="0" err="1"/>
              <a:t>int</a:t>
            </a:r>
            <a:r>
              <a:rPr lang="en-US" sz="2000" dirty="0"/>
              <a:t> </a:t>
            </a:r>
            <a:r>
              <a:rPr lang="en-US" sz="2000" dirty="0" err="1"/>
              <a:t>isAvailable</a:t>
            </a:r>
            <a:r>
              <a:rPr lang="en-US" sz="2000" dirty="0" smtClean="0"/>
              <a:t>(node* product)</a:t>
            </a:r>
            <a:r>
              <a:rPr lang="en-US" sz="2000" dirty="0"/>
              <a:t>{</a:t>
            </a:r>
          </a:p>
          <a:p>
            <a:r>
              <a:rPr lang="en-US" sz="2000" dirty="0" smtClean="0"/>
              <a:t>      if </a:t>
            </a:r>
            <a:r>
              <a:rPr lang="en-US" sz="2000" dirty="0"/>
              <a:t>( </a:t>
            </a:r>
            <a:r>
              <a:rPr lang="en-US" sz="2000" dirty="0" err="1"/>
              <a:t>notInitialized</a:t>
            </a:r>
            <a:r>
              <a:rPr lang="en-US" sz="2000" dirty="0"/>
              <a:t> </a:t>
            </a:r>
            <a:r>
              <a:rPr lang="en-US" sz="2000" dirty="0" smtClean="0"/>
              <a:t>(product) )</a:t>
            </a:r>
            <a:endParaRPr lang="en-US" sz="2000" dirty="0"/>
          </a:p>
          <a:p>
            <a:pPr lvl="1"/>
            <a:r>
              <a:rPr lang="en-US" sz="2000" dirty="0" smtClean="0"/>
              <a:t>	return 0;</a:t>
            </a:r>
          </a:p>
          <a:p>
            <a:r>
              <a:rPr lang="en-US" sz="2000" dirty="0">
                <a:solidFill>
                  <a:schemeClr val="tx2"/>
                </a:solidFill>
              </a:rPr>
              <a:t>	</a:t>
            </a:r>
            <a:r>
              <a:rPr lang="en-US" sz="2000" b="1" dirty="0" smtClean="0">
                <a:solidFill>
                  <a:schemeClr val="tx2"/>
                </a:solidFill>
              </a:rPr>
              <a:t>if ( </a:t>
            </a:r>
            <a:r>
              <a:rPr lang="en-US" sz="2000" b="1" dirty="0" err="1" smtClean="0">
                <a:solidFill>
                  <a:schemeClr val="tx2"/>
                </a:solidFill>
              </a:rPr>
              <a:t>notInCatalog</a:t>
            </a:r>
            <a:r>
              <a:rPr lang="en-US" sz="2000" b="1" dirty="0" smtClean="0">
                <a:solidFill>
                  <a:schemeClr val="tx2"/>
                </a:solidFill>
              </a:rPr>
              <a:t> (product) )</a:t>
            </a:r>
          </a:p>
          <a:p>
            <a:pPr lvl="1"/>
            <a:r>
              <a:rPr lang="en-US" sz="2000" b="1" dirty="0" smtClean="0">
                <a:solidFill>
                  <a:schemeClr val="tx2"/>
                </a:solidFill>
              </a:rPr>
              <a:t>	return -1;</a:t>
            </a:r>
          </a:p>
          <a:p>
            <a:r>
              <a:rPr lang="fi-FI" sz="2000" dirty="0"/>
              <a:t>	</a:t>
            </a:r>
            <a:r>
              <a:rPr lang="fi-FI" sz="2000" dirty="0" err="1"/>
              <a:t>if</a:t>
            </a:r>
            <a:r>
              <a:rPr lang="fi-FI" sz="2000" dirty="0"/>
              <a:t> ( </a:t>
            </a:r>
            <a:r>
              <a:rPr lang="fi-FI" sz="2000" dirty="0" err="1" smtClean="0"/>
              <a:t>product-</a:t>
            </a:r>
            <a:r>
              <a:rPr lang="fi-FI" sz="2000" dirty="0" smtClean="0"/>
              <a:t>&gt;</a:t>
            </a:r>
            <a:r>
              <a:rPr lang="fi-FI" sz="2000" dirty="0" err="1" smtClean="0"/>
              <a:t>items</a:t>
            </a:r>
            <a:r>
              <a:rPr lang="fi-FI" sz="2000" dirty="0" smtClean="0"/>
              <a:t> </a:t>
            </a:r>
            <a:r>
              <a:rPr lang="fi-FI" sz="2000" dirty="0"/>
              <a:t>&gt; 0 </a:t>
            </a:r>
            <a:r>
              <a:rPr lang="fi-FI" sz="2000" dirty="0" smtClean="0"/>
              <a:t>)</a:t>
            </a:r>
          </a:p>
          <a:p>
            <a:r>
              <a:rPr lang="fi-FI" sz="2000" dirty="0">
                <a:solidFill>
                  <a:srgbClr val="1F497D"/>
                </a:solidFill>
              </a:rPr>
              <a:t>	</a:t>
            </a:r>
            <a:r>
              <a:rPr lang="fi-FI" sz="2000" dirty="0" smtClean="0">
                <a:solidFill>
                  <a:srgbClr val="1F497D"/>
                </a:solidFill>
              </a:rPr>
              <a:t>	</a:t>
            </a:r>
            <a:r>
              <a:rPr lang="it-IT" sz="2000" dirty="0" err="1" smtClean="0"/>
              <a:t>return</a:t>
            </a:r>
            <a:r>
              <a:rPr lang="it-IT" sz="2000" dirty="0" smtClean="0"/>
              <a:t> 1;</a:t>
            </a:r>
            <a:endParaRPr lang="en-US" sz="2000" dirty="0"/>
          </a:p>
          <a:p>
            <a:r>
              <a:rPr lang="en-US" sz="2000" dirty="0"/>
              <a:t>	</a:t>
            </a:r>
            <a:r>
              <a:rPr lang="it-IT" sz="2000" dirty="0" err="1" smtClean="0"/>
              <a:t>return</a:t>
            </a:r>
            <a:r>
              <a:rPr lang="it-IT" sz="2000" dirty="0" smtClean="0"/>
              <a:t> 0;</a:t>
            </a:r>
            <a:endParaRPr lang="en-US" sz="2000" dirty="0"/>
          </a:p>
          <a:p>
            <a:r>
              <a:rPr lang="en-US" sz="2000" dirty="0" smtClean="0"/>
              <a:t>}</a:t>
            </a:r>
            <a:endParaRPr lang="en-US" sz="2400" dirty="0"/>
          </a:p>
        </p:txBody>
      </p:sp>
      <p:sp>
        <p:nvSpPr>
          <p:cNvPr id="6" name="TextBox 5"/>
          <p:cNvSpPr txBox="1"/>
          <p:nvPr/>
        </p:nvSpPr>
        <p:spPr>
          <a:xfrm>
            <a:off x="1741715" y="13123"/>
            <a:ext cx="1022435" cy="584776"/>
          </a:xfrm>
          <a:prstGeom prst="rect">
            <a:avLst/>
          </a:prstGeom>
          <a:noFill/>
        </p:spPr>
        <p:txBody>
          <a:bodyPr wrap="none" rtlCol="0">
            <a:spAutoFit/>
          </a:bodyPr>
          <a:lstStyle/>
          <a:p>
            <a:r>
              <a:rPr lang="en-US" sz="3200" dirty="0" smtClean="0">
                <a:solidFill>
                  <a:srgbClr val="1F497D"/>
                </a:solidFill>
              </a:rPr>
              <a:t>Base</a:t>
            </a:r>
            <a:endParaRPr lang="en-US" sz="3200" dirty="0">
              <a:solidFill>
                <a:srgbClr val="1F497D"/>
              </a:solidFill>
            </a:endParaRPr>
          </a:p>
        </p:txBody>
      </p:sp>
      <p:sp>
        <p:nvSpPr>
          <p:cNvPr id="14" name="TextBox 13"/>
          <p:cNvSpPr txBox="1"/>
          <p:nvPr/>
        </p:nvSpPr>
        <p:spPr>
          <a:xfrm>
            <a:off x="6212115" y="1422"/>
            <a:ext cx="1712929" cy="584776"/>
          </a:xfrm>
          <a:prstGeom prst="rect">
            <a:avLst/>
          </a:prstGeom>
          <a:noFill/>
        </p:spPr>
        <p:txBody>
          <a:bodyPr wrap="none" rtlCol="0">
            <a:spAutoFit/>
          </a:bodyPr>
          <a:lstStyle/>
          <a:p>
            <a:r>
              <a:rPr lang="en-US" sz="3200" dirty="0" smtClean="0">
                <a:solidFill>
                  <a:srgbClr val="1F497D"/>
                </a:solidFill>
              </a:rPr>
              <a:t>Upgrade</a:t>
            </a:r>
            <a:endParaRPr lang="en-US" sz="3200" dirty="0">
              <a:solidFill>
                <a:srgbClr val="1F497D"/>
              </a:solidFill>
            </a:endParaRPr>
          </a:p>
        </p:txBody>
      </p:sp>
      <p:cxnSp>
        <p:nvCxnSpPr>
          <p:cNvPr id="16" name="Straight Connector 15"/>
          <p:cNvCxnSpPr/>
          <p:nvPr/>
        </p:nvCxnSpPr>
        <p:spPr>
          <a:xfrm>
            <a:off x="4474028" y="-562429"/>
            <a:ext cx="0" cy="8509000"/>
          </a:xfrm>
          <a:prstGeom prst="line">
            <a:avLst/>
          </a:prstGeom>
          <a:ln w="76200" cmpd="sng"/>
          <a:effectLst/>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1876205" y="3450317"/>
            <a:ext cx="3390068" cy="461665"/>
          </a:xfrm>
          <a:prstGeom prst="rect">
            <a:avLst/>
          </a:prstGeom>
          <a:solidFill>
            <a:srgbClr val="FFFFFF"/>
          </a:solidFill>
        </p:spPr>
        <p:txBody>
          <a:bodyPr wrap="square">
            <a:spAutoFit/>
          </a:bodyPr>
          <a:lstStyle/>
          <a:p>
            <a:r>
              <a:rPr lang="en-US" sz="2400" dirty="0" smtClean="0">
                <a:solidFill>
                  <a:srgbClr val="008000"/>
                </a:solidFill>
              </a:rPr>
              <a:t>return one of {0,1}</a:t>
            </a:r>
            <a:endParaRPr lang="en-US" sz="2400" dirty="0">
              <a:solidFill>
                <a:srgbClr val="008000"/>
              </a:solidFill>
            </a:endParaRPr>
          </a:p>
        </p:txBody>
      </p:sp>
      <p:sp>
        <p:nvSpPr>
          <p:cNvPr id="18" name="Rectangle 17"/>
          <p:cNvSpPr/>
          <p:nvPr/>
        </p:nvSpPr>
        <p:spPr>
          <a:xfrm>
            <a:off x="3600073" y="41312"/>
            <a:ext cx="2956759" cy="461665"/>
          </a:xfrm>
          <a:prstGeom prst="rect">
            <a:avLst/>
          </a:prstGeom>
          <a:solidFill>
            <a:srgbClr val="FFFFFF"/>
          </a:solidFill>
        </p:spPr>
        <p:txBody>
          <a:bodyPr wrap="none">
            <a:spAutoFit/>
          </a:bodyPr>
          <a:lstStyle/>
          <a:p>
            <a:r>
              <a:rPr lang="en-US" sz="2400" dirty="0" smtClean="0">
                <a:solidFill>
                  <a:srgbClr val="008000"/>
                </a:solidFill>
              </a:rPr>
              <a:t>product</a:t>
            </a:r>
            <a:r>
              <a:rPr lang="en-US" sz="2400" dirty="0">
                <a:solidFill>
                  <a:srgbClr val="008000"/>
                </a:solidFill>
              </a:rPr>
              <a:t>-&gt;</a:t>
            </a:r>
            <a:r>
              <a:rPr lang="en-US" sz="2400" dirty="0" smtClean="0">
                <a:solidFill>
                  <a:srgbClr val="008000"/>
                </a:solidFill>
              </a:rPr>
              <a:t>items &gt;= 0</a:t>
            </a:r>
            <a:endParaRPr lang="en-US" sz="2400" dirty="0"/>
          </a:p>
        </p:txBody>
      </p:sp>
      <p:cxnSp>
        <p:nvCxnSpPr>
          <p:cNvPr id="19" name="Straight Arrow Connector 18"/>
          <p:cNvCxnSpPr/>
          <p:nvPr/>
        </p:nvCxnSpPr>
        <p:spPr>
          <a:xfrm flipH="1">
            <a:off x="3159792" y="351343"/>
            <a:ext cx="474124" cy="151634"/>
          </a:xfrm>
          <a:prstGeom prst="straightConnector1">
            <a:avLst/>
          </a:prstGeom>
          <a:ln w="3810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flipV="1">
            <a:off x="1876205" y="3167733"/>
            <a:ext cx="220133" cy="310631"/>
          </a:xfrm>
          <a:prstGeom prst="straightConnector1">
            <a:avLst/>
          </a:prstGeom>
          <a:ln w="3810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2401787" y="6370098"/>
            <a:ext cx="1516010" cy="461665"/>
          </a:xfrm>
          <a:prstGeom prst="rect">
            <a:avLst/>
          </a:prstGeom>
          <a:solidFill>
            <a:srgbClr val="FFFFFF"/>
          </a:solidFill>
        </p:spPr>
        <p:txBody>
          <a:bodyPr wrap="none">
            <a:spAutoFit/>
          </a:bodyPr>
          <a:lstStyle/>
          <a:p>
            <a:r>
              <a:rPr lang="en-US" sz="2400" dirty="0" smtClean="0">
                <a:solidFill>
                  <a:srgbClr val="008000"/>
                </a:solidFill>
              </a:rPr>
              <a:t>total </a:t>
            </a:r>
            <a:r>
              <a:rPr lang="en-US" sz="2400" dirty="0">
                <a:solidFill>
                  <a:srgbClr val="008000"/>
                </a:solidFill>
              </a:rPr>
              <a:t>&gt;= </a:t>
            </a:r>
            <a:r>
              <a:rPr lang="en-US" sz="2400" dirty="0" smtClean="0">
                <a:solidFill>
                  <a:srgbClr val="008000"/>
                </a:solidFill>
              </a:rPr>
              <a:t>0</a:t>
            </a:r>
            <a:endParaRPr lang="en-US" sz="2400" dirty="0">
              <a:solidFill>
                <a:srgbClr val="008000"/>
              </a:solidFill>
            </a:endParaRPr>
          </a:p>
        </p:txBody>
      </p:sp>
      <p:cxnSp>
        <p:nvCxnSpPr>
          <p:cNvPr id="22" name="Straight Arrow Connector 21"/>
          <p:cNvCxnSpPr/>
          <p:nvPr/>
        </p:nvCxnSpPr>
        <p:spPr>
          <a:xfrm flipH="1" flipV="1">
            <a:off x="1876205" y="5969000"/>
            <a:ext cx="464224" cy="427335"/>
          </a:xfrm>
          <a:prstGeom prst="straightConnector1">
            <a:avLst/>
          </a:prstGeom>
          <a:ln w="3810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3832185" y="5969000"/>
            <a:ext cx="1900958" cy="579736"/>
          </a:xfrm>
          <a:prstGeom prst="straightConnector1">
            <a:avLst/>
          </a:prstGeom>
          <a:ln w="3810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4597805" y="3032639"/>
            <a:ext cx="1614310" cy="579736"/>
          </a:xfrm>
          <a:prstGeom prst="straightConnector1">
            <a:avLst/>
          </a:prstGeom>
          <a:ln w="3810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flipV="1">
            <a:off x="2401787" y="2648857"/>
            <a:ext cx="362364" cy="876452"/>
          </a:xfrm>
          <a:prstGeom prst="straightConnector1">
            <a:avLst/>
          </a:prstGeom>
          <a:ln w="3810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flipV="1">
            <a:off x="2401787" y="1469571"/>
            <a:ext cx="803735" cy="2008793"/>
          </a:xfrm>
          <a:prstGeom prst="straightConnector1">
            <a:avLst/>
          </a:prstGeom>
          <a:ln w="3810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4478873" y="2177143"/>
            <a:ext cx="2433556" cy="1267355"/>
          </a:xfrm>
          <a:prstGeom prst="straightConnector1">
            <a:avLst/>
          </a:prstGeom>
          <a:ln w="3810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3938202" y="1469571"/>
            <a:ext cx="2847227" cy="1965025"/>
          </a:xfrm>
          <a:prstGeom prst="straightConnector1">
            <a:avLst/>
          </a:prstGeom>
          <a:ln w="3810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4558701" y="2721428"/>
            <a:ext cx="2154156" cy="802899"/>
          </a:xfrm>
          <a:prstGeom prst="straightConnector1">
            <a:avLst/>
          </a:prstGeom>
          <a:ln w="3810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6556832" y="502977"/>
            <a:ext cx="1052283" cy="165073"/>
          </a:xfrm>
          <a:prstGeom prst="straightConnector1">
            <a:avLst/>
          </a:prstGeom>
          <a:ln w="3810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50809" y="4041729"/>
            <a:ext cx="609600" cy="3170099"/>
          </a:xfrm>
          <a:prstGeom prst="rect">
            <a:avLst/>
          </a:prstGeom>
        </p:spPr>
        <p:txBody>
          <a:bodyPr wrap="square">
            <a:spAutoFit/>
          </a:bodyPr>
          <a:lstStyle/>
          <a:p>
            <a:r>
              <a:rPr lang="en-US" sz="2000" dirty="0" smtClean="0"/>
              <a:t>18</a:t>
            </a:r>
          </a:p>
          <a:p>
            <a:r>
              <a:rPr lang="en-US" sz="2000" dirty="0" smtClean="0"/>
              <a:t>19</a:t>
            </a:r>
          </a:p>
          <a:p>
            <a:r>
              <a:rPr lang="en-US" sz="2000" dirty="0" smtClean="0"/>
              <a:t>20</a:t>
            </a:r>
            <a:endParaRPr lang="en-US" sz="2000" dirty="0"/>
          </a:p>
          <a:p>
            <a:r>
              <a:rPr lang="en-US" sz="2000" dirty="0"/>
              <a:t>21</a:t>
            </a:r>
          </a:p>
          <a:p>
            <a:r>
              <a:rPr lang="en-US" sz="2000" dirty="0"/>
              <a:t>22</a:t>
            </a:r>
          </a:p>
          <a:p>
            <a:r>
              <a:rPr lang="en-US" sz="2000" dirty="0"/>
              <a:t>23</a:t>
            </a:r>
          </a:p>
          <a:p>
            <a:r>
              <a:rPr lang="en-US" sz="2000" dirty="0"/>
              <a:t>24</a:t>
            </a:r>
          </a:p>
          <a:p>
            <a:r>
              <a:rPr lang="en-US" sz="2000" dirty="0"/>
              <a:t>25</a:t>
            </a:r>
          </a:p>
          <a:p>
            <a:r>
              <a:rPr lang="en-US" sz="2000" dirty="0" smtClean="0"/>
              <a:t>26</a:t>
            </a:r>
          </a:p>
          <a:p>
            <a:r>
              <a:rPr lang="en-US" sz="2000" dirty="0" smtClean="0"/>
              <a:t>27</a:t>
            </a:r>
          </a:p>
        </p:txBody>
      </p:sp>
    </p:spTree>
    <p:extLst>
      <p:ext uri="{BB962C8B-B14F-4D97-AF65-F5344CB8AC3E}">
        <p14:creationId xmlns:p14="http://schemas.microsoft.com/office/powerpoint/2010/main" val="278374867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8657" y="3951014"/>
            <a:ext cx="8669876" cy="3170099"/>
          </a:xfrm>
          <a:prstGeom prst="rect">
            <a:avLst/>
          </a:prstGeom>
        </p:spPr>
        <p:txBody>
          <a:bodyPr wrap="square">
            <a:spAutoFit/>
          </a:bodyPr>
          <a:lstStyle/>
          <a:p>
            <a:r>
              <a:rPr lang="en-US" sz="2000" dirty="0"/>
              <a:t>long </a:t>
            </a:r>
            <a:r>
              <a:rPr lang="en-US" sz="2000" dirty="0" err="1"/>
              <a:t>availableProducts</a:t>
            </a:r>
            <a:r>
              <a:rPr lang="en-US" sz="2000" dirty="0"/>
              <a:t>( </a:t>
            </a:r>
            <a:r>
              <a:rPr lang="en-US" sz="2000" dirty="0" err="1" smtClean="0"/>
              <a:t>t_store</a:t>
            </a:r>
            <a:r>
              <a:rPr lang="en-US" sz="2000" dirty="0"/>
              <a:t>* </a:t>
            </a:r>
            <a:r>
              <a:rPr lang="en-US" sz="2000" dirty="0" smtClean="0"/>
              <a:t>store </a:t>
            </a:r>
            <a:r>
              <a:rPr lang="en-US" sz="2000" dirty="0"/>
              <a:t>){</a:t>
            </a:r>
          </a:p>
          <a:p>
            <a:r>
              <a:rPr lang="en-US" sz="2000" dirty="0"/>
              <a:t>	</a:t>
            </a:r>
            <a:r>
              <a:rPr lang="en-US" sz="2000" dirty="0" smtClean="0"/>
              <a:t>node</a:t>
            </a:r>
            <a:r>
              <a:rPr lang="en-US" sz="2000" dirty="0"/>
              <a:t>* product = </a:t>
            </a:r>
            <a:r>
              <a:rPr lang="en-US" sz="2000" dirty="0" smtClean="0"/>
              <a:t>store-</a:t>
            </a:r>
            <a:r>
              <a:rPr lang="en-US" sz="2000" dirty="0"/>
              <a:t>&gt;products;</a:t>
            </a:r>
          </a:p>
          <a:p>
            <a:r>
              <a:rPr lang="en-US" sz="2000" dirty="0"/>
              <a:t>	long total = 0;</a:t>
            </a:r>
          </a:p>
          <a:p>
            <a:endParaRPr lang="en-US" sz="2000" dirty="0"/>
          </a:p>
          <a:p>
            <a:r>
              <a:rPr lang="en-US" sz="2000" dirty="0"/>
              <a:t>	while ( product != 0 ) {</a:t>
            </a:r>
          </a:p>
          <a:p>
            <a:r>
              <a:rPr lang="en-US" sz="2000" dirty="0"/>
              <a:t>		total += </a:t>
            </a:r>
            <a:r>
              <a:rPr lang="en-US" sz="2000" dirty="0" err="1"/>
              <a:t>isAvailable</a:t>
            </a:r>
            <a:r>
              <a:rPr lang="en-US" sz="2000" dirty="0"/>
              <a:t>( product )</a:t>
            </a:r>
            <a:r>
              <a:rPr lang="en-US" sz="2000" dirty="0" smtClean="0"/>
              <a:t>;</a:t>
            </a:r>
          </a:p>
          <a:p>
            <a:r>
              <a:rPr lang="en-US" sz="2000" dirty="0"/>
              <a:t>		product = product-&gt;</a:t>
            </a:r>
            <a:r>
              <a:rPr lang="en-US" sz="2000" dirty="0" err="1"/>
              <a:t>nxt</a:t>
            </a:r>
            <a:r>
              <a:rPr lang="en-US" sz="2000" dirty="0"/>
              <a:t>;</a:t>
            </a:r>
          </a:p>
          <a:p>
            <a:r>
              <a:rPr lang="en-US" sz="2000" dirty="0"/>
              <a:t>	</a:t>
            </a:r>
            <a:r>
              <a:rPr lang="en-US" sz="2000" dirty="0" smtClean="0"/>
              <a:t>}</a:t>
            </a:r>
            <a:endParaRPr lang="en-US" sz="2000" dirty="0"/>
          </a:p>
          <a:p>
            <a:pPr lvl="1"/>
            <a:r>
              <a:rPr lang="en-US" sz="2000" dirty="0" smtClean="0"/>
              <a:t>return total;</a:t>
            </a:r>
            <a:endParaRPr lang="en-US" sz="2000" dirty="0"/>
          </a:p>
          <a:p>
            <a:r>
              <a:rPr lang="en-US" sz="2000" dirty="0"/>
              <a:t>}</a:t>
            </a:r>
          </a:p>
        </p:txBody>
      </p:sp>
      <p:sp>
        <p:nvSpPr>
          <p:cNvPr id="2" name="Rectangle 1"/>
          <p:cNvSpPr/>
          <p:nvPr/>
        </p:nvSpPr>
        <p:spPr>
          <a:xfrm>
            <a:off x="-67732" y="525327"/>
            <a:ext cx="453670" cy="2862322"/>
          </a:xfrm>
          <a:prstGeom prst="rect">
            <a:avLst/>
          </a:prstGeom>
        </p:spPr>
        <p:txBody>
          <a:bodyPr wrap="none">
            <a:spAutoFit/>
          </a:bodyPr>
          <a:lstStyle/>
          <a:p>
            <a:r>
              <a:rPr lang="en-US" sz="2000" dirty="0" smtClean="0"/>
              <a:t>10</a:t>
            </a:r>
          </a:p>
          <a:p>
            <a:r>
              <a:rPr lang="en-US" sz="2000" dirty="0" smtClean="0"/>
              <a:t>11</a:t>
            </a:r>
          </a:p>
          <a:p>
            <a:r>
              <a:rPr lang="en-US" sz="2000" dirty="0" smtClean="0"/>
              <a:t>12</a:t>
            </a:r>
          </a:p>
          <a:p>
            <a:r>
              <a:rPr lang="en-US" sz="2000" dirty="0" smtClean="0"/>
              <a:t>13</a:t>
            </a:r>
          </a:p>
          <a:p>
            <a:r>
              <a:rPr lang="en-US" sz="2000" dirty="0" smtClean="0"/>
              <a:t>14</a:t>
            </a:r>
          </a:p>
          <a:p>
            <a:r>
              <a:rPr lang="en-US" sz="2000" dirty="0" smtClean="0"/>
              <a:t>15</a:t>
            </a:r>
          </a:p>
          <a:p>
            <a:r>
              <a:rPr lang="en-US" sz="2000" dirty="0" smtClean="0"/>
              <a:t>16</a:t>
            </a:r>
          </a:p>
          <a:p>
            <a:r>
              <a:rPr lang="en-US" sz="2000" dirty="0" smtClean="0"/>
              <a:t>17</a:t>
            </a:r>
          </a:p>
          <a:p>
            <a:r>
              <a:rPr lang="en-US" sz="2000" dirty="0" smtClean="0"/>
              <a:t>18</a:t>
            </a:r>
          </a:p>
        </p:txBody>
      </p:sp>
      <p:sp>
        <p:nvSpPr>
          <p:cNvPr id="15" name="Rectangle 14"/>
          <p:cNvSpPr/>
          <p:nvPr/>
        </p:nvSpPr>
        <p:spPr>
          <a:xfrm>
            <a:off x="-50809" y="3951014"/>
            <a:ext cx="609600" cy="3170099"/>
          </a:xfrm>
          <a:prstGeom prst="rect">
            <a:avLst/>
          </a:prstGeom>
        </p:spPr>
        <p:txBody>
          <a:bodyPr wrap="square">
            <a:spAutoFit/>
          </a:bodyPr>
          <a:lstStyle/>
          <a:p>
            <a:r>
              <a:rPr lang="en-US" sz="2000" dirty="0" smtClean="0"/>
              <a:t>20</a:t>
            </a:r>
            <a:endParaRPr lang="en-US" sz="2000" dirty="0"/>
          </a:p>
          <a:p>
            <a:r>
              <a:rPr lang="en-US" sz="2000" dirty="0"/>
              <a:t>21</a:t>
            </a:r>
          </a:p>
          <a:p>
            <a:r>
              <a:rPr lang="en-US" sz="2000" dirty="0"/>
              <a:t>22</a:t>
            </a:r>
          </a:p>
          <a:p>
            <a:r>
              <a:rPr lang="en-US" sz="2000" dirty="0"/>
              <a:t>23</a:t>
            </a:r>
          </a:p>
          <a:p>
            <a:r>
              <a:rPr lang="en-US" sz="2000" dirty="0"/>
              <a:t>24</a:t>
            </a:r>
          </a:p>
          <a:p>
            <a:r>
              <a:rPr lang="en-US" sz="2000" dirty="0"/>
              <a:t>25</a:t>
            </a:r>
          </a:p>
          <a:p>
            <a:r>
              <a:rPr lang="en-US" sz="2000" dirty="0" smtClean="0"/>
              <a:t>26</a:t>
            </a:r>
          </a:p>
          <a:p>
            <a:r>
              <a:rPr lang="en-US" sz="2000" dirty="0" smtClean="0"/>
              <a:t>27</a:t>
            </a:r>
          </a:p>
          <a:p>
            <a:r>
              <a:rPr lang="en-US" sz="2000" dirty="0" smtClean="0"/>
              <a:t>28</a:t>
            </a:r>
          </a:p>
          <a:p>
            <a:r>
              <a:rPr lang="en-US" sz="2000" dirty="0" smtClean="0"/>
              <a:t>29</a:t>
            </a:r>
          </a:p>
        </p:txBody>
      </p:sp>
      <p:sp>
        <p:nvSpPr>
          <p:cNvPr id="9" name="Rectangle 8"/>
          <p:cNvSpPr/>
          <p:nvPr/>
        </p:nvSpPr>
        <p:spPr>
          <a:xfrm>
            <a:off x="389456" y="491461"/>
            <a:ext cx="8094136" cy="2862322"/>
          </a:xfrm>
          <a:prstGeom prst="rect">
            <a:avLst/>
          </a:prstGeom>
        </p:spPr>
        <p:txBody>
          <a:bodyPr wrap="square">
            <a:spAutoFit/>
          </a:bodyPr>
          <a:lstStyle/>
          <a:p>
            <a:r>
              <a:rPr lang="en-US" sz="2000" dirty="0" err="1"/>
              <a:t>int</a:t>
            </a:r>
            <a:r>
              <a:rPr lang="en-US" sz="2000" dirty="0"/>
              <a:t> </a:t>
            </a:r>
            <a:r>
              <a:rPr lang="en-US" sz="2000" dirty="0" err="1"/>
              <a:t>isAvailable</a:t>
            </a:r>
            <a:r>
              <a:rPr lang="en-US" sz="2000" dirty="0" smtClean="0"/>
              <a:t>(node* product)</a:t>
            </a:r>
            <a:r>
              <a:rPr lang="en-US" sz="2000" dirty="0"/>
              <a:t>{</a:t>
            </a:r>
          </a:p>
          <a:p>
            <a:r>
              <a:rPr lang="en-US" sz="2000" dirty="0" smtClean="0"/>
              <a:t>      if </a:t>
            </a:r>
            <a:r>
              <a:rPr lang="en-US" sz="2000" dirty="0"/>
              <a:t>( </a:t>
            </a:r>
            <a:r>
              <a:rPr lang="en-US" sz="2000" dirty="0" err="1"/>
              <a:t>notInitialized</a:t>
            </a:r>
            <a:r>
              <a:rPr lang="en-US" sz="2000" dirty="0"/>
              <a:t> </a:t>
            </a:r>
            <a:r>
              <a:rPr lang="en-US" sz="2000" dirty="0" smtClean="0"/>
              <a:t>(product) )</a:t>
            </a:r>
            <a:endParaRPr lang="en-US" sz="2000" dirty="0"/>
          </a:p>
          <a:p>
            <a:pPr lvl="1"/>
            <a:r>
              <a:rPr lang="en-US" sz="2000" dirty="0" smtClean="0"/>
              <a:t>	return 0;</a:t>
            </a:r>
          </a:p>
          <a:p>
            <a:r>
              <a:rPr lang="en-US" sz="2000" dirty="0">
                <a:solidFill>
                  <a:srgbClr val="1F497D"/>
                </a:solidFill>
              </a:rPr>
              <a:t>	if ( </a:t>
            </a:r>
            <a:r>
              <a:rPr lang="en-US" sz="2000" dirty="0" err="1" smtClean="0">
                <a:solidFill>
                  <a:srgbClr val="1F497D"/>
                </a:solidFill>
              </a:rPr>
              <a:t>notInCatalog</a:t>
            </a:r>
            <a:r>
              <a:rPr lang="en-US" sz="2000" dirty="0" smtClean="0">
                <a:solidFill>
                  <a:srgbClr val="1F497D"/>
                </a:solidFill>
              </a:rPr>
              <a:t> </a:t>
            </a:r>
            <a:r>
              <a:rPr lang="en-US" sz="2000" dirty="0">
                <a:solidFill>
                  <a:srgbClr val="1F497D"/>
                </a:solidFill>
              </a:rPr>
              <a:t>(product) )</a:t>
            </a:r>
          </a:p>
          <a:p>
            <a:pPr lvl="1"/>
            <a:r>
              <a:rPr lang="en-US" sz="2000" dirty="0">
                <a:solidFill>
                  <a:srgbClr val="1F497D"/>
                </a:solidFill>
              </a:rPr>
              <a:t>	return </a:t>
            </a:r>
            <a:r>
              <a:rPr lang="en-US" sz="2000" dirty="0" smtClean="0">
                <a:solidFill>
                  <a:srgbClr val="1F497D"/>
                </a:solidFill>
              </a:rPr>
              <a:t>-1;</a:t>
            </a:r>
          </a:p>
          <a:p>
            <a:r>
              <a:rPr lang="fi-FI" sz="2000" dirty="0"/>
              <a:t>	</a:t>
            </a:r>
            <a:r>
              <a:rPr lang="fi-FI" sz="2000" dirty="0" err="1"/>
              <a:t>if</a:t>
            </a:r>
            <a:r>
              <a:rPr lang="fi-FI" sz="2000" dirty="0"/>
              <a:t> ( </a:t>
            </a:r>
            <a:r>
              <a:rPr lang="fi-FI" sz="2000" dirty="0" err="1" smtClean="0"/>
              <a:t>product-</a:t>
            </a:r>
            <a:r>
              <a:rPr lang="fi-FI" sz="2000" dirty="0" smtClean="0"/>
              <a:t>&gt;</a:t>
            </a:r>
            <a:r>
              <a:rPr lang="fi-FI" sz="2000" dirty="0" err="1" smtClean="0"/>
              <a:t>items</a:t>
            </a:r>
            <a:r>
              <a:rPr lang="fi-FI" sz="2000" dirty="0" smtClean="0"/>
              <a:t> </a:t>
            </a:r>
            <a:r>
              <a:rPr lang="fi-FI" sz="2000" dirty="0"/>
              <a:t>&gt; 0 </a:t>
            </a:r>
            <a:r>
              <a:rPr lang="fi-FI" sz="2000" dirty="0" smtClean="0"/>
              <a:t>)</a:t>
            </a:r>
          </a:p>
          <a:p>
            <a:r>
              <a:rPr lang="fi-FI" sz="2000" dirty="0">
                <a:solidFill>
                  <a:srgbClr val="1F497D"/>
                </a:solidFill>
              </a:rPr>
              <a:t>	</a:t>
            </a:r>
            <a:r>
              <a:rPr lang="fi-FI" sz="2000" dirty="0" smtClean="0">
                <a:solidFill>
                  <a:srgbClr val="1F497D"/>
                </a:solidFill>
              </a:rPr>
              <a:t>	</a:t>
            </a:r>
            <a:r>
              <a:rPr lang="it-IT" sz="2000" dirty="0" err="1" smtClean="0"/>
              <a:t>return</a:t>
            </a:r>
            <a:r>
              <a:rPr lang="it-IT" sz="2000" dirty="0" smtClean="0"/>
              <a:t> 1;</a:t>
            </a:r>
            <a:endParaRPr lang="en-US" sz="2000" dirty="0"/>
          </a:p>
          <a:p>
            <a:r>
              <a:rPr lang="en-US" sz="2000" dirty="0"/>
              <a:t>	</a:t>
            </a:r>
            <a:r>
              <a:rPr lang="it-IT" sz="2000" dirty="0" err="1" smtClean="0"/>
              <a:t>return</a:t>
            </a:r>
            <a:r>
              <a:rPr lang="it-IT" sz="2000" dirty="0" smtClean="0"/>
              <a:t> 0;</a:t>
            </a:r>
            <a:endParaRPr lang="en-US" sz="2000" dirty="0"/>
          </a:p>
          <a:p>
            <a:r>
              <a:rPr lang="en-US" sz="2000" dirty="0" smtClean="0"/>
              <a:t>}</a:t>
            </a:r>
            <a:endParaRPr lang="en-US" sz="2400" dirty="0"/>
          </a:p>
        </p:txBody>
      </p:sp>
      <p:sp>
        <p:nvSpPr>
          <p:cNvPr id="18" name="Rectangle 17"/>
          <p:cNvSpPr/>
          <p:nvPr/>
        </p:nvSpPr>
        <p:spPr>
          <a:xfrm>
            <a:off x="1368201" y="3359602"/>
            <a:ext cx="3390068" cy="461665"/>
          </a:xfrm>
          <a:prstGeom prst="rect">
            <a:avLst/>
          </a:prstGeom>
        </p:spPr>
        <p:txBody>
          <a:bodyPr wrap="square">
            <a:spAutoFit/>
          </a:bodyPr>
          <a:lstStyle/>
          <a:p>
            <a:r>
              <a:rPr lang="en-US" sz="2400" dirty="0" smtClean="0">
                <a:solidFill>
                  <a:srgbClr val="008000"/>
                </a:solidFill>
              </a:rPr>
              <a:t>return one of {0,1}</a:t>
            </a:r>
            <a:endParaRPr lang="en-US" sz="2400" dirty="0">
              <a:solidFill>
                <a:srgbClr val="008000"/>
              </a:solidFill>
            </a:endParaRPr>
          </a:p>
        </p:txBody>
      </p:sp>
      <p:sp>
        <p:nvSpPr>
          <p:cNvPr id="20" name="Rectangle 19"/>
          <p:cNvSpPr/>
          <p:nvPr/>
        </p:nvSpPr>
        <p:spPr>
          <a:xfrm>
            <a:off x="4402681" y="181430"/>
            <a:ext cx="2956759" cy="461665"/>
          </a:xfrm>
          <a:prstGeom prst="rect">
            <a:avLst/>
          </a:prstGeom>
        </p:spPr>
        <p:txBody>
          <a:bodyPr wrap="none">
            <a:spAutoFit/>
          </a:bodyPr>
          <a:lstStyle/>
          <a:p>
            <a:r>
              <a:rPr lang="en-US" sz="2400" dirty="0" smtClean="0">
                <a:solidFill>
                  <a:srgbClr val="008000"/>
                </a:solidFill>
              </a:rPr>
              <a:t>product</a:t>
            </a:r>
            <a:r>
              <a:rPr lang="en-US" sz="2400" dirty="0">
                <a:solidFill>
                  <a:srgbClr val="008000"/>
                </a:solidFill>
              </a:rPr>
              <a:t>-&gt;</a:t>
            </a:r>
            <a:r>
              <a:rPr lang="en-US" sz="2400" dirty="0" smtClean="0">
                <a:solidFill>
                  <a:srgbClr val="008000"/>
                </a:solidFill>
              </a:rPr>
              <a:t>items &gt;= 0</a:t>
            </a:r>
            <a:endParaRPr lang="en-US" sz="2400" dirty="0"/>
          </a:p>
        </p:txBody>
      </p:sp>
      <p:sp>
        <p:nvSpPr>
          <p:cNvPr id="21" name="Rectangle 20"/>
          <p:cNvSpPr/>
          <p:nvPr/>
        </p:nvSpPr>
        <p:spPr>
          <a:xfrm>
            <a:off x="5130800" y="5767796"/>
            <a:ext cx="1516010" cy="461665"/>
          </a:xfrm>
          <a:prstGeom prst="rect">
            <a:avLst/>
          </a:prstGeom>
        </p:spPr>
        <p:txBody>
          <a:bodyPr wrap="none">
            <a:spAutoFit/>
          </a:bodyPr>
          <a:lstStyle/>
          <a:p>
            <a:r>
              <a:rPr lang="en-US" sz="2400" dirty="0" smtClean="0">
                <a:solidFill>
                  <a:srgbClr val="008000"/>
                </a:solidFill>
              </a:rPr>
              <a:t>total </a:t>
            </a:r>
            <a:r>
              <a:rPr lang="en-US" sz="2400" dirty="0">
                <a:solidFill>
                  <a:srgbClr val="008000"/>
                </a:solidFill>
              </a:rPr>
              <a:t>&gt;= </a:t>
            </a:r>
            <a:r>
              <a:rPr lang="en-US" sz="2400" dirty="0" smtClean="0">
                <a:solidFill>
                  <a:srgbClr val="008000"/>
                </a:solidFill>
              </a:rPr>
              <a:t>0</a:t>
            </a:r>
            <a:endParaRPr lang="en-US" sz="2400" dirty="0">
              <a:solidFill>
                <a:srgbClr val="008000"/>
              </a:solidFill>
            </a:endParaRPr>
          </a:p>
        </p:txBody>
      </p:sp>
      <p:cxnSp>
        <p:nvCxnSpPr>
          <p:cNvPr id="6" name="Straight Arrow Connector 5"/>
          <p:cNvCxnSpPr>
            <a:stCxn id="9" idx="0"/>
          </p:cNvCxnSpPr>
          <p:nvPr/>
        </p:nvCxnSpPr>
        <p:spPr>
          <a:xfrm flipH="1">
            <a:off x="3962400" y="491461"/>
            <a:ext cx="474124" cy="151634"/>
          </a:xfrm>
          <a:prstGeom prst="straightConnector1">
            <a:avLst/>
          </a:prstGeom>
          <a:ln w="3810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flipV="1">
            <a:off x="1368201" y="3077018"/>
            <a:ext cx="220133" cy="310631"/>
          </a:xfrm>
          <a:prstGeom prst="straightConnector1">
            <a:avLst/>
          </a:prstGeom>
          <a:ln w="3810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H="1">
            <a:off x="4267200" y="5998629"/>
            <a:ext cx="863600" cy="1"/>
          </a:xfrm>
          <a:prstGeom prst="straightConnector1">
            <a:avLst/>
          </a:prstGeom>
          <a:ln w="3810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19" name="Group 18"/>
          <p:cNvGrpSpPr/>
          <p:nvPr/>
        </p:nvGrpSpPr>
        <p:grpSpPr>
          <a:xfrm>
            <a:off x="4402681" y="2973795"/>
            <a:ext cx="4961455" cy="2462318"/>
            <a:chOff x="4538145" y="57633"/>
            <a:chExt cx="4961455" cy="2462318"/>
          </a:xfrm>
        </p:grpSpPr>
        <p:sp>
          <p:nvSpPr>
            <p:cNvPr id="22" name="Rectangle 21"/>
            <p:cNvSpPr/>
            <p:nvPr/>
          </p:nvSpPr>
          <p:spPr>
            <a:xfrm>
              <a:off x="4538145" y="580959"/>
              <a:ext cx="4961455" cy="1938992"/>
            </a:xfrm>
            <a:prstGeom prst="rect">
              <a:avLst/>
            </a:prstGeom>
            <a:solidFill>
              <a:schemeClr val="bg1">
                <a:lumMod val="75000"/>
              </a:schemeClr>
            </a:solidFill>
          </p:spPr>
          <p:txBody>
            <a:bodyPr wrap="square">
              <a:spAutoFit/>
            </a:bodyPr>
            <a:lstStyle/>
            <a:p>
              <a:r>
                <a:rPr lang="en-US" sz="2000" dirty="0">
                  <a:solidFill>
                    <a:srgbClr val="1F497D"/>
                  </a:solidFill>
                </a:rPr>
                <a:t>void </a:t>
              </a:r>
              <a:r>
                <a:rPr lang="en-US" sz="2000" dirty="0" err="1" smtClean="0">
                  <a:solidFill>
                    <a:srgbClr val="1F497D"/>
                  </a:solidFill>
                </a:rPr>
                <a:t>testNotInCatalog</a:t>
              </a:r>
              <a:r>
                <a:rPr lang="en-US" sz="2000" dirty="0" smtClean="0">
                  <a:solidFill>
                    <a:srgbClr val="1F497D"/>
                  </a:solidFill>
                </a:rPr>
                <a:t>(</a:t>
              </a:r>
              <a:r>
                <a:rPr lang="en-US" sz="2000" dirty="0">
                  <a:solidFill>
                    <a:srgbClr val="1F497D"/>
                  </a:solidFill>
                </a:rPr>
                <a:t>){</a:t>
              </a:r>
            </a:p>
            <a:p>
              <a:r>
                <a:rPr lang="en-US" sz="2000" dirty="0">
                  <a:solidFill>
                    <a:srgbClr val="1F497D"/>
                  </a:solidFill>
                </a:rPr>
                <a:t>	</a:t>
              </a:r>
              <a:r>
                <a:rPr lang="en-US" sz="2000" dirty="0" err="1">
                  <a:solidFill>
                    <a:srgbClr val="1F497D"/>
                  </a:solidFill>
                </a:rPr>
                <a:t>list_node</a:t>
              </a:r>
              <a:r>
                <a:rPr lang="en-US" sz="2000" dirty="0">
                  <a:solidFill>
                    <a:srgbClr val="1F497D"/>
                  </a:solidFill>
                </a:rPr>
                <a:t>* prod = </a:t>
              </a:r>
              <a:r>
                <a:rPr lang="en-US" sz="2000" dirty="0" err="1">
                  <a:solidFill>
                    <a:srgbClr val="1F497D"/>
                  </a:solidFill>
                </a:rPr>
                <a:t>create_product</a:t>
              </a:r>
              <a:r>
                <a:rPr lang="en-US" sz="2000" dirty="0">
                  <a:solidFill>
                    <a:srgbClr val="1F497D"/>
                  </a:solidFill>
                </a:rPr>
                <a:t>();</a:t>
              </a:r>
            </a:p>
            <a:p>
              <a:r>
                <a:rPr lang="en-US" sz="2000" dirty="0">
                  <a:solidFill>
                    <a:srgbClr val="1F497D"/>
                  </a:solidFill>
                </a:rPr>
                <a:t>	prod-&gt;name = “MacBook”;</a:t>
              </a:r>
            </a:p>
            <a:p>
              <a:r>
                <a:rPr lang="en-US" sz="2000" dirty="0">
                  <a:solidFill>
                    <a:srgbClr val="1F497D"/>
                  </a:solidFill>
                </a:rPr>
                <a:t>	prod-&gt;</a:t>
              </a:r>
              <a:r>
                <a:rPr lang="en-US" sz="2000" dirty="0" err="1">
                  <a:solidFill>
                    <a:srgbClr val="1F497D"/>
                  </a:solidFill>
                </a:rPr>
                <a:t>in_catalog</a:t>
              </a:r>
              <a:r>
                <a:rPr lang="en-US" sz="2000" dirty="0">
                  <a:solidFill>
                    <a:srgbClr val="1F497D"/>
                  </a:solidFill>
                </a:rPr>
                <a:t> = 0;</a:t>
              </a:r>
            </a:p>
            <a:p>
              <a:r>
                <a:rPr lang="en-US" sz="2000" dirty="0" smtClean="0">
                  <a:solidFill>
                    <a:srgbClr val="1F497D"/>
                  </a:solidFill>
                </a:rPr>
                <a:t>      </a:t>
              </a:r>
              <a:r>
                <a:rPr lang="en-US" sz="2000" dirty="0" err="1" smtClean="0">
                  <a:solidFill>
                    <a:srgbClr val="1F497D"/>
                  </a:solidFill>
                </a:rPr>
                <a:t>assertEquals</a:t>
              </a:r>
              <a:r>
                <a:rPr lang="en-US" sz="2000" dirty="0" smtClean="0">
                  <a:solidFill>
                    <a:srgbClr val="1F497D"/>
                  </a:solidFill>
                </a:rPr>
                <a:t>(-</a:t>
              </a:r>
              <a:r>
                <a:rPr lang="en-US" sz="2000" dirty="0">
                  <a:solidFill>
                    <a:srgbClr val="1F497D"/>
                  </a:solidFill>
                </a:rPr>
                <a:t>1</a:t>
              </a:r>
              <a:r>
                <a:rPr lang="en-US" sz="2000" dirty="0" smtClean="0">
                  <a:solidFill>
                    <a:srgbClr val="1F497D"/>
                  </a:solidFill>
                </a:rPr>
                <a:t>,</a:t>
              </a:r>
              <a:r>
                <a:rPr lang="en-US" sz="2000" b="1" dirty="0" smtClean="0">
                  <a:solidFill>
                    <a:srgbClr val="1F497D"/>
                  </a:solidFill>
                </a:rPr>
                <a:t>isAvailable</a:t>
              </a:r>
              <a:r>
                <a:rPr lang="en-US" sz="2000" dirty="0" smtClean="0">
                  <a:solidFill>
                    <a:srgbClr val="1F497D"/>
                  </a:solidFill>
                </a:rPr>
                <a:t>(prod))</a:t>
              </a:r>
              <a:r>
                <a:rPr lang="en-US" sz="2000" dirty="0">
                  <a:solidFill>
                    <a:srgbClr val="1F497D"/>
                  </a:solidFill>
                </a:rPr>
                <a:t>;</a:t>
              </a:r>
            </a:p>
            <a:p>
              <a:r>
                <a:rPr lang="en-US" sz="2000" dirty="0">
                  <a:solidFill>
                    <a:srgbClr val="1F497D"/>
                  </a:solidFill>
                </a:rPr>
                <a:t>}</a:t>
              </a:r>
            </a:p>
          </p:txBody>
        </p:sp>
        <p:sp>
          <p:nvSpPr>
            <p:cNvPr id="23" name="Rectangle 22"/>
            <p:cNvSpPr/>
            <p:nvPr/>
          </p:nvSpPr>
          <p:spPr>
            <a:xfrm>
              <a:off x="4572000" y="57633"/>
              <a:ext cx="3106289" cy="461665"/>
            </a:xfrm>
            <a:prstGeom prst="rect">
              <a:avLst/>
            </a:prstGeom>
          </p:spPr>
          <p:txBody>
            <a:bodyPr wrap="none">
              <a:spAutoFit/>
            </a:bodyPr>
            <a:lstStyle/>
            <a:p>
              <a:r>
                <a:rPr lang="en-US" sz="2400" b="1" dirty="0" smtClean="0">
                  <a:solidFill>
                    <a:srgbClr val="1F497D"/>
                  </a:solidFill>
                </a:rPr>
                <a:t>Test for the upgrade</a:t>
              </a:r>
              <a:endParaRPr lang="en-US" sz="2400" b="1" dirty="0">
                <a:solidFill>
                  <a:srgbClr val="1F497D"/>
                </a:solidFill>
              </a:endParaRPr>
            </a:p>
          </p:txBody>
        </p:sp>
      </p:grpSp>
      <p:sp>
        <p:nvSpPr>
          <p:cNvPr id="17" name="TextBox 16"/>
          <p:cNvSpPr txBox="1"/>
          <p:nvPr/>
        </p:nvSpPr>
        <p:spPr>
          <a:xfrm>
            <a:off x="1277486" y="-26770"/>
            <a:ext cx="1712929" cy="584776"/>
          </a:xfrm>
          <a:prstGeom prst="rect">
            <a:avLst/>
          </a:prstGeom>
          <a:noFill/>
        </p:spPr>
        <p:txBody>
          <a:bodyPr wrap="none" rtlCol="0">
            <a:spAutoFit/>
          </a:bodyPr>
          <a:lstStyle/>
          <a:p>
            <a:r>
              <a:rPr lang="en-US" sz="3200" dirty="0" smtClean="0">
                <a:solidFill>
                  <a:srgbClr val="1F497D"/>
                </a:solidFill>
              </a:rPr>
              <a:t>Upgrade</a:t>
            </a:r>
            <a:endParaRPr lang="en-US" sz="3200" dirty="0">
              <a:solidFill>
                <a:srgbClr val="1F497D"/>
              </a:solidFill>
            </a:endParaRPr>
          </a:p>
        </p:txBody>
      </p:sp>
    </p:spTree>
    <p:extLst>
      <p:ext uri="{BB962C8B-B14F-4D97-AF65-F5344CB8AC3E}">
        <p14:creationId xmlns:p14="http://schemas.microsoft.com/office/powerpoint/2010/main" val="12767528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8657" y="3951014"/>
            <a:ext cx="8669876" cy="3170099"/>
          </a:xfrm>
          <a:prstGeom prst="rect">
            <a:avLst/>
          </a:prstGeom>
        </p:spPr>
        <p:txBody>
          <a:bodyPr wrap="square">
            <a:spAutoFit/>
          </a:bodyPr>
          <a:lstStyle/>
          <a:p>
            <a:r>
              <a:rPr lang="en-US" sz="2000" dirty="0"/>
              <a:t>long </a:t>
            </a:r>
            <a:r>
              <a:rPr lang="en-US" sz="2000" dirty="0" err="1"/>
              <a:t>availableProducts</a:t>
            </a:r>
            <a:r>
              <a:rPr lang="en-US" sz="2000" dirty="0"/>
              <a:t>( </a:t>
            </a:r>
            <a:r>
              <a:rPr lang="en-US" sz="2000" dirty="0" err="1" smtClean="0"/>
              <a:t>t_store</a:t>
            </a:r>
            <a:r>
              <a:rPr lang="en-US" sz="2000" dirty="0"/>
              <a:t>* </a:t>
            </a:r>
            <a:r>
              <a:rPr lang="en-US" sz="2000" dirty="0" smtClean="0"/>
              <a:t>store </a:t>
            </a:r>
            <a:r>
              <a:rPr lang="en-US" sz="2000" dirty="0"/>
              <a:t>){</a:t>
            </a:r>
          </a:p>
          <a:p>
            <a:r>
              <a:rPr lang="en-US" sz="2000" dirty="0"/>
              <a:t>	</a:t>
            </a:r>
            <a:r>
              <a:rPr lang="en-US" sz="2000" dirty="0" smtClean="0"/>
              <a:t>node</a:t>
            </a:r>
            <a:r>
              <a:rPr lang="en-US" sz="2000" dirty="0"/>
              <a:t>* product = </a:t>
            </a:r>
            <a:r>
              <a:rPr lang="en-US" sz="2000" dirty="0" smtClean="0"/>
              <a:t>store-</a:t>
            </a:r>
            <a:r>
              <a:rPr lang="en-US" sz="2000" dirty="0"/>
              <a:t>&gt;products;</a:t>
            </a:r>
          </a:p>
          <a:p>
            <a:r>
              <a:rPr lang="en-US" sz="2000" dirty="0"/>
              <a:t>	long total = 0;</a:t>
            </a:r>
          </a:p>
          <a:p>
            <a:endParaRPr lang="en-US" sz="2000" dirty="0"/>
          </a:p>
          <a:p>
            <a:r>
              <a:rPr lang="en-US" sz="2000" dirty="0"/>
              <a:t>	while ( product != 0 ) {</a:t>
            </a:r>
          </a:p>
          <a:p>
            <a:r>
              <a:rPr lang="en-US" sz="2000" dirty="0"/>
              <a:t>		total += </a:t>
            </a:r>
            <a:r>
              <a:rPr lang="en-US" sz="2000" dirty="0" err="1"/>
              <a:t>isAvailable</a:t>
            </a:r>
            <a:r>
              <a:rPr lang="en-US" sz="2000" dirty="0"/>
              <a:t>( product )</a:t>
            </a:r>
            <a:r>
              <a:rPr lang="en-US" sz="2000" dirty="0" smtClean="0"/>
              <a:t>;</a:t>
            </a:r>
          </a:p>
          <a:p>
            <a:r>
              <a:rPr lang="en-US" sz="2000" dirty="0"/>
              <a:t>		product = product-&gt;</a:t>
            </a:r>
            <a:r>
              <a:rPr lang="en-US" sz="2000" dirty="0" err="1"/>
              <a:t>nxt</a:t>
            </a:r>
            <a:r>
              <a:rPr lang="en-US" sz="2000" dirty="0"/>
              <a:t>;</a:t>
            </a:r>
          </a:p>
          <a:p>
            <a:r>
              <a:rPr lang="en-US" sz="2000" dirty="0"/>
              <a:t>	</a:t>
            </a:r>
            <a:r>
              <a:rPr lang="en-US" sz="2000" dirty="0" smtClean="0"/>
              <a:t>}</a:t>
            </a:r>
            <a:endParaRPr lang="en-US" sz="2000" dirty="0"/>
          </a:p>
          <a:p>
            <a:pPr lvl="1"/>
            <a:r>
              <a:rPr lang="en-US" sz="2000" dirty="0" smtClean="0"/>
              <a:t>return total;</a:t>
            </a:r>
            <a:endParaRPr lang="en-US" sz="2000" dirty="0"/>
          </a:p>
          <a:p>
            <a:r>
              <a:rPr lang="en-US" sz="2000" dirty="0"/>
              <a:t>}</a:t>
            </a:r>
          </a:p>
        </p:txBody>
      </p:sp>
      <p:grpSp>
        <p:nvGrpSpPr>
          <p:cNvPr id="38" name="Group 37"/>
          <p:cNvGrpSpPr/>
          <p:nvPr/>
        </p:nvGrpSpPr>
        <p:grpSpPr>
          <a:xfrm>
            <a:off x="4402681" y="2973795"/>
            <a:ext cx="4961455" cy="2462318"/>
            <a:chOff x="4538145" y="57633"/>
            <a:chExt cx="4961455" cy="2462318"/>
          </a:xfrm>
        </p:grpSpPr>
        <p:sp>
          <p:nvSpPr>
            <p:cNvPr id="39" name="Rectangle 38"/>
            <p:cNvSpPr/>
            <p:nvPr/>
          </p:nvSpPr>
          <p:spPr>
            <a:xfrm>
              <a:off x="4538145" y="580959"/>
              <a:ext cx="4961455" cy="1938992"/>
            </a:xfrm>
            <a:prstGeom prst="rect">
              <a:avLst/>
            </a:prstGeom>
            <a:solidFill>
              <a:schemeClr val="bg1">
                <a:lumMod val="75000"/>
              </a:schemeClr>
            </a:solidFill>
          </p:spPr>
          <p:txBody>
            <a:bodyPr wrap="square">
              <a:spAutoFit/>
            </a:bodyPr>
            <a:lstStyle/>
            <a:p>
              <a:r>
                <a:rPr lang="en-US" sz="2000" dirty="0">
                  <a:solidFill>
                    <a:srgbClr val="1F497D"/>
                  </a:solidFill>
                </a:rPr>
                <a:t>void </a:t>
              </a:r>
              <a:r>
                <a:rPr lang="en-US" sz="2000" dirty="0" err="1" smtClean="0">
                  <a:solidFill>
                    <a:srgbClr val="1F497D"/>
                  </a:solidFill>
                </a:rPr>
                <a:t>testNotInCatalog</a:t>
              </a:r>
              <a:r>
                <a:rPr lang="en-US" sz="2000" dirty="0" smtClean="0">
                  <a:solidFill>
                    <a:srgbClr val="1F497D"/>
                  </a:solidFill>
                </a:rPr>
                <a:t>(</a:t>
              </a:r>
              <a:r>
                <a:rPr lang="en-US" sz="2000" dirty="0">
                  <a:solidFill>
                    <a:srgbClr val="1F497D"/>
                  </a:solidFill>
                </a:rPr>
                <a:t>){</a:t>
              </a:r>
            </a:p>
            <a:p>
              <a:r>
                <a:rPr lang="en-US" sz="2000" dirty="0">
                  <a:solidFill>
                    <a:srgbClr val="1F497D"/>
                  </a:solidFill>
                </a:rPr>
                <a:t>	</a:t>
              </a:r>
              <a:r>
                <a:rPr lang="en-US" sz="2000" dirty="0" err="1">
                  <a:solidFill>
                    <a:srgbClr val="1F497D"/>
                  </a:solidFill>
                </a:rPr>
                <a:t>list_node</a:t>
              </a:r>
              <a:r>
                <a:rPr lang="en-US" sz="2000" dirty="0">
                  <a:solidFill>
                    <a:srgbClr val="1F497D"/>
                  </a:solidFill>
                </a:rPr>
                <a:t>* prod = </a:t>
              </a:r>
              <a:r>
                <a:rPr lang="en-US" sz="2000" dirty="0" err="1">
                  <a:solidFill>
                    <a:srgbClr val="1F497D"/>
                  </a:solidFill>
                </a:rPr>
                <a:t>create_product</a:t>
              </a:r>
              <a:r>
                <a:rPr lang="en-US" sz="2000" dirty="0">
                  <a:solidFill>
                    <a:srgbClr val="1F497D"/>
                  </a:solidFill>
                </a:rPr>
                <a:t>();</a:t>
              </a:r>
            </a:p>
            <a:p>
              <a:r>
                <a:rPr lang="en-US" sz="2000" dirty="0">
                  <a:solidFill>
                    <a:srgbClr val="1F497D"/>
                  </a:solidFill>
                </a:rPr>
                <a:t>	prod-&gt;name = “MacBook”;</a:t>
              </a:r>
            </a:p>
            <a:p>
              <a:r>
                <a:rPr lang="en-US" sz="2000" dirty="0">
                  <a:solidFill>
                    <a:srgbClr val="1F497D"/>
                  </a:solidFill>
                </a:rPr>
                <a:t>	prod-&gt;</a:t>
              </a:r>
              <a:r>
                <a:rPr lang="en-US" sz="2000" dirty="0" err="1">
                  <a:solidFill>
                    <a:srgbClr val="1F497D"/>
                  </a:solidFill>
                </a:rPr>
                <a:t>in_catalog</a:t>
              </a:r>
              <a:r>
                <a:rPr lang="en-US" sz="2000" dirty="0">
                  <a:solidFill>
                    <a:srgbClr val="1F497D"/>
                  </a:solidFill>
                </a:rPr>
                <a:t> = 0;</a:t>
              </a:r>
            </a:p>
            <a:p>
              <a:r>
                <a:rPr lang="en-US" sz="2000" dirty="0" smtClean="0">
                  <a:solidFill>
                    <a:srgbClr val="1F497D"/>
                  </a:solidFill>
                </a:rPr>
                <a:t>      </a:t>
              </a:r>
              <a:r>
                <a:rPr lang="en-US" sz="2000" dirty="0" err="1" smtClean="0">
                  <a:solidFill>
                    <a:srgbClr val="1F497D"/>
                  </a:solidFill>
                </a:rPr>
                <a:t>assertEquals</a:t>
              </a:r>
              <a:r>
                <a:rPr lang="en-US" sz="2000" dirty="0" smtClean="0">
                  <a:solidFill>
                    <a:srgbClr val="1F497D"/>
                  </a:solidFill>
                </a:rPr>
                <a:t>(-</a:t>
              </a:r>
              <a:r>
                <a:rPr lang="en-US" sz="2000" dirty="0">
                  <a:solidFill>
                    <a:srgbClr val="1F497D"/>
                  </a:solidFill>
                </a:rPr>
                <a:t>1</a:t>
              </a:r>
              <a:r>
                <a:rPr lang="en-US" sz="2000" dirty="0" smtClean="0">
                  <a:solidFill>
                    <a:srgbClr val="1F497D"/>
                  </a:solidFill>
                </a:rPr>
                <a:t>,</a:t>
              </a:r>
              <a:r>
                <a:rPr lang="en-US" sz="2000" b="1" dirty="0" smtClean="0">
                  <a:solidFill>
                    <a:srgbClr val="1F497D"/>
                  </a:solidFill>
                </a:rPr>
                <a:t>isAvailable</a:t>
              </a:r>
              <a:r>
                <a:rPr lang="en-US" sz="2000" dirty="0" smtClean="0">
                  <a:solidFill>
                    <a:srgbClr val="1F497D"/>
                  </a:solidFill>
                </a:rPr>
                <a:t>(prod))</a:t>
              </a:r>
              <a:r>
                <a:rPr lang="en-US" sz="2000" dirty="0">
                  <a:solidFill>
                    <a:srgbClr val="1F497D"/>
                  </a:solidFill>
                </a:rPr>
                <a:t>;</a:t>
              </a:r>
            </a:p>
            <a:p>
              <a:r>
                <a:rPr lang="en-US" sz="2000" dirty="0">
                  <a:solidFill>
                    <a:srgbClr val="1F497D"/>
                  </a:solidFill>
                </a:rPr>
                <a:t>}</a:t>
              </a:r>
            </a:p>
          </p:txBody>
        </p:sp>
        <p:sp>
          <p:nvSpPr>
            <p:cNvPr id="40" name="Rectangle 39"/>
            <p:cNvSpPr/>
            <p:nvPr/>
          </p:nvSpPr>
          <p:spPr>
            <a:xfrm>
              <a:off x="4572000" y="57633"/>
              <a:ext cx="3106289" cy="461665"/>
            </a:xfrm>
            <a:prstGeom prst="rect">
              <a:avLst/>
            </a:prstGeom>
          </p:spPr>
          <p:txBody>
            <a:bodyPr wrap="none">
              <a:spAutoFit/>
            </a:bodyPr>
            <a:lstStyle/>
            <a:p>
              <a:r>
                <a:rPr lang="en-US" sz="2400" b="1" dirty="0" smtClean="0">
                  <a:solidFill>
                    <a:srgbClr val="1F497D"/>
                  </a:solidFill>
                </a:rPr>
                <a:t>Test for the upgrade</a:t>
              </a:r>
              <a:endParaRPr lang="en-US" sz="2400" b="1" dirty="0">
                <a:solidFill>
                  <a:srgbClr val="1F497D"/>
                </a:solidFill>
              </a:endParaRPr>
            </a:p>
          </p:txBody>
        </p:sp>
      </p:grpSp>
      <p:sp>
        <p:nvSpPr>
          <p:cNvPr id="7" name="Rectangle 6"/>
          <p:cNvSpPr/>
          <p:nvPr/>
        </p:nvSpPr>
        <p:spPr>
          <a:xfrm>
            <a:off x="4504537" y="639803"/>
            <a:ext cx="4334663" cy="1452265"/>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67732" y="525327"/>
            <a:ext cx="453670" cy="2862322"/>
          </a:xfrm>
          <a:prstGeom prst="rect">
            <a:avLst/>
          </a:prstGeom>
        </p:spPr>
        <p:txBody>
          <a:bodyPr wrap="none">
            <a:spAutoFit/>
          </a:bodyPr>
          <a:lstStyle/>
          <a:p>
            <a:r>
              <a:rPr lang="en-US" sz="2000" dirty="0" smtClean="0"/>
              <a:t>10</a:t>
            </a:r>
          </a:p>
          <a:p>
            <a:r>
              <a:rPr lang="en-US" sz="2000" dirty="0" smtClean="0"/>
              <a:t>11</a:t>
            </a:r>
          </a:p>
          <a:p>
            <a:r>
              <a:rPr lang="en-US" sz="2000" dirty="0" smtClean="0"/>
              <a:t>12</a:t>
            </a:r>
          </a:p>
          <a:p>
            <a:r>
              <a:rPr lang="en-US" sz="2000" dirty="0" smtClean="0"/>
              <a:t>13</a:t>
            </a:r>
          </a:p>
          <a:p>
            <a:r>
              <a:rPr lang="en-US" sz="2000" dirty="0" smtClean="0"/>
              <a:t>14</a:t>
            </a:r>
          </a:p>
          <a:p>
            <a:r>
              <a:rPr lang="en-US" sz="2000" dirty="0" smtClean="0"/>
              <a:t>15</a:t>
            </a:r>
          </a:p>
          <a:p>
            <a:r>
              <a:rPr lang="en-US" sz="2000" dirty="0" smtClean="0"/>
              <a:t>16</a:t>
            </a:r>
          </a:p>
          <a:p>
            <a:r>
              <a:rPr lang="en-US" sz="2000" dirty="0" smtClean="0"/>
              <a:t>17</a:t>
            </a:r>
          </a:p>
          <a:p>
            <a:r>
              <a:rPr lang="en-US" sz="2000" dirty="0" smtClean="0"/>
              <a:t>18</a:t>
            </a:r>
          </a:p>
        </p:txBody>
      </p:sp>
      <p:sp>
        <p:nvSpPr>
          <p:cNvPr id="15" name="Rectangle 14"/>
          <p:cNvSpPr/>
          <p:nvPr/>
        </p:nvSpPr>
        <p:spPr>
          <a:xfrm>
            <a:off x="-50809" y="3951014"/>
            <a:ext cx="609600" cy="3170099"/>
          </a:xfrm>
          <a:prstGeom prst="rect">
            <a:avLst/>
          </a:prstGeom>
        </p:spPr>
        <p:txBody>
          <a:bodyPr wrap="square">
            <a:spAutoFit/>
          </a:bodyPr>
          <a:lstStyle/>
          <a:p>
            <a:r>
              <a:rPr lang="en-US" sz="2000" dirty="0" smtClean="0"/>
              <a:t>20</a:t>
            </a:r>
            <a:endParaRPr lang="en-US" sz="2000" dirty="0"/>
          </a:p>
          <a:p>
            <a:r>
              <a:rPr lang="en-US" sz="2000" dirty="0"/>
              <a:t>21</a:t>
            </a:r>
          </a:p>
          <a:p>
            <a:r>
              <a:rPr lang="en-US" sz="2000" dirty="0"/>
              <a:t>22</a:t>
            </a:r>
          </a:p>
          <a:p>
            <a:r>
              <a:rPr lang="en-US" sz="2000" dirty="0"/>
              <a:t>23</a:t>
            </a:r>
          </a:p>
          <a:p>
            <a:r>
              <a:rPr lang="en-US" sz="2000" dirty="0"/>
              <a:t>24</a:t>
            </a:r>
          </a:p>
          <a:p>
            <a:r>
              <a:rPr lang="en-US" sz="2000" dirty="0"/>
              <a:t>25</a:t>
            </a:r>
          </a:p>
          <a:p>
            <a:r>
              <a:rPr lang="en-US" sz="2000" dirty="0" smtClean="0"/>
              <a:t>26</a:t>
            </a:r>
          </a:p>
          <a:p>
            <a:r>
              <a:rPr lang="en-US" sz="2000" dirty="0" smtClean="0"/>
              <a:t>27</a:t>
            </a:r>
          </a:p>
          <a:p>
            <a:r>
              <a:rPr lang="en-US" sz="2000" dirty="0" smtClean="0"/>
              <a:t>28</a:t>
            </a:r>
          </a:p>
          <a:p>
            <a:r>
              <a:rPr lang="en-US" sz="2000" dirty="0" smtClean="0"/>
              <a:t>29</a:t>
            </a:r>
          </a:p>
        </p:txBody>
      </p:sp>
      <p:sp>
        <p:nvSpPr>
          <p:cNvPr id="9" name="Rectangle 8"/>
          <p:cNvSpPr/>
          <p:nvPr/>
        </p:nvSpPr>
        <p:spPr>
          <a:xfrm>
            <a:off x="389456" y="491461"/>
            <a:ext cx="8094136" cy="2862322"/>
          </a:xfrm>
          <a:prstGeom prst="rect">
            <a:avLst/>
          </a:prstGeom>
        </p:spPr>
        <p:txBody>
          <a:bodyPr wrap="square">
            <a:spAutoFit/>
          </a:bodyPr>
          <a:lstStyle/>
          <a:p>
            <a:r>
              <a:rPr lang="en-US" sz="2000" dirty="0" err="1"/>
              <a:t>int</a:t>
            </a:r>
            <a:r>
              <a:rPr lang="en-US" sz="2000" dirty="0"/>
              <a:t> </a:t>
            </a:r>
            <a:r>
              <a:rPr lang="en-US" sz="2000" dirty="0" err="1"/>
              <a:t>isAvailable</a:t>
            </a:r>
            <a:r>
              <a:rPr lang="en-US" sz="2000" dirty="0" smtClean="0"/>
              <a:t>(node* product)</a:t>
            </a:r>
            <a:r>
              <a:rPr lang="en-US" sz="2000" dirty="0"/>
              <a:t>{</a:t>
            </a:r>
          </a:p>
          <a:p>
            <a:r>
              <a:rPr lang="en-US" sz="2000" dirty="0" smtClean="0"/>
              <a:t>      if </a:t>
            </a:r>
            <a:r>
              <a:rPr lang="en-US" sz="2000" dirty="0"/>
              <a:t>( </a:t>
            </a:r>
            <a:r>
              <a:rPr lang="en-US" sz="2000" dirty="0" err="1"/>
              <a:t>notInitialized</a:t>
            </a:r>
            <a:r>
              <a:rPr lang="en-US" sz="2000" dirty="0"/>
              <a:t> </a:t>
            </a:r>
            <a:r>
              <a:rPr lang="en-US" sz="2000" dirty="0" smtClean="0"/>
              <a:t>(product) )</a:t>
            </a:r>
            <a:endParaRPr lang="en-US" sz="2000" dirty="0"/>
          </a:p>
          <a:p>
            <a:pPr lvl="1"/>
            <a:r>
              <a:rPr lang="en-US" sz="2000" dirty="0" smtClean="0"/>
              <a:t>	return 0;</a:t>
            </a:r>
          </a:p>
          <a:p>
            <a:r>
              <a:rPr lang="en-US" sz="2000" dirty="0">
                <a:solidFill>
                  <a:srgbClr val="1F497D"/>
                </a:solidFill>
              </a:rPr>
              <a:t>	if ( </a:t>
            </a:r>
            <a:r>
              <a:rPr lang="en-US" sz="2000" dirty="0" err="1" smtClean="0">
                <a:solidFill>
                  <a:srgbClr val="1F497D"/>
                </a:solidFill>
              </a:rPr>
              <a:t>notInCatalog</a:t>
            </a:r>
            <a:r>
              <a:rPr lang="en-US" sz="2000" dirty="0" smtClean="0">
                <a:solidFill>
                  <a:srgbClr val="1F497D"/>
                </a:solidFill>
              </a:rPr>
              <a:t> </a:t>
            </a:r>
            <a:r>
              <a:rPr lang="en-US" sz="2000" dirty="0">
                <a:solidFill>
                  <a:srgbClr val="1F497D"/>
                </a:solidFill>
              </a:rPr>
              <a:t>(product) )</a:t>
            </a:r>
          </a:p>
          <a:p>
            <a:pPr lvl="1"/>
            <a:r>
              <a:rPr lang="en-US" sz="2000" dirty="0">
                <a:solidFill>
                  <a:srgbClr val="1F497D"/>
                </a:solidFill>
              </a:rPr>
              <a:t>	return </a:t>
            </a:r>
            <a:r>
              <a:rPr lang="en-US" sz="2000" dirty="0" smtClean="0">
                <a:solidFill>
                  <a:srgbClr val="1F497D"/>
                </a:solidFill>
              </a:rPr>
              <a:t>-1;</a:t>
            </a:r>
          </a:p>
          <a:p>
            <a:r>
              <a:rPr lang="fi-FI" sz="2000" dirty="0"/>
              <a:t>	</a:t>
            </a:r>
            <a:r>
              <a:rPr lang="fi-FI" sz="2000" dirty="0" err="1"/>
              <a:t>if</a:t>
            </a:r>
            <a:r>
              <a:rPr lang="fi-FI" sz="2000" dirty="0"/>
              <a:t> ( </a:t>
            </a:r>
            <a:r>
              <a:rPr lang="fi-FI" sz="2000" dirty="0" err="1" smtClean="0"/>
              <a:t>product-</a:t>
            </a:r>
            <a:r>
              <a:rPr lang="fi-FI" sz="2000" dirty="0" smtClean="0"/>
              <a:t>&gt;</a:t>
            </a:r>
            <a:r>
              <a:rPr lang="fi-FI" sz="2000" dirty="0" err="1" smtClean="0"/>
              <a:t>items</a:t>
            </a:r>
            <a:r>
              <a:rPr lang="fi-FI" sz="2000" dirty="0" smtClean="0"/>
              <a:t> </a:t>
            </a:r>
            <a:r>
              <a:rPr lang="fi-FI" sz="2000" dirty="0"/>
              <a:t>&gt; 0 </a:t>
            </a:r>
            <a:r>
              <a:rPr lang="fi-FI" sz="2000" dirty="0" smtClean="0"/>
              <a:t>)</a:t>
            </a:r>
          </a:p>
          <a:p>
            <a:r>
              <a:rPr lang="fi-FI" sz="2000" dirty="0">
                <a:solidFill>
                  <a:srgbClr val="1F497D"/>
                </a:solidFill>
              </a:rPr>
              <a:t>	</a:t>
            </a:r>
            <a:r>
              <a:rPr lang="fi-FI" sz="2000" dirty="0" smtClean="0">
                <a:solidFill>
                  <a:srgbClr val="1F497D"/>
                </a:solidFill>
              </a:rPr>
              <a:t>	</a:t>
            </a:r>
            <a:r>
              <a:rPr lang="it-IT" sz="2000" dirty="0" err="1" smtClean="0"/>
              <a:t>return</a:t>
            </a:r>
            <a:r>
              <a:rPr lang="it-IT" sz="2000" dirty="0" smtClean="0"/>
              <a:t> 1;</a:t>
            </a:r>
            <a:endParaRPr lang="en-US" sz="2000" dirty="0"/>
          </a:p>
          <a:p>
            <a:r>
              <a:rPr lang="en-US" sz="2000" dirty="0"/>
              <a:t>	</a:t>
            </a:r>
            <a:r>
              <a:rPr lang="it-IT" sz="2000" dirty="0" err="1" smtClean="0"/>
              <a:t>return</a:t>
            </a:r>
            <a:r>
              <a:rPr lang="it-IT" sz="2000" dirty="0" smtClean="0"/>
              <a:t> 0;</a:t>
            </a:r>
            <a:endParaRPr lang="en-US" sz="2000" dirty="0"/>
          </a:p>
          <a:p>
            <a:r>
              <a:rPr lang="en-US" sz="2000" dirty="0" smtClean="0"/>
              <a:t>}</a:t>
            </a:r>
            <a:endParaRPr lang="en-US" sz="2400" dirty="0"/>
          </a:p>
        </p:txBody>
      </p:sp>
      <p:sp>
        <p:nvSpPr>
          <p:cNvPr id="18" name="Rectangle 17"/>
          <p:cNvSpPr/>
          <p:nvPr/>
        </p:nvSpPr>
        <p:spPr>
          <a:xfrm>
            <a:off x="1368201" y="3359602"/>
            <a:ext cx="3390068" cy="461665"/>
          </a:xfrm>
          <a:prstGeom prst="rect">
            <a:avLst/>
          </a:prstGeom>
        </p:spPr>
        <p:txBody>
          <a:bodyPr wrap="square">
            <a:spAutoFit/>
          </a:bodyPr>
          <a:lstStyle/>
          <a:p>
            <a:r>
              <a:rPr lang="en-US" sz="2400" dirty="0" smtClean="0">
                <a:solidFill>
                  <a:srgbClr val="008000"/>
                </a:solidFill>
              </a:rPr>
              <a:t>return one of {0,1}</a:t>
            </a:r>
            <a:endParaRPr lang="en-US" sz="2400" dirty="0">
              <a:solidFill>
                <a:srgbClr val="008000"/>
              </a:solidFill>
            </a:endParaRPr>
          </a:p>
        </p:txBody>
      </p:sp>
      <p:sp>
        <p:nvSpPr>
          <p:cNvPr id="20" name="Rectangle 19"/>
          <p:cNvSpPr/>
          <p:nvPr/>
        </p:nvSpPr>
        <p:spPr>
          <a:xfrm>
            <a:off x="4377281" y="181430"/>
            <a:ext cx="2956759" cy="461665"/>
          </a:xfrm>
          <a:prstGeom prst="rect">
            <a:avLst/>
          </a:prstGeom>
        </p:spPr>
        <p:txBody>
          <a:bodyPr wrap="none">
            <a:spAutoFit/>
          </a:bodyPr>
          <a:lstStyle/>
          <a:p>
            <a:r>
              <a:rPr lang="en-US" sz="2400" dirty="0" smtClean="0">
                <a:solidFill>
                  <a:srgbClr val="008000"/>
                </a:solidFill>
              </a:rPr>
              <a:t>product</a:t>
            </a:r>
            <a:r>
              <a:rPr lang="en-US" sz="2400" dirty="0">
                <a:solidFill>
                  <a:srgbClr val="008000"/>
                </a:solidFill>
              </a:rPr>
              <a:t>-&gt;</a:t>
            </a:r>
            <a:r>
              <a:rPr lang="en-US" sz="2400" dirty="0" smtClean="0">
                <a:solidFill>
                  <a:srgbClr val="008000"/>
                </a:solidFill>
              </a:rPr>
              <a:t>items &gt;= 0</a:t>
            </a:r>
            <a:endParaRPr lang="en-US" sz="2400" dirty="0"/>
          </a:p>
        </p:txBody>
      </p:sp>
      <p:sp>
        <p:nvSpPr>
          <p:cNvPr id="21" name="Rectangle 20"/>
          <p:cNvSpPr/>
          <p:nvPr/>
        </p:nvSpPr>
        <p:spPr>
          <a:xfrm>
            <a:off x="5130800" y="5767796"/>
            <a:ext cx="1516010" cy="461665"/>
          </a:xfrm>
          <a:prstGeom prst="rect">
            <a:avLst/>
          </a:prstGeom>
        </p:spPr>
        <p:txBody>
          <a:bodyPr wrap="none">
            <a:spAutoFit/>
          </a:bodyPr>
          <a:lstStyle/>
          <a:p>
            <a:r>
              <a:rPr lang="en-US" sz="2400" dirty="0" smtClean="0">
                <a:solidFill>
                  <a:srgbClr val="008000"/>
                </a:solidFill>
              </a:rPr>
              <a:t>total </a:t>
            </a:r>
            <a:r>
              <a:rPr lang="en-US" sz="2400" dirty="0">
                <a:solidFill>
                  <a:srgbClr val="008000"/>
                </a:solidFill>
              </a:rPr>
              <a:t>&gt;= </a:t>
            </a:r>
            <a:r>
              <a:rPr lang="en-US" sz="2400" dirty="0" smtClean="0">
                <a:solidFill>
                  <a:srgbClr val="008000"/>
                </a:solidFill>
              </a:rPr>
              <a:t>0</a:t>
            </a:r>
            <a:endParaRPr lang="en-US" sz="2400" dirty="0">
              <a:solidFill>
                <a:srgbClr val="008000"/>
              </a:solidFill>
            </a:endParaRPr>
          </a:p>
        </p:txBody>
      </p:sp>
      <p:cxnSp>
        <p:nvCxnSpPr>
          <p:cNvPr id="6" name="Straight Arrow Connector 5"/>
          <p:cNvCxnSpPr>
            <a:stCxn id="9" idx="0"/>
          </p:cNvCxnSpPr>
          <p:nvPr/>
        </p:nvCxnSpPr>
        <p:spPr>
          <a:xfrm flipH="1">
            <a:off x="3962400" y="491461"/>
            <a:ext cx="474124" cy="151634"/>
          </a:xfrm>
          <a:prstGeom prst="straightConnector1">
            <a:avLst/>
          </a:prstGeom>
          <a:ln w="3810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flipV="1">
            <a:off x="1368201" y="3077018"/>
            <a:ext cx="220133" cy="310631"/>
          </a:xfrm>
          <a:prstGeom prst="straightConnector1">
            <a:avLst/>
          </a:prstGeom>
          <a:ln w="3810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H="1">
            <a:off x="4267200" y="5998629"/>
            <a:ext cx="863600" cy="1"/>
          </a:xfrm>
          <a:prstGeom prst="straightConnector1">
            <a:avLst/>
          </a:prstGeom>
          <a:ln w="3810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4521108" y="639803"/>
            <a:ext cx="2793552" cy="461665"/>
          </a:xfrm>
          <a:prstGeom prst="rect">
            <a:avLst/>
          </a:prstGeom>
          <a:solidFill>
            <a:schemeClr val="tx2"/>
          </a:solidFill>
        </p:spPr>
        <p:txBody>
          <a:bodyPr wrap="square">
            <a:spAutoFit/>
          </a:bodyPr>
          <a:lstStyle/>
          <a:p>
            <a:r>
              <a:rPr lang="en-US" sz="2400" dirty="0" err="1" smtClean="0">
                <a:solidFill>
                  <a:srgbClr val="FFFFFF"/>
                </a:solidFill>
              </a:rPr>
              <a:t>product.items</a:t>
            </a:r>
            <a:endParaRPr lang="en-US" sz="2400" dirty="0">
              <a:solidFill>
                <a:srgbClr val="FFFFFF"/>
              </a:solidFill>
            </a:endParaRPr>
          </a:p>
        </p:txBody>
      </p:sp>
      <p:sp>
        <p:nvSpPr>
          <p:cNvPr id="17" name="Rectangle 16"/>
          <p:cNvSpPr/>
          <p:nvPr/>
        </p:nvSpPr>
        <p:spPr>
          <a:xfrm>
            <a:off x="7391308" y="665203"/>
            <a:ext cx="346068" cy="461665"/>
          </a:xfrm>
          <a:prstGeom prst="rect">
            <a:avLst/>
          </a:prstGeom>
          <a:solidFill>
            <a:schemeClr val="tx2"/>
          </a:solidFill>
        </p:spPr>
        <p:txBody>
          <a:bodyPr wrap="none">
            <a:spAutoFit/>
          </a:bodyPr>
          <a:lstStyle/>
          <a:p>
            <a:r>
              <a:rPr lang="en-US" sz="2400" dirty="0" smtClean="0">
                <a:solidFill>
                  <a:srgbClr val="FFFFFF"/>
                </a:solidFill>
              </a:rPr>
              <a:t>0</a:t>
            </a:r>
            <a:endParaRPr lang="en-US" sz="2400" dirty="0">
              <a:solidFill>
                <a:srgbClr val="FFFFFF"/>
              </a:solidFill>
            </a:endParaRPr>
          </a:p>
        </p:txBody>
      </p:sp>
      <p:sp>
        <p:nvSpPr>
          <p:cNvPr id="19" name="Rectangle 18"/>
          <p:cNvSpPr/>
          <p:nvPr/>
        </p:nvSpPr>
        <p:spPr>
          <a:xfrm>
            <a:off x="4521108" y="1147803"/>
            <a:ext cx="2793553" cy="461665"/>
          </a:xfrm>
          <a:prstGeom prst="rect">
            <a:avLst/>
          </a:prstGeom>
          <a:solidFill>
            <a:schemeClr val="tx2"/>
          </a:solidFill>
        </p:spPr>
        <p:txBody>
          <a:bodyPr wrap="none">
            <a:spAutoFit/>
          </a:bodyPr>
          <a:lstStyle/>
          <a:p>
            <a:r>
              <a:rPr lang="en-US" sz="2400" dirty="0" err="1" smtClean="0">
                <a:solidFill>
                  <a:srgbClr val="FFFFFF"/>
                </a:solidFill>
              </a:rPr>
              <a:t>product.in_catalog</a:t>
            </a:r>
            <a:endParaRPr lang="en-US" sz="2400" dirty="0">
              <a:solidFill>
                <a:srgbClr val="FFFFFF"/>
              </a:solidFill>
            </a:endParaRPr>
          </a:p>
        </p:txBody>
      </p:sp>
      <p:sp>
        <p:nvSpPr>
          <p:cNvPr id="22" name="Rectangle 21"/>
          <p:cNvSpPr/>
          <p:nvPr/>
        </p:nvSpPr>
        <p:spPr>
          <a:xfrm>
            <a:off x="7416708" y="1147803"/>
            <a:ext cx="346068" cy="461665"/>
          </a:xfrm>
          <a:prstGeom prst="rect">
            <a:avLst/>
          </a:prstGeom>
          <a:solidFill>
            <a:schemeClr val="tx2"/>
          </a:solidFill>
        </p:spPr>
        <p:txBody>
          <a:bodyPr wrap="none">
            <a:spAutoFit/>
          </a:bodyPr>
          <a:lstStyle/>
          <a:p>
            <a:r>
              <a:rPr lang="en-US" sz="2400" dirty="0" smtClean="0">
                <a:solidFill>
                  <a:srgbClr val="FFFFFF"/>
                </a:solidFill>
              </a:rPr>
              <a:t>0</a:t>
            </a:r>
            <a:endParaRPr lang="en-US" sz="2400" dirty="0">
              <a:solidFill>
                <a:srgbClr val="FFFFFF"/>
              </a:solidFill>
            </a:endParaRPr>
          </a:p>
        </p:txBody>
      </p:sp>
      <p:grpSp>
        <p:nvGrpSpPr>
          <p:cNvPr id="8" name="Group 7"/>
          <p:cNvGrpSpPr/>
          <p:nvPr/>
        </p:nvGrpSpPr>
        <p:grpSpPr>
          <a:xfrm>
            <a:off x="2587665" y="1894101"/>
            <a:ext cx="1730335" cy="497533"/>
            <a:chOff x="4250529" y="3466204"/>
            <a:chExt cx="1730335" cy="497533"/>
          </a:xfrm>
        </p:grpSpPr>
        <p:sp>
          <p:nvSpPr>
            <p:cNvPr id="35" name="Rectangle 34"/>
            <p:cNvSpPr/>
            <p:nvPr/>
          </p:nvSpPr>
          <p:spPr>
            <a:xfrm>
              <a:off x="4250529" y="3466204"/>
              <a:ext cx="1730335" cy="497533"/>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4292600" y="3502072"/>
              <a:ext cx="1050137" cy="461665"/>
            </a:xfrm>
            <a:prstGeom prst="rect">
              <a:avLst/>
            </a:prstGeom>
            <a:solidFill>
              <a:schemeClr val="tx2"/>
            </a:solidFill>
          </p:spPr>
          <p:txBody>
            <a:bodyPr wrap="none">
              <a:spAutoFit/>
            </a:bodyPr>
            <a:lstStyle/>
            <a:p>
              <a:r>
                <a:rPr lang="en-US" sz="2400" dirty="0" smtClean="0">
                  <a:solidFill>
                    <a:srgbClr val="FFFFFF"/>
                  </a:solidFill>
                </a:rPr>
                <a:t>return</a:t>
              </a:r>
              <a:endParaRPr lang="en-US" sz="2400" dirty="0">
                <a:solidFill>
                  <a:srgbClr val="FFFFFF"/>
                </a:solidFill>
              </a:endParaRPr>
            </a:p>
          </p:txBody>
        </p:sp>
        <p:sp>
          <p:nvSpPr>
            <p:cNvPr id="32" name="Rectangle 31"/>
            <p:cNvSpPr/>
            <p:nvPr/>
          </p:nvSpPr>
          <p:spPr>
            <a:xfrm>
              <a:off x="5521784" y="3502072"/>
              <a:ext cx="459080" cy="461665"/>
            </a:xfrm>
            <a:prstGeom prst="rect">
              <a:avLst/>
            </a:prstGeom>
            <a:solidFill>
              <a:schemeClr val="tx2"/>
            </a:solidFill>
          </p:spPr>
          <p:txBody>
            <a:bodyPr wrap="none">
              <a:spAutoFit/>
            </a:bodyPr>
            <a:lstStyle/>
            <a:p>
              <a:r>
                <a:rPr lang="en-US" sz="2400" dirty="0" smtClean="0">
                  <a:solidFill>
                    <a:srgbClr val="FFFFFF"/>
                  </a:solidFill>
                </a:rPr>
                <a:t>-1</a:t>
              </a:r>
              <a:endParaRPr lang="en-US" sz="2400" dirty="0">
                <a:solidFill>
                  <a:srgbClr val="FFFFFF"/>
                </a:solidFill>
              </a:endParaRPr>
            </a:p>
          </p:txBody>
        </p:sp>
      </p:grpSp>
      <p:sp>
        <p:nvSpPr>
          <p:cNvPr id="33" name="Rectangle 32"/>
          <p:cNvSpPr/>
          <p:nvPr/>
        </p:nvSpPr>
        <p:spPr>
          <a:xfrm>
            <a:off x="4521107" y="1630403"/>
            <a:ext cx="2793553" cy="461665"/>
          </a:xfrm>
          <a:prstGeom prst="rect">
            <a:avLst/>
          </a:prstGeom>
          <a:solidFill>
            <a:schemeClr val="tx2"/>
          </a:solidFill>
        </p:spPr>
        <p:txBody>
          <a:bodyPr wrap="square">
            <a:spAutoFit/>
          </a:bodyPr>
          <a:lstStyle/>
          <a:p>
            <a:r>
              <a:rPr lang="en-US" sz="2400" dirty="0" err="1" smtClean="0">
                <a:solidFill>
                  <a:srgbClr val="FFFFFF"/>
                </a:solidFill>
              </a:rPr>
              <a:t>product.name</a:t>
            </a:r>
            <a:endParaRPr lang="en-US" sz="2400" dirty="0">
              <a:solidFill>
                <a:srgbClr val="FFFFFF"/>
              </a:solidFill>
            </a:endParaRPr>
          </a:p>
        </p:txBody>
      </p:sp>
      <p:sp>
        <p:nvSpPr>
          <p:cNvPr id="34" name="Rectangle 33"/>
          <p:cNvSpPr/>
          <p:nvPr/>
        </p:nvSpPr>
        <p:spPr>
          <a:xfrm>
            <a:off x="7416708" y="1630403"/>
            <a:ext cx="1377300" cy="461665"/>
          </a:xfrm>
          <a:prstGeom prst="rect">
            <a:avLst/>
          </a:prstGeom>
          <a:solidFill>
            <a:schemeClr val="tx2"/>
          </a:solidFill>
        </p:spPr>
        <p:txBody>
          <a:bodyPr wrap="none">
            <a:spAutoFit/>
          </a:bodyPr>
          <a:lstStyle/>
          <a:p>
            <a:r>
              <a:rPr lang="en-US" sz="2400" dirty="0" smtClean="0">
                <a:solidFill>
                  <a:srgbClr val="FFFFFF"/>
                </a:solidFill>
              </a:rPr>
              <a:t>MacBook</a:t>
            </a:r>
            <a:endParaRPr lang="en-US" sz="2400" dirty="0">
              <a:solidFill>
                <a:srgbClr val="FFFFFF"/>
              </a:solidFill>
            </a:endParaRPr>
          </a:p>
        </p:txBody>
      </p:sp>
      <p:sp>
        <p:nvSpPr>
          <p:cNvPr id="36" name="Rectangle 35"/>
          <p:cNvSpPr/>
          <p:nvPr/>
        </p:nvSpPr>
        <p:spPr>
          <a:xfrm>
            <a:off x="6282265" y="5053381"/>
            <a:ext cx="626533" cy="220143"/>
          </a:xfrm>
          <a:prstGeom prst="rect">
            <a:avLst/>
          </a:prstGeom>
          <a:solidFill>
            <a:srgbClr val="008000"/>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p:nvPr/>
        </p:nvCxnSpPr>
        <p:spPr>
          <a:xfrm flipV="1">
            <a:off x="1303865" y="3618071"/>
            <a:ext cx="2963334" cy="23110"/>
          </a:xfrm>
          <a:prstGeom prst="line">
            <a:avLst/>
          </a:prstGeom>
          <a:ln w="28575" cmpd="sng">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10" name="Up-Down Arrow 9"/>
          <p:cNvSpPr/>
          <p:nvPr/>
        </p:nvSpPr>
        <p:spPr>
          <a:xfrm>
            <a:off x="2998763" y="2391634"/>
            <a:ext cx="454073" cy="962149"/>
          </a:xfrm>
          <a:prstGeom prst="upDownArrow">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1277486" y="-26770"/>
            <a:ext cx="1712929" cy="584776"/>
          </a:xfrm>
          <a:prstGeom prst="rect">
            <a:avLst/>
          </a:prstGeom>
          <a:noFill/>
        </p:spPr>
        <p:txBody>
          <a:bodyPr wrap="none" rtlCol="0">
            <a:spAutoFit/>
          </a:bodyPr>
          <a:lstStyle/>
          <a:p>
            <a:r>
              <a:rPr lang="en-US" sz="3200" dirty="0" smtClean="0">
                <a:solidFill>
                  <a:srgbClr val="1F497D"/>
                </a:solidFill>
              </a:rPr>
              <a:t>Upgrade</a:t>
            </a:r>
            <a:endParaRPr lang="en-US" sz="3200" dirty="0">
              <a:solidFill>
                <a:srgbClr val="1F497D"/>
              </a:solidFill>
            </a:endParaRPr>
          </a:p>
        </p:txBody>
      </p:sp>
    </p:spTree>
    <p:extLst>
      <p:ext uri="{BB962C8B-B14F-4D97-AF65-F5344CB8AC3E}">
        <p14:creationId xmlns:p14="http://schemas.microsoft.com/office/powerpoint/2010/main" val="246960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4"/>
          <p:cNvSpPr/>
          <p:nvPr/>
        </p:nvSpPr>
        <p:spPr>
          <a:xfrm>
            <a:off x="3203575" y="1729850"/>
            <a:ext cx="446088" cy="2931588"/>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ectangle 5"/>
          <p:cNvSpPr/>
          <p:nvPr/>
        </p:nvSpPr>
        <p:spPr>
          <a:xfrm>
            <a:off x="251889" y="5900213"/>
            <a:ext cx="3384550" cy="676275"/>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t>Verified Properties </a:t>
            </a:r>
            <a:endParaRPr lang="en-US" sz="2400" dirty="0" smtClean="0"/>
          </a:p>
          <a:p>
            <a:pPr algn="ctr">
              <a:defRPr/>
            </a:pPr>
            <a:r>
              <a:rPr lang="en-US" sz="2400" dirty="0" smtClean="0"/>
              <a:t>for </a:t>
            </a:r>
            <a:r>
              <a:rPr lang="en-US" sz="2400" dirty="0"/>
              <a:t>Base</a:t>
            </a:r>
          </a:p>
        </p:txBody>
      </p:sp>
      <p:sp>
        <p:nvSpPr>
          <p:cNvPr id="7" name="Rectangle 6"/>
          <p:cNvSpPr/>
          <p:nvPr/>
        </p:nvSpPr>
        <p:spPr>
          <a:xfrm>
            <a:off x="323850" y="3454408"/>
            <a:ext cx="2879725" cy="703792"/>
          </a:xfrm>
          <a:prstGeom prst="rect">
            <a:avLst/>
          </a:prstGeom>
          <a:solidFill>
            <a:schemeClr val="bg1"/>
          </a:solidFill>
          <a:ln>
            <a:solidFill>
              <a:srgbClr val="1F497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tx2"/>
                </a:solidFill>
              </a:rPr>
              <a:t>Dynamic Properties for Base</a:t>
            </a:r>
          </a:p>
        </p:txBody>
      </p:sp>
      <p:sp>
        <p:nvSpPr>
          <p:cNvPr id="8" name="Rounded Rectangle 7"/>
          <p:cNvSpPr/>
          <p:nvPr/>
        </p:nvSpPr>
        <p:spPr>
          <a:xfrm>
            <a:off x="256118" y="4678371"/>
            <a:ext cx="3380321" cy="737658"/>
          </a:xfrm>
          <a:prstGeom prst="round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bg1"/>
                </a:solidFill>
              </a:rPr>
              <a:t>Intra-Version </a:t>
            </a:r>
            <a:endParaRPr lang="en-US" sz="2400" dirty="0" smtClean="0">
              <a:solidFill>
                <a:schemeClr val="bg1"/>
              </a:solidFill>
            </a:endParaRPr>
          </a:p>
          <a:p>
            <a:pPr algn="ctr">
              <a:defRPr/>
            </a:pPr>
            <a:r>
              <a:rPr lang="en-US" sz="2400" dirty="0" smtClean="0">
                <a:solidFill>
                  <a:schemeClr val="bg1"/>
                </a:solidFill>
              </a:rPr>
              <a:t>Property </a:t>
            </a:r>
            <a:r>
              <a:rPr lang="en-US" sz="2400" dirty="0">
                <a:solidFill>
                  <a:schemeClr val="bg1"/>
                </a:solidFill>
              </a:rPr>
              <a:t>Verification</a:t>
            </a:r>
          </a:p>
        </p:txBody>
      </p:sp>
      <p:sp>
        <p:nvSpPr>
          <p:cNvPr id="12" name="Down Arrow 11"/>
          <p:cNvSpPr/>
          <p:nvPr/>
        </p:nvSpPr>
        <p:spPr>
          <a:xfrm>
            <a:off x="7164388" y="1960041"/>
            <a:ext cx="360362" cy="358775"/>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Rounded Rectangle 13"/>
          <p:cNvSpPr/>
          <p:nvPr/>
        </p:nvSpPr>
        <p:spPr>
          <a:xfrm>
            <a:off x="1979613" y="1001714"/>
            <a:ext cx="1728787" cy="792162"/>
          </a:xfrm>
          <a:prstGeom prst="round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tx2"/>
                </a:solidFill>
              </a:rPr>
              <a:t>Base Program</a:t>
            </a:r>
          </a:p>
        </p:txBody>
      </p:sp>
      <p:sp>
        <p:nvSpPr>
          <p:cNvPr id="15" name="Rounded Rectangle 14"/>
          <p:cNvSpPr/>
          <p:nvPr/>
        </p:nvSpPr>
        <p:spPr>
          <a:xfrm>
            <a:off x="218023" y="2404005"/>
            <a:ext cx="3384550" cy="542395"/>
          </a:xfrm>
          <a:prstGeom prst="round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bg1"/>
                </a:solidFill>
              </a:rPr>
              <a:t>Monitoring + Inference</a:t>
            </a:r>
          </a:p>
        </p:txBody>
      </p:sp>
      <p:sp>
        <p:nvSpPr>
          <p:cNvPr id="17" name="Rounded Rectangle 16"/>
          <p:cNvSpPr/>
          <p:nvPr/>
        </p:nvSpPr>
        <p:spPr>
          <a:xfrm>
            <a:off x="5431371" y="2404005"/>
            <a:ext cx="3289300" cy="575739"/>
          </a:xfrm>
          <a:prstGeom prst="round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bg1"/>
                </a:solidFill>
              </a:rPr>
              <a:t>Monitoring + Filtering</a:t>
            </a:r>
          </a:p>
        </p:txBody>
      </p:sp>
      <p:sp>
        <p:nvSpPr>
          <p:cNvPr id="19" name="Down Arrow 18"/>
          <p:cNvSpPr/>
          <p:nvPr/>
        </p:nvSpPr>
        <p:spPr>
          <a:xfrm>
            <a:off x="5724525" y="1815579"/>
            <a:ext cx="431800" cy="503237"/>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Rectangle 19"/>
          <p:cNvSpPr/>
          <p:nvPr/>
        </p:nvSpPr>
        <p:spPr>
          <a:xfrm>
            <a:off x="5508625" y="3500978"/>
            <a:ext cx="2951163" cy="647700"/>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t>Non-Regression Properties</a:t>
            </a:r>
          </a:p>
        </p:txBody>
      </p:sp>
      <p:sp>
        <p:nvSpPr>
          <p:cNvPr id="21" name="Can 20"/>
          <p:cNvSpPr/>
          <p:nvPr/>
        </p:nvSpPr>
        <p:spPr bwMode="auto">
          <a:xfrm>
            <a:off x="395288" y="981075"/>
            <a:ext cx="1439862" cy="863600"/>
          </a:xfrm>
          <a:prstGeom prst="can">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lstStyle/>
          <a:p>
            <a:pPr algn="ctr">
              <a:defRPr/>
            </a:pPr>
            <a:r>
              <a:rPr lang="en-US" sz="2400" dirty="0">
                <a:solidFill>
                  <a:schemeClr val="tx2"/>
                </a:solidFill>
              </a:rPr>
              <a:t>Tests for Base</a:t>
            </a:r>
            <a:endParaRPr lang="en-US" sz="2400" dirty="0">
              <a:cs typeface="Arial" charset="0"/>
            </a:endParaRPr>
          </a:p>
        </p:txBody>
      </p:sp>
      <p:sp>
        <p:nvSpPr>
          <p:cNvPr id="22" name="Down Arrow 21"/>
          <p:cNvSpPr/>
          <p:nvPr/>
        </p:nvSpPr>
        <p:spPr>
          <a:xfrm>
            <a:off x="827088" y="1916113"/>
            <a:ext cx="431800" cy="433387"/>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Can 22"/>
          <p:cNvSpPr/>
          <p:nvPr/>
        </p:nvSpPr>
        <p:spPr bwMode="auto">
          <a:xfrm>
            <a:off x="7092950" y="1023416"/>
            <a:ext cx="1584325" cy="863600"/>
          </a:xfrm>
          <a:prstGeom prst="can">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lstStyle/>
          <a:p>
            <a:pPr algn="ctr">
              <a:defRPr/>
            </a:pPr>
            <a:r>
              <a:rPr lang="en-US" sz="2400" dirty="0">
                <a:solidFill>
                  <a:schemeClr val="tx2"/>
                </a:solidFill>
              </a:rPr>
              <a:t>Tests for Upgrade</a:t>
            </a:r>
            <a:endParaRPr lang="en-US" sz="2400" dirty="0">
              <a:cs typeface="Arial" charset="0"/>
            </a:endParaRPr>
          </a:p>
        </p:txBody>
      </p:sp>
      <p:sp>
        <p:nvSpPr>
          <p:cNvPr id="24" name="Down Arrow 23"/>
          <p:cNvSpPr/>
          <p:nvPr/>
        </p:nvSpPr>
        <p:spPr>
          <a:xfrm>
            <a:off x="6450013" y="1023416"/>
            <a:ext cx="354012" cy="1295400"/>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TextBox 34"/>
          <p:cNvSpPr txBox="1">
            <a:spLocks noChangeArrowheads="1"/>
          </p:cNvSpPr>
          <p:nvPr/>
        </p:nvSpPr>
        <p:spPr bwMode="auto">
          <a:xfrm>
            <a:off x="4140200" y="-886884"/>
            <a:ext cx="3744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rgbClr val="262261"/>
                </a:solidFill>
                <a:latin typeface="Arial" charset="0"/>
                <a:ea typeface="ＭＳ Ｐゴシック" charset="0"/>
                <a:cs typeface="ＭＳ Ｐゴシック" charset="0"/>
              </a:defRPr>
            </a:lvl1pPr>
            <a:lvl2pPr marL="742950" indent="-285750" eaLnBrk="0" hangingPunct="0">
              <a:defRPr sz="3600">
                <a:solidFill>
                  <a:srgbClr val="262261"/>
                </a:solidFill>
                <a:latin typeface="Arial" charset="0"/>
                <a:ea typeface="ＭＳ Ｐゴシック" charset="0"/>
              </a:defRPr>
            </a:lvl2pPr>
            <a:lvl3pPr marL="1143000" indent="-228600" eaLnBrk="0" hangingPunct="0">
              <a:defRPr sz="3600">
                <a:solidFill>
                  <a:srgbClr val="262261"/>
                </a:solidFill>
                <a:latin typeface="Arial" charset="0"/>
                <a:ea typeface="ＭＳ Ｐゴシック" charset="0"/>
              </a:defRPr>
            </a:lvl3pPr>
            <a:lvl4pPr marL="1600200" indent="-228600" eaLnBrk="0" hangingPunct="0">
              <a:defRPr sz="3600">
                <a:solidFill>
                  <a:srgbClr val="262261"/>
                </a:solidFill>
                <a:latin typeface="Arial" charset="0"/>
                <a:ea typeface="ＭＳ Ｐゴシック" charset="0"/>
              </a:defRPr>
            </a:lvl4pPr>
            <a:lvl5pPr marL="2057400" indent="-228600" eaLnBrk="0" hangingPunct="0">
              <a:defRPr sz="3600">
                <a:solidFill>
                  <a:srgbClr val="262261"/>
                </a:solidFill>
                <a:latin typeface="Arial" charset="0"/>
                <a:ea typeface="ＭＳ Ｐゴシック" charset="0"/>
              </a:defRPr>
            </a:lvl5pPr>
            <a:lvl6pPr marL="2514600" indent="-228600" eaLnBrk="0" fontAlgn="base" hangingPunct="0">
              <a:spcBef>
                <a:spcPct val="0"/>
              </a:spcBef>
              <a:spcAft>
                <a:spcPct val="0"/>
              </a:spcAft>
              <a:defRPr sz="3600">
                <a:solidFill>
                  <a:srgbClr val="262261"/>
                </a:solidFill>
                <a:latin typeface="Arial" charset="0"/>
                <a:ea typeface="ＭＳ Ｐゴシック" charset="0"/>
              </a:defRPr>
            </a:lvl6pPr>
            <a:lvl7pPr marL="2971800" indent="-228600" eaLnBrk="0" fontAlgn="base" hangingPunct="0">
              <a:spcBef>
                <a:spcPct val="0"/>
              </a:spcBef>
              <a:spcAft>
                <a:spcPct val="0"/>
              </a:spcAft>
              <a:defRPr sz="3600">
                <a:solidFill>
                  <a:srgbClr val="262261"/>
                </a:solidFill>
                <a:latin typeface="Arial" charset="0"/>
                <a:ea typeface="ＭＳ Ｐゴシック" charset="0"/>
              </a:defRPr>
            </a:lvl7pPr>
            <a:lvl8pPr marL="3429000" indent="-228600" eaLnBrk="0" fontAlgn="base" hangingPunct="0">
              <a:spcBef>
                <a:spcPct val="0"/>
              </a:spcBef>
              <a:spcAft>
                <a:spcPct val="0"/>
              </a:spcAft>
              <a:defRPr sz="3600">
                <a:solidFill>
                  <a:srgbClr val="262261"/>
                </a:solidFill>
                <a:latin typeface="Arial" charset="0"/>
                <a:ea typeface="ＭＳ Ｐゴシック" charset="0"/>
              </a:defRPr>
            </a:lvl8pPr>
            <a:lvl9pPr marL="3886200" indent="-228600" eaLnBrk="0" fontAlgn="base" hangingPunct="0">
              <a:spcBef>
                <a:spcPct val="0"/>
              </a:spcBef>
              <a:spcAft>
                <a:spcPct val="0"/>
              </a:spcAft>
              <a:defRPr sz="3600">
                <a:solidFill>
                  <a:srgbClr val="262261"/>
                </a:solidFill>
                <a:latin typeface="Arial" charset="0"/>
                <a:ea typeface="ＭＳ Ｐゴシック" charset="0"/>
              </a:defRPr>
            </a:lvl9pPr>
          </a:lstStyle>
          <a:p>
            <a:pPr algn="ctr" eaLnBrk="1" hangingPunct="1"/>
            <a:r>
              <a:rPr lang="en-US" sz="2800" dirty="0"/>
              <a:t>Phase 2: Checking</a:t>
            </a:r>
          </a:p>
        </p:txBody>
      </p:sp>
      <p:sp>
        <p:nvSpPr>
          <p:cNvPr id="27" name="Down Arrow 26"/>
          <p:cNvSpPr/>
          <p:nvPr/>
        </p:nvSpPr>
        <p:spPr>
          <a:xfrm>
            <a:off x="1619250" y="4192066"/>
            <a:ext cx="431800" cy="503238"/>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 name="Down Arrow 28"/>
          <p:cNvSpPr/>
          <p:nvPr/>
        </p:nvSpPr>
        <p:spPr>
          <a:xfrm>
            <a:off x="2124075" y="1916113"/>
            <a:ext cx="431800" cy="433387"/>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 name="Down Arrow 29"/>
          <p:cNvSpPr/>
          <p:nvPr/>
        </p:nvSpPr>
        <p:spPr>
          <a:xfrm>
            <a:off x="1619250" y="5432962"/>
            <a:ext cx="431800" cy="431800"/>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Rectangle 30"/>
          <p:cNvSpPr/>
          <p:nvPr/>
        </p:nvSpPr>
        <p:spPr>
          <a:xfrm>
            <a:off x="5164665" y="128067"/>
            <a:ext cx="2884488" cy="773113"/>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t>Verified Properties </a:t>
            </a:r>
            <a:endParaRPr lang="en-US" sz="2400" dirty="0" smtClean="0"/>
          </a:p>
          <a:p>
            <a:pPr algn="ctr">
              <a:defRPr/>
            </a:pPr>
            <a:r>
              <a:rPr lang="en-US" sz="2400" dirty="0" smtClean="0"/>
              <a:t>for </a:t>
            </a:r>
            <a:r>
              <a:rPr lang="en-US" sz="2400" dirty="0"/>
              <a:t>Base</a:t>
            </a:r>
          </a:p>
        </p:txBody>
      </p:sp>
      <p:sp>
        <p:nvSpPr>
          <p:cNvPr id="32" name="Down Arrow 31"/>
          <p:cNvSpPr/>
          <p:nvPr/>
        </p:nvSpPr>
        <p:spPr>
          <a:xfrm rot="2959816">
            <a:off x="4017169" y="1521097"/>
            <a:ext cx="469900" cy="649288"/>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 name="Down Arrow 32"/>
          <p:cNvSpPr/>
          <p:nvPr/>
        </p:nvSpPr>
        <p:spPr>
          <a:xfrm>
            <a:off x="1619250" y="2982926"/>
            <a:ext cx="431800" cy="433387"/>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 name="Down Arrow 35"/>
          <p:cNvSpPr/>
          <p:nvPr/>
        </p:nvSpPr>
        <p:spPr>
          <a:xfrm>
            <a:off x="6736293" y="3022608"/>
            <a:ext cx="431800" cy="431800"/>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Rectangle 1"/>
          <p:cNvSpPr/>
          <p:nvPr/>
        </p:nvSpPr>
        <p:spPr>
          <a:xfrm>
            <a:off x="-1458912" y="3416313"/>
            <a:ext cx="5776912" cy="3441687"/>
          </a:xfrm>
          <a:prstGeom prst="rect">
            <a:avLst/>
          </a:prstGeom>
          <a:solidFill>
            <a:srgbClr val="FFFFFF">
              <a:alpha val="7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1408114" y="-50804"/>
            <a:ext cx="5980113" cy="3505212"/>
          </a:xfrm>
          <a:prstGeom prst="rect">
            <a:avLst/>
          </a:prstGeom>
          <a:solidFill>
            <a:srgbClr val="FFFFFF">
              <a:alpha val="7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p:nvPr/>
        </p:nvSpPr>
        <p:spPr>
          <a:xfrm>
            <a:off x="4643438" y="1066279"/>
            <a:ext cx="1651000" cy="677862"/>
          </a:xfrm>
          <a:prstGeom prst="roundRect">
            <a:avLst/>
          </a:prstGeom>
          <a:solidFill>
            <a:schemeClr val="bg1"/>
          </a:solidFill>
          <a:ln>
            <a:solidFill>
              <a:srgbClr val="1F497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tx2"/>
                </a:solidFill>
              </a:rPr>
              <a:t>Upgraded Program</a:t>
            </a:r>
          </a:p>
        </p:txBody>
      </p:sp>
    </p:spTree>
    <p:extLst>
      <p:ext uri="{BB962C8B-B14F-4D97-AF65-F5344CB8AC3E}">
        <p14:creationId xmlns:p14="http://schemas.microsoft.com/office/powerpoint/2010/main" val="6471948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4"/>
          <p:cNvSpPr/>
          <p:nvPr/>
        </p:nvSpPr>
        <p:spPr>
          <a:xfrm>
            <a:off x="3203575" y="1729850"/>
            <a:ext cx="446088" cy="2931588"/>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ectangle 5"/>
          <p:cNvSpPr/>
          <p:nvPr/>
        </p:nvSpPr>
        <p:spPr>
          <a:xfrm>
            <a:off x="251889" y="5900213"/>
            <a:ext cx="3384550" cy="676275"/>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t>Verified Properties </a:t>
            </a:r>
            <a:endParaRPr lang="en-US" sz="2400" dirty="0" smtClean="0"/>
          </a:p>
          <a:p>
            <a:pPr algn="ctr">
              <a:defRPr/>
            </a:pPr>
            <a:r>
              <a:rPr lang="en-US" sz="2400" dirty="0" smtClean="0"/>
              <a:t>for </a:t>
            </a:r>
            <a:r>
              <a:rPr lang="en-US" sz="2400" dirty="0"/>
              <a:t>Base</a:t>
            </a:r>
          </a:p>
        </p:txBody>
      </p:sp>
      <p:sp>
        <p:nvSpPr>
          <p:cNvPr id="7" name="Rectangle 6"/>
          <p:cNvSpPr/>
          <p:nvPr/>
        </p:nvSpPr>
        <p:spPr>
          <a:xfrm>
            <a:off x="323850" y="3454408"/>
            <a:ext cx="2879725" cy="703792"/>
          </a:xfrm>
          <a:prstGeom prst="rect">
            <a:avLst/>
          </a:prstGeom>
          <a:solidFill>
            <a:schemeClr val="bg1"/>
          </a:solidFill>
          <a:ln>
            <a:solidFill>
              <a:srgbClr val="1F497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tx2"/>
                </a:solidFill>
              </a:rPr>
              <a:t>Dynamic Properties for Base</a:t>
            </a:r>
          </a:p>
        </p:txBody>
      </p:sp>
      <p:sp>
        <p:nvSpPr>
          <p:cNvPr id="8" name="Rounded Rectangle 7"/>
          <p:cNvSpPr/>
          <p:nvPr/>
        </p:nvSpPr>
        <p:spPr>
          <a:xfrm>
            <a:off x="256118" y="4678371"/>
            <a:ext cx="3380321" cy="737658"/>
          </a:xfrm>
          <a:prstGeom prst="round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bg1"/>
                </a:solidFill>
              </a:rPr>
              <a:t>Intra-Version </a:t>
            </a:r>
            <a:endParaRPr lang="en-US" sz="2400" dirty="0" smtClean="0">
              <a:solidFill>
                <a:schemeClr val="bg1"/>
              </a:solidFill>
            </a:endParaRPr>
          </a:p>
          <a:p>
            <a:pPr algn="ctr">
              <a:defRPr/>
            </a:pPr>
            <a:r>
              <a:rPr lang="en-US" sz="2400" dirty="0" smtClean="0">
                <a:solidFill>
                  <a:schemeClr val="bg1"/>
                </a:solidFill>
              </a:rPr>
              <a:t>Property </a:t>
            </a:r>
            <a:r>
              <a:rPr lang="en-US" sz="2400" dirty="0">
                <a:solidFill>
                  <a:schemeClr val="bg1"/>
                </a:solidFill>
              </a:rPr>
              <a:t>Verification</a:t>
            </a:r>
          </a:p>
        </p:txBody>
      </p:sp>
      <p:sp>
        <p:nvSpPr>
          <p:cNvPr id="9" name="Rectangle 8"/>
          <p:cNvSpPr/>
          <p:nvPr/>
        </p:nvSpPr>
        <p:spPr>
          <a:xfrm>
            <a:off x="4716463" y="5917146"/>
            <a:ext cx="3960812" cy="720725"/>
          </a:xfrm>
          <a:prstGeom prst="rect">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t>Regression Problems + Counterexamples</a:t>
            </a:r>
          </a:p>
        </p:txBody>
      </p:sp>
      <p:sp>
        <p:nvSpPr>
          <p:cNvPr id="12" name="Down Arrow 11"/>
          <p:cNvSpPr/>
          <p:nvPr/>
        </p:nvSpPr>
        <p:spPr>
          <a:xfrm>
            <a:off x="7164388" y="1960041"/>
            <a:ext cx="360362" cy="358775"/>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ounded Rectangle 12"/>
          <p:cNvSpPr/>
          <p:nvPr/>
        </p:nvSpPr>
        <p:spPr>
          <a:xfrm>
            <a:off x="4729166" y="4695304"/>
            <a:ext cx="4008437" cy="737658"/>
          </a:xfrm>
          <a:prstGeom prst="round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bg1"/>
                </a:solidFill>
              </a:rPr>
              <a:t>Inter-Version </a:t>
            </a:r>
            <a:endParaRPr lang="en-US" sz="2400" dirty="0" smtClean="0">
              <a:solidFill>
                <a:schemeClr val="bg1"/>
              </a:solidFill>
            </a:endParaRPr>
          </a:p>
          <a:p>
            <a:pPr algn="ctr">
              <a:defRPr/>
            </a:pPr>
            <a:r>
              <a:rPr lang="en-US" sz="2400" dirty="0" smtClean="0">
                <a:solidFill>
                  <a:schemeClr val="bg1"/>
                </a:solidFill>
              </a:rPr>
              <a:t>Property </a:t>
            </a:r>
            <a:r>
              <a:rPr lang="en-US" sz="2400" dirty="0">
                <a:solidFill>
                  <a:schemeClr val="bg1"/>
                </a:solidFill>
              </a:rPr>
              <a:t>Verification</a:t>
            </a:r>
          </a:p>
        </p:txBody>
      </p:sp>
      <p:sp>
        <p:nvSpPr>
          <p:cNvPr id="14" name="Rounded Rectangle 13"/>
          <p:cNvSpPr/>
          <p:nvPr/>
        </p:nvSpPr>
        <p:spPr>
          <a:xfrm>
            <a:off x="1979613" y="1001714"/>
            <a:ext cx="1728787" cy="792162"/>
          </a:xfrm>
          <a:prstGeom prst="round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tx2"/>
                </a:solidFill>
              </a:rPr>
              <a:t>Base Program</a:t>
            </a:r>
          </a:p>
        </p:txBody>
      </p:sp>
      <p:sp>
        <p:nvSpPr>
          <p:cNvPr id="15" name="Rounded Rectangle 14"/>
          <p:cNvSpPr/>
          <p:nvPr/>
        </p:nvSpPr>
        <p:spPr>
          <a:xfrm>
            <a:off x="218023" y="2404005"/>
            <a:ext cx="3384550" cy="542395"/>
          </a:xfrm>
          <a:prstGeom prst="round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bg1"/>
                </a:solidFill>
              </a:rPr>
              <a:t>Monitoring + Inference</a:t>
            </a:r>
          </a:p>
        </p:txBody>
      </p:sp>
      <p:sp>
        <p:nvSpPr>
          <p:cNvPr id="17" name="Rounded Rectangle 16"/>
          <p:cNvSpPr/>
          <p:nvPr/>
        </p:nvSpPr>
        <p:spPr>
          <a:xfrm>
            <a:off x="5431371" y="2404005"/>
            <a:ext cx="3289300" cy="575739"/>
          </a:xfrm>
          <a:prstGeom prst="round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bg1"/>
                </a:solidFill>
              </a:rPr>
              <a:t>Monitoring + Filtering</a:t>
            </a:r>
          </a:p>
        </p:txBody>
      </p:sp>
      <p:sp>
        <p:nvSpPr>
          <p:cNvPr id="19" name="Down Arrow 18"/>
          <p:cNvSpPr/>
          <p:nvPr/>
        </p:nvSpPr>
        <p:spPr>
          <a:xfrm>
            <a:off x="5724525" y="1815579"/>
            <a:ext cx="431800" cy="503237"/>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Rectangle 19"/>
          <p:cNvSpPr/>
          <p:nvPr/>
        </p:nvSpPr>
        <p:spPr>
          <a:xfrm>
            <a:off x="5508625" y="3500978"/>
            <a:ext cx="2951163" cy="647700"/>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t>Non-Regression Properties</a:t>
            </a:r>
          </a:p>
        </p:txBody>
      </p:sp>
      <p:sp>
        <p:nvSpPr>
          <p:cNvPr id="21" name="Can 20"/>
          <p:cNvSpPr/>
          <p:nvPr/>
        </p:nvSpPr>
        <p:spPr bwMode="auto">
          <a:xfrm>
            <a:off x="395288" y="981075"/>
            <a:ext cx="1439862" cy="863600"/>
          </a:xfrm>
          <a:prstGeom prst="can">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lstStyle/>
          <a:p>
            <a:pPr algn="ctr">
              <a:defRPr/>
            </a:pPr>
            <a:r>
              <a:rPr lang="en-US" sz="2400" dirty="0">
                <a:solidFill>
                  <a:schemeClr val="tx2"/>
                </a:solidFill>
              </a:rPr>
              <a:t>Tests for Base</a:t>
            </a:r>
            <a:endParaRPr lang="en-US" sz="2400" dirty="0">
              <a:cs typeface="Arial" charset="0"/>
            </a:endParaRPr>
          </a:p>
        </p:txBody>
      </p:sp>
      <p:sp>
        <p:nvSpPr>
          <p:cNvPr id="22" name="Down Arrow 21"/>
          <p:cNvSpPr/>
          <p:nvPr/>
        </p:nvSpPr>
        <p:spPr>
          <a:xfrm>
            <a:off x="827088" y="1916113"/>
            <a:ext cx="431800" cy="433387"/>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Can 22"/>
          <p:cNvSpPr/>
          <p:nvPr/>
        </p:nvSpPr>
        <p:spPr bwMode="auto">
          <a:xfrm>
            <a:off x="7092950" y="1023416"/>
            <a:ext cx="1584325" cy="863600"/>
          </a:xfrm>
          <a:prstGeom prst="can">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lstStyle/>
          <a:p>
            <a:pPr algn="ctr">
              <a:defRPr/>
            </a:pPr>
            <a:r>
              <a:rPr lang="en-US" sz="2400" dirty="0">
                <a:solidFill>
                  <a:schemeClr val="tx2"/>
                </a:solidFill>
              </a:rPr>
              <a:t>Tests for Upgrade</a:t>
            </a:r>
            <a:endParaRPr lang="en-US" sz="2400" dirty="0">
              <a:cs typeface="Arial" charset="0"/>
            </a:endParaRPr>
          </a:p>
        </p:txBody>
      </p:sp>
      <p:sp>
        <p:nvSpPr>
          <p:cNvPr id="24" name="Down Arrow 23"/>
          <p:cNvSpPr/>
          <p:nvPr/>
        </p:nvSpPr>
        <p:spPr>
          <a:xfrm>
            <a:off x="6450013" y="1023416"/>
            <a:ext cx="354012" cy="1295400"/>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TextBox 34"/>
          <p:cNvSpPr txBox="1">
            <a:spLocks noChangeArrowheads="1"/>
          </p:cNvSpPr>
          <p:nvPr/>
        </p:nvSpPr>
        <p:spPr bwMode="auto">
          <a:xfrm>
            <a:off x="4140200" y="-886884"/>
            <a:ext cx="3744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rgbClr val="262261"/>
                </a:solidFill>
                <a:latin typeface="Arial" charset="0"/>
                <a:ea typeface="ＭＳ Ｐゴシック" charset="0"/>
                <a:cs typeface="ＭＳ Ｐゴシック" charset="0"/>
              </a:defRPr>
            </a:lvl1pPr>
            <a:lvl2pPr marL="742950" indent="-285750" eaLnBrk="0" hangingPunct="0">
              <a:defRPr sz="3600">
                <a:solidFill>
                  <a:srgbClr val="262261"/>
                </a:solidFill>
                <a:latin typeface="Arial" charset="0"/>
                <a:ea typeface="ＭＳ Ｐゴシック" charset="0"/>
              </a:defRPr>
            </a:lvl2pPr>
            <a:lvl3pPr marL="1143000" indent="-228600" eaLnBrk="0" hangingPunct="0">
              <a:defRPr sz="3600">
                <a:solidFill>
                  <a:srgbClr val="262261"/>
                </a:solidFill>
                <a:latin typeface="Arial" charset="0"/>
                <a:ea typeface="ＭＳ Ｐゴシック" charset="0"/>
              </a:defRPr>
            </a:lvl3pPr>
            <a:lvl4pPr marL="1600200" indent="-228600" eaLnBrk="0" hangingPunct="0">
              <a:defRPr sz="3600">
                <a:solidFill>
                  <a:srgbClr val="262261"/>
                </a:solidFill>
                <a:latin typeface="Arial" charset="0"/>
                <a:ea typeface="ＭＳ Ｐゴシック" charset="0"/>
              </a:defRPr>
            </a:lvl4pPr>
            <a:lvl5pPr marL="2057400" indent="-228600" eaLnBrk="0" hangingPunct="0">
              <a:defRPr sz="3600">
                <a:solidFill>
                  <a:srgbClr val="262261"/>
                </a:solidFill>
                <a:latin typeface="Arial" charset="0"/>
                <a:ea typeface="ＭＳ Ｐゴシック" charset="0"/>
              </a:defRPr>
            </a:lvl5pPr>
            <a:lvl6pPr marL="2514600" indent="-228600" eaLnBrk="0" fontAlgn="base" hangingPunct="0">
              <a:spcBef>
                <a:spcPct val="0"/>
              </a:spcBef>
              <a:spcAft>
                <a:spcPct val="0"/>
              </a:spcAft>
              <a:defRPr sz="3600">
                <a:solidFill>
                  <a:srgbClr val="262261"/>
                </a:solidFill>
                <a:latin typeface="Arial" charset="0"/>
                <a:ea typeface="ＭＳ Ｐゴシック" charset="0"/>
              </a:defRPr>
            </a:lvl6pPr>
            <a:lvl7pPr marL="2971800" indent="-228600" eaLnBrk="0" fontAlgn="base" hangingPunct="0">
              <a:spcBef>
                <a:spcPct val="0"/>
              </a:spcBef>
              <a:spcAft>
                <a:spcPct val="0"/>
              </a:spcAft>
              <a:defRPr sz="3600">
                <a:solidFill>
                  <a:srgbClr val="262261"/>
                </a:solidFill>
                <a:latin typeface="Arial" charset="0"/>
                <a:ea typeface="ＭＳ Ｐゴシック" charset="0"/>
              </a:defRPr>
            </a:lvl7pPr>
            <a:lvl8pPr marL="3429000" indent="-228600" eaLnBrk="0" fontAlgn="base" hangingPunct="0">
              <a:spcBef>
                <a:spcPct val="0"/>
              </a:spcBef>
              <a:spcAft>
                <a:spcPct val="0"/>
              </a:spcAft>
              <a:defRPr sz="3600">
                <a:solidFill>
                  <a:srgbClr val="262261"/>
                </a:solidFill>
                <a:latin typeface="Arial" charset="0"/>
                <a:ea typeface="ＭＳ Ｐゴシック" charset="0"/>
              </a:defRPr>
            </a:lvl8pPr>
            <a:lvl9pPr marL="3886200" indent="-228600" eaLnBrk="0" fontAlgn="base" hangingPunct="0">
              <a:spcBef>
                <a:spcPct val="0"/>
              </a:spcBef>
              <a:spcAft>
                <a:spcPct val="0"/>
              </a:spcAft>
              <a:defRPr sz="3600">
                <a:solidFill>
                  <a:srgbClr val="262261"/>
                </a:solidFill>
                <a:latin typeface="Arial" charset="0"/>
                <a:ea typeface="ＭＳ Ｐゴシック" charset="0"/>
              </a:defRPr>
            </a:lvl9pPr>
          </a:lstStyle>
          <a:p>
            <a:pPr algn="ctr" eaLnBrk="1" hangingPunct="1"/>
            <a:r>
              <a:rPr lang="en-US" sz="2800" dirty="0"/>
              <a:t>Phase 2: Checking</a:t>
            </a:r>
          </a:p>
        </p:txBody>
      </p:sp>
      <p:sp>
        <p:nvSpPr>
          <p:cNvPr id="27" name="Down Arrow 26"/>
          <p:cNvSpPr/>
          <p:nvPr/>
        </p:nvSpPr>
        <p:spPr>
          <a:xfrm>
            <a:off x="1619250" y="4192066"/>
            <a:ext cx="431800" cy="503238"/>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 name="Down Arrow 28"/>
          <p:cNvSpPr/>
          <p:nvPr/>
        </p:nvSpPr>
        <p:spPr>
          <a:xfrm>
            <a:off x="2124075" y="1916113"/>
            <a:ext cx="431800" cy="433387"/>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 name="Down Arrow 29"/>
          <p:cNvSpPr/>
          <p:nvPr/>
        </p:nvSpPr>
        <p:spPr>
          <a:xfrm>
            <a:off x="1619250" y="5432962"/>
            <a:ext cx="431800" cy="431800"/>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Rectangle 30"/>
          <p:cNvSpPr/>
          <p:nvPr/>
        </p:nvSpPr>
        <p:spPr>
          <a:xfrm>
            <a:off x="5164665" y="128067"/>
            <a:ext cx="2884488" cy="773113"/>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t>Verified Properties </a:t>
            </a:r>
            <a:endParaRPr lang="en-US" sz="2400" dirty="0" smtClean="0"/>
          </a:p>
          <a:p>
            <a:pPr algn="ctr">
              <a:defRPr/>
            </a:pPr>
            <a:r>
              <a:rPr lang="en-US" sz="2400" dirty="0" smtClean="0"/>
              <a:t>for </a:t>
            </a:r>
            <a:r>
              <a:rPr lang="en-US" sz="2400" dirty="0"/>
              <a:t>Base</a:t>
            </a:r>
          </a:p>
        </p:txBody>
      </p:sp>
      <p:sp>
        <p:nvSpPr>
          <p:cNvPr id="32" name="Down Arrow 31"/>
          <p:cNvSpPr/>
          <p:nvPr/>
        </p:nvSpPr>
        <p:spPr>
          <a:xfrm rot="2959816">
            <a:off x="4017169" y="1521097"/>
            <a:ext cx="469900" cy="649288"/>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 name="Down Arrow 32"/>
          <p:cNvSpPr/>
          <p:nvPr/>
        </p:nvSpPr>
        <p:spPr>
          <a:xfrm>
            <a:off x="1619250" y="2982926"/>
            <a:ext cx="431800" cy="433387"/>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 name="Down Arrow 33"/>
          <p:cNvSpPr/>
          <p:nvPr/>
        </p:nvSpPr>
        <p:spPr>
          <a:xfrm>
            <a:off x="6732588" y="5432962"/>
            <a:ext cx="431800" cy="431800"/>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 name="Down Arrow 34"/>
          <p:cNvSpPr/>
          <p:nvPr/>
        </p:nvSpPr>
        <p:spPr>
          <a:xfrm>
            <a:off x="6732588" y="4229638"/>
            <a:ext cx="431800" cy="431800"/>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 name="Down Arrow 35"/>
          <p:cNvSpPr/>
          <p:nvPr/>
        </p:nvSpPr>
        <p:spPr>
          <a:xfrm>
            <a:off x="6736293" y="3022608"/>
            <a:ext cx="431800" cy="431800"/>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Rectangle 1"/>
          <p:cNvSpPr/>
          <p:nvPr/>
        </p:nvSpPr>
        <p:spPr>
          <a:xfrm>
            <a:off x="-1458912" y="3416313"/>
            <a:ext cx="5776912" cy="3441687"/>
          </a:xfrm>
          <a:prstGeom prst="rect">
            <a:avLst/>
          </a:prstGeom>
          <a:solidFill>
            <a:srgbClr val="FFFFFF">
              <a:alpha val="7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1458913" y="-50804"/>
            <a:ext cx="10467445" cy="3505212"/>
          </a:xfrm>
          <a:prstGeom prst="rect">
            <a:avLst/>
          </a:prstGeom>
          <a:solidFill>
            <a:srgbClr val="FFFFFF">
              <a:alpha val="7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own Arrow 3"/>
          <p:cNvSpPr/>
          <p:nvPr/>
        </p:nvSpPr>
        <p:spPr>
          <a:xfrm>
            <a:off x="4932363" y="1960041"/>
            <a:ext cx="433387" cy="2662238"/>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ounded Rectangle 15"/>
          <p:cNvSpPr/>
          <p:nvPr/>
        </p:nvSpPr>
        <p:spPr>
          <a:xfrm>
            <a:off x="4643438" y="1066279"/>
            <a:ext cx="1651000" cy="677862"/>
          </a:xfrm>
          <a:prstGeom prst="roundRect">
            <a:avLst/>
          </a:prstGeom>
          <a:solidFill>
            <a:schemeClr val="bg1"/>
          </a:solidFill>
          <a:ln>
            <a:solidFill>
              <a:srgbClr val="1F497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tx2"/>
                </a:solidFill>
              </a:rPr>
              <a:t>Upgraded Program</a:t>
            </a:r>
          </a:p>
        </p:txBody>
      </p:sp>
    </p:spTree>
    <p:extLst>
      <p:ext uri="{BB962C8B-B14F-4D97-AF65-F5344CB8AC3E}">
        <p14:creationId xmlns:p14="http://schemas.microsoft.com/office/powerpoint/2010/main" val="264161634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8657" y="3380125"/>
            <a:ext cx="8669876" cy="3477875"/>
          </a:xfrm>
          <a:prstGeom prst="rect">
            <a:avLst/>
          </a:prstGeom>
        </p:spPr>
        <p:txBody>
          <a:bodyPr wrap="square">
            <a:spAutoFit/>
          </a:bodyPr>
          <a:lstStyle/>
          <a:p>
            <a:r>
              <a:rPr lang="en-US" sz="2000" dirty="0"/>
              <a:t>long </a:t>
            </a:r>
            <a:r>
              <a:rPr lang="en-US" sz="2000" dirty="0" err="1"/>
              <a:t>availableProducts</a:t>
            </a:r>
            <a:r>
              <a:rPr lang="en-US" sz="2000" dirty="0"/>
              <a:t>( </a:t>
            </a:r>
            <a:r>
              <a:rPr lang="en-US" sz="2000" dirty="0" err="1" smtClean="0"/>
              <a:t>t_store</a:t>
            </a:r>
            <a:r>
              <a:rPr lang="en-US" sz="2000" dirty="0"/>
              <a:t>* </a:t>
            </a:r>
            <a:r>
              <a:rPr lang="en-US" sz="2000" dirty="0" smtClean="0"/>
              <a:t>store </a:t>
            </a:r>
            <a:r>
              <a:rPr lang="en-US" sz="2000" dirty="0"/>
              <a:t>){</a:t>
            </a:r>
          </a:p>
          <a:p>
            <a:r>
              <a:rPr lang="en-US" sz="2000" dirty="0"/>
              <a:t>	</a:t>
            </a:r>
            <a:r>
              <a:rPr lang="en-US" sz="2000" dirty="0" smtClean="0"/>
              <a:t>node</a:t>
            </a:r>
            <a:r>
              <a:rPr lang="en-US" sz="2000" dirty="0"/>
              <a:t>* product = </a:t>
            </a:r>
            <a:r>
              <a:rPr lang="en-US" sz="2000" dirty="0" smtClean="0"/>
              <a:t>store-</a:t>
            </a:r>
            <a:r>
              <a:rPr lang="en-US" sz="2000" dirty="0"/>
              <a:t>&gt;products;</a:t>
            </a:r>
          </a:p>
          <a:p>
            <a:r>
              <a:rPr lang="en-US" sz="2000" dirty="0"/>
              <a:t>	long total = 0;</a:t>
            </a:r>
          </a:p>
          <a:p>
            <a:endParaRPr lang="en-US" sz="2000" dirty="0"/>
          </a:p>
          <a:p>
            <a:r>
              <a:rPr lang="en-US" sz="2000" dirty="0"/>
              <a:t>	while ( product != 0 ) {</a:t>
            </a:r>
          </a:p>
          <a:p>
            <a:r>
              <a:rPr lang="en-US" sz="2000" dirty="0"/>
              <a:t>		total += </a:t>
            </a:r>
            <a:r>
              <a:rPr lang="en-US" sz="2000" dirty="0" err="1"/>
              <a:t>isAvailable</a:t>
            </a:r>
            <a:r>
              <a:rPr lang="en-US" sz="2000" dirty="0"/>
              <a:t>( product )</a:t>
            </a:r>
            <a:r>
              <a:rPr lang="en-US" sz="2000" dirty="0" smtClean="0"/>
              <a:t>;</a:t>
            </a:r>
          </a:p>
          <a:p>
            <a:r>
              <a:rPr lang="en-US" sz="2000" dirty="0">
                <a:solidFill>
                  <a:srgbClr val="008000"/>
                </a:solidFill>
              </a:rPr>
              <a:t>	</a:t>
            </a:r>
            <a:r>
              <a:rPr lang="en-US" sz="2000" dirty="0" smtClean="0">
                <a:solidFill>
                  <a:srgbClr val="008000"/>
                </a:solidFill>
              </a:rPr>
              <a:t>	assert( total &gt;= 0 );</a:t>
            </a:r>
            <a:endParaRPr lang="en-US" sz="2000" dirty="0">
              <a:solidFill>
                <a:srgbClr val="008000"/>
              </a:solidFill>
            </a:endParaRPr>
          </a:p>
          <a:p>
            <a:r>
              <a:rPr lang="en-US" sz="2000" dirty="0"/>
              <a:t>		product = product-&gt;</a:t>
            </a:r>
            <a:r>
              <a:rPr lang="en-US" sz="2000" dirty="0" err="1"/>
              <a:t>nxt</a:t>
            </a:r>
            <a:r>
              <a:rPr lang="en-US" sz="2000" dirty="0"/>
              <a:t>;</a:t>
            </a:r>
          </a:p>
          <a:p>
            <a:r>
              <a:rPr lang="en-US" sz="2000" dirty="0"/>
              <a:t>	</a:t>
            </a:r>
            <a:r>
              <a:rPr lang="en-US" sz="2000" dirty="0" smtClean="0"/>
              <a:t>}</a:t>
            </a:r>
            <a:endParaRPr lang="en-US" sz="2000" dirty="0"/>
          </a:p>
          <a:p>
            <a:pPr lvl="1"/>
            <a:r>
              <a:rPr lang="en-US" sz="2000" dirty="0" smtClean="0"/>
              <a:t>return total;</a:t>
            </a:r>
            <a:endParaRPr lang="en-US" sz="2000" dirty="0"/>
          </a:p>
          <a:p>
            <a:r>
              <a:rPr lang="en-US" sz="2000" dirty="0"/>
              <a:t>}</a:t>
            </a:r>
          </a:p>
        </p:txBody>
      </p:sp>
      <p:sp>
        <p:nvSpPr>
          <p:cNvPr id="2" name="Rectangle 1"/>
          <p:cNvSpPr/>
          <p:nvPr/>
        </p:nvSpPr>
        <p:spPr>
          <a:xfrm>
            <a:off x="-67732" y="-62495"/>
            <a:ext cx="453670" cy="3170099"/>
          </a:xfrm>
          <a:prstGeom prst="rect">
            <a:avLst/>
          </a:prstGeom>
        </p:spPr>
        <p:txBody>
          <a:bodyPr wrap="none">
            <a:spAutoFit/>
          </a:bodyPr>
          <a:lstStyle/>
          <a:p>
            <a:r>
              <a:rPr lang="en-US" sz="2000" dirty="0" smtClean="0"/>
              <a:t>10</a:t>
            </a:r>
          </a:p>
          <a:p>
            <a:endParaRPr lang="en-US" sz="2000" dirty="0" smtClean="0"/>
          </a:p>
          <a:p>
            <a:r>
              <a:rPr lang="en-US" sz="2000" dirty="0" smtClean="0"/>
              <a:t>11</a:t>
            </a:r>
          </a:p>
          <a:p>
            <a:r>
              <a:rPr lang="en-US" sz="2000" dirty="0" smtClean="0"/>
              <a:t>12</a:t>
            </a:r>
          </a:p>
          <a:p>
            <a:r>
              <a:rPr lang="en-US" sz="2000" dirty="0" smtClean="0"/>
              <a:t>13</a:t>
            </a:r>
          </a:p>
          <a:p>
            <a:r>
              <a:rPr lang="en-US" sz="2000" dirty="0" smtClean="0"/>
              <a:t>14</a:t>
            </a:r>
          </a:p>
          <a:p>
            <a:r>
              <a:rPr lang="en-US" sz="2000" dirty="0" smtClean="0"/>
              <a:t>15</a:t>
            </a:r>
          </a:p>
          <a:p>
            <a:r>
              <a:rPr lang="en-US" sz="2000" dirty="0" smtClean="0"/>
              <a:t>16</a:t>
            </a:r>
          </a:p>
          <a:p>
            <a:r>
              <a:rPr lang="en-US" sz="2000" dirty="0" smtClean="0"/>
              <a:t>17</a:t>
            </a:r>
          </a:p>
          <a:p>
            <a:r>
              <a:rPr lang="en-US" sz="2000" dirty="0" smtClean="0"/>
              <a:t>18</a:t>
            </a:r>
          </a:p>
        </p:txBody>
      </p:sp>
      <p:sp>
        <p:nvSpPr>
          <p:cNvPr id="15" name="Rectangle 14"/>
          <p:cNvSpPr/>
          <p:nvPr/>
        </p:nvSpPr>
        <p:spPr>
          <a:xfrm>
            <a:off x="-50809" y="3380125"/>
            <a:ext cx="609600" cy="3170099"/>
          </a:xfrm>
          <a:prstGeom prst="rect">
            <a:avLst/>
          </a:prstGeom>
        </p:spPr>
        <p:txBody>
          <a:bodyPr wrap="square">
            <a:spAutoFit/>
          </a:bodyPr>
          <a:lstStyle/>
          <a:p>
            <a:r>
              <a:rPr lang="en-US" sz="2000" dirty="0"/>
              <a:t>17</a:t>
            </a:r>
          </a:p>
          <a:p>
            <a:r>
              <a:rPr lang="en-US" sz="2000" dirty="0"/>
              <a:t>18</a:t>
            </a:r>
          </a:p>
          <a:p>
            <a:r>
              <a:rPr lang="en-US" sz="2000" dirty="0"/>
              <a:t>19</a:t>
            </a:r>
          </a:p>
          <a:p>
            <a:r>
              <a:rPr lang="en-US" sz="2000" dirty="0"/>
              <a:t>20</a:t>
            </a:r>
          </a:p>
          <a:p>
            <a:r>
              <a:rPr lang="en-US" sz="2000" dirty="0"/>
              <a:t>21</a:t>
            </a:r>
          </a:p>
          <a:p>
            <a:r>
              <a:rPr lang="en-US" sz="2000" dirty="0"/>
              <a:t>22</a:t>
            </a:r>
          </a:p>
          <a:p>
            <a:r>
              <a:rPr lang="en-US" sz="2000" dirty="0"/>
              <a:t>23</a:t>
            </a:r>
          </a:p>
          <a:p>
            <a:r>
              <a:rPr lang="en-US" sz="2000" dirty="0"/>
              <a:t>24</a:t>
            </a:r>
          </a:p>
          <a:p>
            <a:r>
              <a:rPr lang="en-US" sz="2000" dirty="0"/>
              <a:t>25</a:t>
            </a:r>
          </a:p>
          <a:p>
            <a:r>
              <a:rPr lang="en-US" sz="2000" dirty="0"/>
              <a:t>26</a:t>
            </a:r>
          </a:p>
        </p:txBody>
      </p:sp>
      <p:sp>
        <p:nvSpPr>
          <p:cNvPr id="9" name="Rectangle 8"/>
          <p:cNvSpPr/>
          <p:nvPr/>
        </p:nvSpPr>
        <p:spPr>
          <a:xfrm>
            <a:off x="389456" y="-79428"/>
            <a:ext cx="8094136" cy="3170099"/>
          </a:xfrm>
          <a:prstGeom prst="rect">
            <a:avLst/>
          </a:prstGeom>
        </p:spPr>
        <p:txBody>
          <a:bodyPr wrap="square">
            <a:spAutoFit/>
          </a:bodyPr>
          <a:lstStyle/>
          <a:p>
            <a:r>
              <a:rPr lang="en-US" sz="2000" dirty="0" err="1"/>
              <a:t>int</a:t>
            </a:r>
            <a:r>
              <a:rPr lang="en-US" sz="2000" dirty="0"/>
              <a:t> </a:t>
            </a:r>
            <a:r>
              <a:rPr lang="en-US" sz="2000" dirty="0" err="1"/>
              <a:t>isAvailable</a:t>
            </a:r>
            <a:r>
              <a:rPr lang="en-US" sz="2000" dirty="0" smtClean="0"/>
              <a:t>(node* product){</a:t>
            </a:r>
          </a:p>
          <a:p>
            <a:r>
              <a:rPr lang="en-US" sz="2000" dirty="0"/>
              <a:t> </a:t>
            </a:r>
            <a:r>
              <a:rPr lang="en-US" sz="2000" dirty="0" smtClean="0"/>
              <a:t>     </a:t>
            </a:r>
            <a:r>
              <a:rPr lang="en-US" sz="2000" dirty="0"/>
              <a:t> </a:t>
            </a:r>
            <a:r>
              <a:rPr lang="en-US" sz="2000" dirty="0">
                <a:solidFill>
                  <a:srgbClr val="008000"/>
                </a:solidFill>
              </a:rPr>
              <a:t>assert( product-&gt;items &gt;= 0 );</a:t>
            </a:r>
            <a:endParaRPr lang="en-US" sz="2000" dirty="0"/>
          </a:p>
          <a:p>
            <a:r>
              <a:rPr lang="en-US" sz="2000" dirty="0"/>
              <a:t>	if ( </a:t>
            </a:r>
            <a:r>
              <a:rPr lang="en-US" sz="2000" dirty="0" err="1"/>
              <a:t>notInitialized</a:t>
            </a:r>
            <a:r>
              <a:rPr lang="en-US" sz="2000" dirty="0"/>
              <a:t> </a:t>
            </a:r>
            <a:r>
              <a:rPr lang="en-US" sz="2000" dirty="0" smtClean="0"/>
              <a:t>(product) )</a:t>
            </a:r>
            <a:endParaRPr lang="en-US" sz="2000" dirty="0"/>
          </a:p>
          <a:p>
            <a:pPr lvl="1"/>
            <a:r>
              <a:rPr lang="en-US" sz="2000" dirty="0" smtClean="0"/>
              <a:t>	return 0;</a:t>
            </a:r>
          </a:p>
          <a:p>
            <a:r>
              <a:rPr lang="en-US" sz="2000" dirty="0"/>
              <a:t>	if ( </a:t>
            </a:r>
            <a:r>
              <a:rPr lang="en-US" sz="2000" dirty="0" err="1" smtClean="0"/>
              <a:t>notInCatalog</a:t>
            </a:r>
            <a:r>
              <a:rPr lang="en-US" sz="2000" dirty="0" smtClean="0"/>
              <a:t> </a:t>
            </a:r>
            <a:r>
              <a:rPr lang="en-US" sz="2000" dirty="0"/>
              <a:t>(product) )</a:t>
            </a:r>
          </a:p>
          <a:p>
            <a:pPr lvl="1"/>
            <a:r>
              <a:rPr lang="en-US" sz="2000" dirty="0"/>
              <a:t>	return </a:t>
            </a:r>
            <a:r>
              <a:rPr lang="en-US" sz="2000" dirty="0" smtClean="0"/>
              <a:t>-1;</a:t>
            </a:r>
          </a:p>
          <a:p>
            <a:r>
              <a:rPr lang="fi-FI" sz="2000" dirty="0"/>
              <a:t>	</a:t>
            </a:r>
            <a:r>
              <a:rPr lang="fi-FI" sz="2000" dirty="0" err="1"/>
              <a:t>if</a:t>
            </a:r>
            <a:r>
              <a:rPr lang="fi-FI" sz="2000" dirty="0"/>
              <a:t> ( </a:t>
            </a:r>
            <a:r>
              <a:rPr lang="fi-FI" sz="2000" dirty="0" err="1" smtClean="0"/>
              <a:t>product-</a:t>
            </a:r>
            <a:r>
              <a:rPr lang="fi-FI" sz="2000" dirty="0" smtClean="0"/>
              <a:t>&gt;</a:t>
            </a:r>
            <a:r>
              <a:rPr lang="fi-FI" sz="2000" dirty="0" err="1" smtClean="0"/>
              <a:t>items</a:t>
            </a:r>
            <a:r>
              <a:rPr lang="fi-FI" sz="2000" dirty="0" smtClean="0"/>
              <a:t> </a:t>
            </a:r>
            <a:r>
              <a:rPr lang="fi-FI" sz="2000" dirty="0"/>
              <a:t>&gt; 0 </a:t>
            </a:r>
            <a:r>
              <a:rPr lang="fi-FI" sz="2000" dirty="0" smtClean="0"/>
              <a:t>)</a:t>
            </a:r>
          </a:p>
          <a:p>
            <a:r>
              <a:rPr lang="fi-FI" sz="2000" dirty="0">
                <a:solidFill>
                  <a:srgbClr val="1F497D"/>
                </a:solidFill>
              </a:rPr>
              <a:t>	</a:t>
            </a:r>
            <a:r>
              <a:rPr lang="fi-FI" sz="2000" dirty="0" smtClean="0">
                <a:solidFill>
                  <a:srgbClr val="1F497D"/>
                </a:solidFill>
              </a:rPr>
              <a:t>	</a:t>
            </a:r>
            <a:r>
              <a:rPr lang="it-IT" sz="2000" dirty="0" err="1" smtClean="0"/>
              <a:t>return</a:t>
            </a:r>
            <a:r>
              <a:rPr lang="it-IT" sz="2000" dirty="0" smtClean="0"/>
              <a:t> 1;</a:t>
            </a:r>
            <a:endParaRPr lang="en-US" sz="2000" dirty="0"/>
          </a:p>
          <a:p>
            <a:r>
              <a:rPr lang="en-US" sz="2000" dirty="0"/>
              <a:t>	</a:t>
            </a:r>
            <a:r>
              <a:rPr lang="it-IT" sz="2000" dirty="0" err="1" smtClean="0"/>
              <a:t>return</a:t>
            </a:r>
            <a:r>
              <a:rPr lang="it-IT" sz="2000" dirty="0" smtClean="0"/>
              <a:t> 0;</a:t>
            </a:r>
            <a:endParaRPr lang="en-US" sz="2000" dirty="0"/>
          </a:p>
          <a:p>
            <a:r>
              <a:rPr lang="en-US" sz="2000" dirty="0" smtClean="0"/>
              <a:t>}</a:t>
            </a:r>
            <a:endParaRPr lang="en-US" sz="2400" dirty="0"/>
          </a:p>
        </p:txBody>
      </p:sp>
      <p:sp>
        <p:nvSpPr>
          <p:cNvPr id="3" name="TextBox 2"/>
          <p:cNvSpPr txBox="1"/>
          <p:nvPr/>
        </p:nvSpPr>
        <p:spPr>
          <a:xfrm>
            <a:off x="6347116" y="2627514"/>
            <a:ext cx="1420431" cy="461665"/>
          </a:xfrm>
          <a:prstGeom prst="rect">
            <a:avLst/>
          </a:prstGeom>
          <a:noFill/>
        </p:spPr>
        <p:txBody>
          <a:bodyPr wrap="none" rtlCol="0">
            <a:spAutoFit/>
          </a:bodyPr>
          <a:lstStyle/>
          <a:p>
            <a:r>
              <a:rPr lang="en-US" sz="2400" dirty="0" smtClean="0">
                <a:solidFill>
                  <a:schemeClr val="bg1"/>
                </a:solidFill>
              </a:rPr>
              <a:t>classifies</a:t>
            </a:r>
            <a:endParaRPr lang="en-US" sz="2400" dirty="0">
              <a:solidFill>
                <a:schemeClr val="bg1"/>
              </a:solidFill>
            </a:endParaRPr>
          </a:p>
        </p:txBody>
      </p:sp>
    </p:spTree>
    <p:extLst>
      <p:ext uri="{BB962C8B-B14F-4D97-AF65-F5344CB8AC3E}">
        <p14:creationId xmlns:p14="http://schemas.microsoft.com/office/powerpoint/2010/main" val="381085659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8657" y="3380125"/>
            <a:ext cx="8669876" cy="3477875"/>
          </a:xfrm>
          <a:prstGeom prst="rect">
            <a:avLst/>
          </a:prstGeom>
        </p:spPr>
        <p:txBody>
          <a:bodyPr wrap="square">
            <a:spAutoFit/>
          </a:bodyPr>
          <a:lstStyle/>
          <a:p>
            <a:r>
              <a:rPr lang="en-US" sz="2000" dirty="0"/>
              <a:t>long </a:t>
            </a:r>
            <a:r>
              <a:rPr lang="en-US" sz="2000" dirty="0" err="1"/>
              <a:t>availableProducts</a:t>
            </a:r>
            <a:r>
              <a:rPr lang="en-US" sz="2000" dirty="0"/>
              <a:t>( </a:t>
            </a:r>
            <a:r>
              <a:rPr lang="en-US" sz="2000" dirty="0" err="1" smtClean="0"/>
              <a:t>t_store</a:t>
            </a:r>
            <a:r>
              <a:rPr lang="en-US" sz="2000" dirty="0"/>
              <a:t>* </a:t>
            </a:r>
            <a:r>
              <a:rPr lang="en-US" sz="2000" dirty="0" smtClean="0"/>
              <a:t>store </a:t>
            </a:r>
            <a:r>
              <a:rPr lang="en-US" sz="2000" dirty="0"/>
              <a:t>){</a:t>
            </a:r>
          </a:p>
          <a:p>
            <a:r>
              <a:rPr lang="en-US" sz="2000" dirty="0"/>
              <a:t>	</a:t>
            </a:r>
            <a:r>
              <a:rPr lang="en-US" sz="2000" dirty="0" smtClean="0"/>
              <a:t>node</a:t>
            </a:r>
            <a:r>
              <a:rPr lang="en-US" sz="2000" dirty="0"/>
              <a:t>* product = </a:t>
            </a:r>
            <a:r>
              <a:rPr lang="en-US" sz="2000" dirty="0" smtClean="0"/>
              <a:t>store-</a:t>
            </a:r>
            <a:r>
              <a:rPr lang="en-US" sz="2000" dirty="0"/>
              <a:t>&gt;products;</a:t>
            </a:r>
          </a:p>
          <a:p>
            <a:r>
              <a:rPr lang="en-US" sz="2000" dirty="0"/>
              <a:t>	long total = 0;</a:t>
            </a:r>
          </a:p>
          <a:p>
            <a:endParaRPr lang="en-US" sz="2000" dirty="0"/>
          </a:p>
          <a:p>
            <a:r>
              <a:rPr lang="en-US" sz="2000" dirty="0"/>
              <a:t>	while ( product != 0 ) {</a:t>
            </a:r>
          </a:p>
          <a:p>
            <a:r>
              <a:rPr lang="en-US" sz="2000" dirty="0"/>
              <a:t>		total += </a:t>
            </a:r>
            <a:r>
              <a:rPr lang="en-US" sz="2000" dirty="0" err="1"/>
              <a:t>isAvailable</a:t>
            </a:r>
            <a:r>
              <a:rPr lang="en-US" sz="2000" dirty="0"/>
              <a:t>( product )</a:t>
            </a:r>
            <a:r>
              <a:rPr lang="en-US" sz="2000" dirty="0" smtClean="0"/>
              <a:t>;</a:t>
            </a:r>
          </a:p>
          <a:p>
            <a:r>
              <a:rPr lang="en-US" sz="2000" dirty="0">
                <a:solidFill>
                  <a:srgbClr val="008000"/>
                </a:solidFill>
              </a:rPr>
              <a:t>	</a:t>
            </a:r>
            <a:r>
              <a:rPr lang="en-US" sz="2000" dirty="0" smtClean="0">
                <a:solidFill>
                  <a:srgbClr val="008000"/>
                </a:solidFill>
              </a:rPr>
              <a:t>	assert( total &gt;= 0 );</a:t>
            </a:r>
            <a:endParaRPr lang="en-US" sz="2000" dirty="0">
              <a:solidFill>
                <a:srgbClr val="008000"/>
              </a:solidFill>
            </a:endParaRPr>
          </a:p>
          <a:p>
            <a:r>
              <a:rPr lang="en-US" sz="2000" dirty="0"/>
              <a:t>		product = product-&gt;</a:t>
            </a:r>
            <a:r>
              <a:rPr lang="en-US" sz="2000" dirty="0" err="1"/>
              <a:t>nxt</a:t>
            </a:r>
            <a:r>
              <a:rPr lang="en-US" sz="2000" dirty="0"/>
              <a:t>;</a:t>
            </a:r>
          </a:p>
          <a:p>
            <a:r>
              <a:rPr lang="en-US" sz="2000" dirty="0"/>
              <a:t>	</a:t>
            </a:r>
            <a:r>
              <a:rPr lang="en-US" sz="2000" dirty="0" smtClean="0"/>
              <a:t>}</a:t>
            </a:r>
            <a:endParaRPr lang="en-US" sz="2000" dirty="0"/>
          </a:p>
          <a:p>
            <a:pPr lvl="1"/>
            <a:r>
              <a:rPr lang="en-US" sz="2000" dirty="0" smtClean="0"/>
              <a:t>return total;</a:t>
            </a:r>
            <a:endParaRPr lang="en-US" sz="2000" dirty="0"/>
          </a:p>
          <a:p>
            <a:r>
              <a:rPr lang="en-US" sz="2000" dirty="0"/>
              <a:t>}</a:t>
            </a:r>
          </a:p>
        </p:txBody>
      </p:sp>
      <p:sp>
        <p:nvSpPr>
          <p:cNvPr id="2" name="Rectangle 1"/>
          <p:cNvSpPr/>
          <p:nvPr/>
        </p:nvSpPr>
        <p:spPr>
          <a:xfrm>
            <a:off x="-67732" y="-62495"/>
            <a:ext cx="453670" cy="3170099"/>
          </a:xfrm>
          <a:prstGeom prst="rect">
            <a:avLst/>
          </a:prstGeom>
        </p:spPr>
        <p:txBody>
          <a:bodyPr wrap="none">
            <a:spAutoFit/>
          </a:bodyPr>
          <a:lstStyle/>
          <a:p>
            <a:r>
              <a:rPr lang="en-US" sz="2000" dirty="0" smtClean="0"/>
              <a:t>10</a:t>
            </a:r>
          </a:p>
          <a:p>
            <a:endParaRPr lang="en-US" sz="2000" dirty="0" smtClean="0"/>
          </a:p>
          <a:p>
            <a:r>
              <a:rPr lang="en-US" sz="2000" dirty="0" smtClean="0"/>
              <a:t>11</a:t>
            </a:r>
          </a:p>
          <a:p>
            <a:r>
              <a:rPr lang="en-US" sz="2000" dirty="0" smtClean="0"/>
              <a:t>12</a:t>
            </a:r>
          </a:p>
          <a:p>
            <a:r>
              <a:rPr lang="en-US" sz="2000" dirty="0" smtClean="0"/>
              <a:t>13</a:t>
            </a:r>
          </a:p>
          <a:p>
            <a:r>
              <a:rPr lang="en-US" sz="2000" dirty="0" smtClean="0"/>
              <a:t>14</a:t>
            </a:r>
          </a:p>
          <a:p>
            <a:r>
              <a:rPr lang="en-US" sz="2000" dirty="0" smtClean="0"/>
              <a:t>15</a:t>
            </a:r>
          </a:p>
          <a:p>
            <a:r>
              <a:rPr lang="en-US" sz="2000" dirty="0" smtClean="0"/>
              <a:t>16</a:t>
            </a:r>
          </a:p>
          <a:p>
            <a:r>
              <a:rPr lang="en-US" sz="2000" dirty="0" smtClean="0"/>
              <a:t>17</a:t>
            </a:r>
          </a:p>
          <a:p>
            <a:r>
              <a:rPr lang="en-US" sz="2000" dirty="0" smtClean="0"/>
              <a:t>18</a:t>
            </a:r>
          </a:p>
        </p:txBody>
      </p:sp>
      <p:sp>
        <p:nvSpPr>
          <p:cNvPr id="15" name="Rectangle 14"/>
          <p:cNvSpPr/>
          <p:nvPr/>
        </p:nvSpPr>
        <p:spPr>
          <a:xfrm>
            <a:off x="-50809" y="3380125"/>
            <a:ext cx="609600" cy="3170099"/>
          </a:xfrm>
          <a:prstGeom prst="rect">
            <a:avLst/>
          </a:prstGeom>
        </p:spPr>
        <p:txBody>
          <a:bodyPr wrap="square">
            <a:spAutoFit/>
          </a:bodyPr>
          <a:lstStyle/>
          <a:p>
            <a:r>
              <a:rPr lang="en-US" sz="2000" dirty="0"/>
              <a:t>17</a:t>
            </a:r>
          </a:p>
          <a:p>
            <a:r>
              <a:rPr lang="en-US" sz="2000" dirty="0"/>
              <a:t>18</a:t>
            </a:r>
          </a:p>
          <a:p>
            <a:r>
              <a:rPr lang="en-US" sz="2000" dirty="0"/>
              <a:t>19</a:t>
            </a:r>
          </a:p>
          <a:p>
            <a:r>
              <a:rPr lang="en-US" sz="2000" dirty="0"/>
              <a:t>20</a:t>
            </a:r>
          </a:p>
          <a:p>
            <a:r>
              <a:rPr lang="en-US" sz="2000" dirty="0"/>
              <a:t>21</a:t>
            </a:r>
          </a:p>
          <a:p>
            <a:r>
              <a:rPr lang="en-US" sz="2000" dirty="0"/>
              <a:t>22</a:t>
            </a:r>
          </a:p>
          <a:p>
            <a:r>
              <a:rPr lang="en-US" sz="2000" dirty="0"/>
              <a:t>23</a:t>
            </a:r>
          </a:p>
          <a:p>
            <a:r>
              <a:rPr lang="en-US" sz="2000" dirty="0"/>
              <a:t>24</a:t>
            </a:r>
          </a:p>
          <a:p>
            <a:r>
              <a:rPr lang="en-US" sz="2000" dirty="0"/>
              <a:t>25</a:t>
            </a:r>
          </a:p>
          <a:p>
            <a:r>
              <a:rPr lang="en-US" sz="2000" dirty="0"/>
              <a:t>26</a:t>
            </a:r>
          </a:p>
        </p:txBody>
      </p:sp>
      <p:sp>
        <p:nvSpPr>
          <p:cNvPr id="9" name="Rectangle 8"/>
          <p:cNvSpPr/>
          <p:nvPr/>
        </p:nvSpPr>
        <p:spPr>
          <a:xfrm>
            <a:off x="389456" y="-79428"/>
            <a:ext cx="8094136" cy="3170099"/>
          </a:xfrm>
          <a:prstGeom prst="rect">
            <a:avLst/>
          </a:prstGeom>
        </p:spPr>
        <p:txBody>
          <a:bodyPr wrap="square">
            <a:spAutoFit/>
          </a:bodyPr>
          <a:lstStyle/>
          <a:p>
            <a:r>
              <a:rPr lang="en-US" sz="2000" dirty="0" err="1"/>
              <a:t>int</a:t>
            </a:r>
            <a:r>
              <a:rPr lang="en-US" sz="2000" dirty="0"/>
              <a:t> </a:t>
            </a:r>
            <a:r>
              <a:rPr lang="en-US" sz="2000" dirty="0" err="1"/>
              <a:t>isAvailable</a:t>
            </a:r>
            <a:r>
              <a:rPr lang="en-US" sz="2000" dirty="0" smtClean="0"/>
              <a:t>(node* product){</a:t>
            </a:r>
          </a:p>
          <a:p>
            <a:r>
              <a:rPr lang="en-US" sz="2000" dirty="0"/>
              <a:t> </a:t>
            </a:r>
            <a:r>
              <a:rPr lang="en-US" sz="2000" dirty="0" smtClean="0"/>
              <a:t>     </a:t>
            </a:r>
            <a:r>
              <a:rPr lang="en-US" sz="2000" dirty="0"/>
              <a:t> </a:t>
            </a:r>
            <a:r>
              <a:rPr lang="en-US" sz="2000" dirty="0">
                <a:solidFill>
                  <a:srgbClr val="008000"/>
                </a:solidFill>
              </a:rPr>
              <a:t>assert( product-&gt;items &gt;= 0 );</a:t>
            </a:r>
            <a:endParaRPr lang="en-US" sz="2000" dirty="0"/>
          </a:p>
          <a:p>
            <a:r>
              <a:rPr lang="en-US" sz="2000" dirty="0"/>
              <a:t>	if ( </a:t>
            </a:r>
            <a:r>
              <a:rPr lang="en-US" sz="2000" dirty="0" err="1"/>
              <a:t>notInitialized</a:t>
            </a:r>
            <a:r>
              <a:rPr lang="en-US" sz="2000" dirty="0"/>
              <a:t> </a:t>
            </a:r>
            <a:r>
              <a:rPr lang="en-US" sz="2000" dirty="0" smtClean="0"/>
              <a:t>(product) )</a:t>
            </a:r>
            <a:endParaRPr lang="en-US" sz="2000" dirty="0"/>
          </a:p>
          <a:p>
            <a:pPr lvl="1"/>
            <a:r>
              <a:rPr lang="en-US" sz="2000" dirty="0" smtClean="0"/>
              <a:t>	return 0;</a:t>
            </a:r>
          </a:p>
          <a:p>
            <a:r>
              <a:rPr lang="en-US" sz="2000" dirty="0"/>
              <a:t>	if ( </a:t>
            </a:r>
            <a:r>
              <a:rPr lang="en-US" sz="2000" dirty="0" err="1" smtClean="0"/>
              <a:t>notInCatalog</a:t>
            </a:r>
            <a:r>
              <a:rPr lang="en-US" sz="2000" dirty="0" smtClean="0"/>
              <a:t> </a:t>
            </a:r>
            <a:r>
              <a:rPr lang="en-US" sz="2000" dirty="0"/>
              <a:t>(product) )</a:t>
            </a:r>
          </a:p>
          <a:p>
            <a:pPr lvl="1"/>
            <a:r>
              <a:rPr lang="en-US" sz="2000" dirty="0"/>
              <a:t>	return </a:t>
            </a:r>
            <a:r>
              <a:rPr lang="en-US" sz="2000" dirty="0" smtClean="0"/>
              <a:t>-1;</a:t>
            </a:r>
          </a:p>
          <a:p>
            <a:r>
              <a:rPr lang="fi-FI" sz="2000" dirty="0"/>
              <a:t>	</a:t>
            </a:r>
            <a:r>
              <a:rPr lang="fi-FI" sz="2000" dirty="0" err="1"/>
              <a:t>if</a:t>
            </a:r>
            <a:r>
              <a:rPr lang="fi-FI" sz="2000" dirty="0"/>
              <a:t> ( </a:t>
            </a:r>
            <a:r>
              <a:rPr lang="fi-FI" sz="2000" dirty="0" err="1" smtClean="0"/>
              <a:t>product-</a:t>
            </a:r>
            <a:r>
              <a:rPr lang="fi-FI" sz="2000" dirty="0" smtClean="0"/>
              <a:t>&gt;</a:t>
            </a:r>
            <a:r>
              <a:rPr lang="fi-FI" sz="2000" dirty="0" err="1" smtClean="0"/>
              <a:t>items</a:t>
            </a:r>
            <a:r>
              <a:rPr lang="fi-FI" sz="2000" dirty="0" smtClean="0"/>
              <a:t> </a:t>
            </a:r>
            <a:r>
              <a:rPr lang="fi-FI" sz="2000" dirty="0"/>
              <a:t>&gt; 0 </a:t>
            </a:r>
            <a:r>
              <a:rPr lang="fi-FI" sz="2000" dirty="0" smtClean="0"/>
              <a:t>)</a:t>
            </a:r>
          </a:p>
          <a:p>
            <a:r>
              <a:rPr lang="fi-FI" sz="2000" dirty="0">
                <a:solidFill>
                  <a:srgbClr val="1F497D"/>
                </a:solidFill>
              </a:rPr>
              <a:t>	</a:t>
            </a:r>
            <a:r>
              <a:rPr lang="fi-FI" sz="2000" dirty="0" smtClean="0">
                <a:solidFill>
                  <a:srgbClr val="1F497D"/>
                </a:solidFill>
              </a:rPr>
              <a:t>	</a:t>
            </a:r>
            <a:r>
              <a:rPr lang="it-IT" sz="2000" dirty="0" err="1" smtClean="0"/>
              <a:t>return</a:t>
            </a:r>
            <a:r>
              <a:rPr lang="it-IT" sz="2000" dirty="0" smtClean="0"/>
              <a:t> 1;</a:t>
            </a:r>
            <a:endParaRPr lang="en-US" sz="2000" dirty="0"/>
          </a:p>
          <a:p>
            <a:r>
              <a:rPr lang="en-US" sz="2000" dirty="0"/>
              <a:t>	</a:t>
            </a:r>
            <a:r>
              <a:rPr lang="it-IT" sz="2000" dirty="0" err="1" smtClean="0"/>
              <a:t>return</a:t>
            </a:r>
            <a:r>
              <a:rPr lang="it-IT" sz="2000" dirty="0" smtClean="0"/>
              <a:t> 0;</a:t>
            </a:r>
            <a:endParaRPr lang="en-US" sz="2000" dirty="0"/>
          </a:p>
          <a:p>
            <a:r>
              <a:rPr lang="en-US" sz="2000" dirty="0" smtClean="0"/>
              <a:t>}</a:t>
            </a:r>
            <a:endParaRPr lang="en-US" sz="2400" dirty="0"/>
          </a:p>
        </p:txBody>
      </p:sp>
      <p:sp>
        <p:nvSpPr>
          <p:cNvPr id="16" name="TextBox 15"/>
          <p:cNvSpPr txBox="1"/>
          <p:nvPr/>
        </p:nvSpPr>
        <p:spPr>
          <a:xfrm>
            <a:off x="6848894" y="3965249"/>
            <a:ext cx="2249334" cy="1569660"/>
          </a:xfrm>
          <a:prstGeom prst="rect">
            <a:avLst/>
          </a:prstGeom>
          <a:noFill/>
        </p:spPr>
        <p:txBody>
          <a:bodyPr wrap="none" rtlCol="0">
            <a:spAutoFit/>
          </a:bodyPr>
          <a:lstStyle/>
          <a:p>
            <a:pPr marL="342900" indent="-342900">
              <a:buFont typeface="Arial"/>
              <a:buChar char="•"/>
            </a:pPr>
            <a:r>
              <a:rPr lang="en-US" sz="2400" dirty="0" smtClean="0">
                <a:solidFill>
                  <a:srgbClr val="1F497D"/>
                </a:solidFill>
              </a:rPr>
              <a:t>Verified</a:t>
            </a:r>
          </a:p>
          <a:p>
            <a:pPr marL="342900" indent="-342900">
              <a:buFont typeface="Arial"/>
              <a:buChar char="•"/>
            </a:pPr>
            <a:r>
              <a:rPr lang="en-US" sz="2400" dirty="0" smtClean="0">
                <a:solidFill>
                  <a:srgbClr val="1F497D"/>
                </a:solidFill>
              </a:rPr>
              <a:t>False</a:t>
            </a:r>
          </a:p>
          <a:p>
            <a:pPr marL="342900" indent="-342900">
              <a:buFont typeface="Arial"/>
              <a:buChar char="•"/>
            </a:pPr>
            <a:r>
              <a:rPr lang="en-US" sz="2400" dirty="0" smtClean="0">
                <a:solidFill>
                  <a:srgbClr val="1F497D"/>
                </a:solidFill>
              </a:rPr>
              <a:t>Unreachable</a:t>
            </a:r>
          </a:p>
          <a:p>
            <a:pPr marL="342900" indent="-342900">
              <a:buFont typeface="Arial"/>
              <a:buChar char="•"/>
            </a:pPr>
            <a:r>
              <a:rPr lang="en-US" sz="2400" dirty="0" smtClean="0">
                <a:solidFill>
                  <a:srgbClr val="1F497D"/>
                </a:solidFill>
              </a:rPr>
              <a:t>Unknown</a:t>
            </a:r>
          </a:p>
        </p:txBody>
      </p:sp>
      <p:sp>
        <p:nvSpPr>
          <p:cNvPr id="19" name="Bent Arrow 18"/>
          <p:cNvSpPr/>
          <p:nvPr/>
        </p:nvSpPr>
        <p:spPr>
          <a:xfrm rot="5400000">
            <a:off x="6485816" y="2203830"/>
            <a:ext cx="1354665" cy="2235899"/>
          </a:xfrm>
          <a:prstGeom prst="bentArrow">
            <a:avLst>
              <a:gd name="adj1" fmla="val 30195"/>
              <a:gd name="adj2" fmla="val 25000"/>
              <a:gd name="adj3" fmla="val 25000"/>
              <a:gd name="adj4" fmla="val 43750"/>
            </a:avLst>
          </a:prstGeom>
          <a:solidFill>
            <a:srgbClr val="1F497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 name="TextBox 10"/>
          <p:cNvSpPr txBox="1"/>
          <p:nvPr/>
        </p:nvSpPr>
        <p:spPr>
          <a:xfrm>
            <a:off x="2032005" y="2426018"/>
            <a:ext cx="4247377" cy="954107"/>
          </a:xfrm>
          <a:prstGeom prst="rect">
            <a:avLst/>
          </a:prstGeom>
          <a:solidFill>
            <a:schemeClr val="tx2"/>
          </a:solidFill>
        </p:spPr>
        <p:txBody>
          <a:bodyPr wrap="none" rtlCol="0">
            <a:spAutoFit/>
          </a:bodyPr>
          <a:lstStyle/>
          <a:p>
            <a:r>
              <a:rPr lang="en-US" sz="2800" dirty="0" smtClean="0">
                <a:solidFill>
                  <a:schemeClr val="bg1"/>
                </a:solidFill>
              </a:rPr>
              <a:t>Execute Model Checker</a:t>
            </a:r>
          </a:p>
          <a:p>
            <a:r>
              <a:rPr lang="en-US" sz="2800" dirty="0" smtClean="0">
                <a:solidFill>
                  <a:schemeClr val="bg1"/>
                </a:solidFill>
              </a:rPr>
              <a:t>on source with assertions</a:t>
            </a:r>
            <a:endParaRPr lang="en-US" sz="2800" dirty="0">
              <a:solidFill>
                <a:schemeClr val="bg1"/>
              </a:solidFill>
            </a:endParaRPr>
          </a:p>
        </p:txBody>
      </p:sp>
      <p:sp>
        <p:nvSpPr>
          <p:cNvPr id="3" name="TextBox 2"/>
          <p:cNvSpPr txBox="1"/>
          <p:nvPr/>
        </p:nvSpPr>
        <p:spPr>
          <a:xfrm>
            <a:off x="6347116" y="2627514"/>
            <a:ext cx="1420431" cy="461665"/>
          </a:xfrm>
          <a:prstGeom prst="rect">
            <a:avLst/>
          </a:prstGeom>
          <a:noFill/>
        </p:spPr>
        <p:txBody>
          <a:bodyPr wrap="none" rtlCol="0">
            <a:spAutoFit/>
          </a:bodyPr>
          <a:lstStyle/>
          <a:p>
            <a:r>
              <a:rPr lang="en-US" sz="2400" dirty="0" smtClean="0">
                <a:solidFill>
                  <a:schemeClr val="bg1"/>
                </a:solidFill>
              </a:rPr>
              <a:t>classifies</a:t>
            </a:r>
            <a:endParaRPr lang="en-US" sz="2400" dirty="0">
              <a:solidFill>
                <a:schemeClr val="bg1"/>
              </a:solidFill>
            </a:endParaRPr>
          </a:p>
        </p:txBody>
      </p:sp>
    </p:spTree>
    <p:extLst>
      <p:ext uri="{BB962C8B-B14F-4D97-AF65-F5344CB8AC3E}">
        <p14:creationId xmlns:p14="http://schemas.microsoft.com/office/powerpoint/2010/main" val="112253816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91872" y="4368800"/>
            <a:ext cx="2116662" cy="372533"/>
          </a:xfrm>
          <a:prstGeom prst="rect">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338657" y="3380125"/>
            <a:ext cx="8669876" cy="3477875"/>
          </a:xfrm>
          <a:prstGeom prst="rect">
            <a:avLst/>
          </a:prstGeom>
        </p:spPr>
        <p:txBody>
          <a:bodyPr wrap="square">
            <a:spAutoFit/>
          </a:bodyPr>
          <a:lstStyle/>
          <a:p>
            <a:r>
              <a:rPr lang="en-US" sz="2000" dirty="0"/>
              <a:t>long </a:t>
            </a:r>
            <a:r>
              <a:rPr lang="en-US" sz="2000" dirty="0" err="1"/>
              <a:t>availableProducts</a:t>
            </a:r>
            <a:r>
              <a:rPr lang="en-US" sz="2000" dirty="0"/>
              <a:t>( </a:t>
            </a:r>
            <a:r>
              <a:rPr lang="en-US" sz="2000" dirty="0" err="1" smtClean="0"/>
              <a:t>t_store</a:t>
            </a:r>
            <a:r>
              <a:rPr lang="en-US" sz="2000" dirty="0"/>
              <a:t>* </a:t>
            </a:r>
            <a:r>
              <a:rPr lang="en-US" sz="2000" dirty="0" smtClean="0"/>
              <a:t>store </a:t>
            </a:r>
            <a:r>
              <a:rPr lang="en-US" sz="2000" dirty="0"/>
              <a:t>){</a:t>
            </a:r>
          </a:p>
          <a:p>
            <a:r>
              <a:rPr lang="en-US" sz="2000" dirty="0"/>
              <a:t>	</a:t>
            </a:r>
            <a:r>
              <a:rPr lang="en-US" sz="2000" dirty="0" smtClean="0"/>
              <a:t>node</a:t>
            </a:r>
            <a:r>
              <a:rPr lang="en-US" sz="2000" dirty="0"/>
              <a:t>* product = </a:t>
            </a:r>
            <a:r>
              <a:rPr lang="en-US" sz="2000" dirty="0" smtClean="0"/>
              <a:t>store-</a:t>
            </a:r>
            <a:r>
              <a:rPr lang="en-US" sz="2000" dirty="0"/>
              <a:t>&gt;products;</a:t>
            </a:r>
          </a:p>
          <a:p>
            <a:r>
              <a:rPr lang="en-US" sz="2000" dirty="0"/>
              <a:t>	long total = 0;</a:t>
            </a:r>
          </a:p>
          <a:p>
            <a:endParaRPr lang="en-US" sz="2000" dirty="0"/>
          </a:p>
          <a:p>
            <a:r>
              <a:rPr lang="en-US" sz="2000" dirty="0"/>
              <a:t>	while ( product != 0 ) {</a:t>
            </a:r>
          </a:p>
          <a:p>
            <a:r>
              <a:rPr lang="en-US" sz="2000" dirty="0"/>
              <a:t>		total += </a:t>
            </a:r>
            <a:r>
              <a:rPr lang="en-US" sz="2000" dirty="0" err="1"/>
              <a:t>isAvailable</a:t>
            </a:r>
            <a:r>
              <a:rPr lang="en-US" sz="2000" dirty="0"/>
              <a:t>( product )</a:t>
            </a:r>
            <a:r>
              <a:rPr lang="en-US" sz="2000" dirty="0" smtClean="0"/>
              <a:t>;</a:t>
            </a:r>
          </a:p>
          <a:p>
            <a:r>
              <a:rPr lang="en-US" sz="2000" dirty="0">
                <a:solidFill>
                  <a:srgbClr val="008000"/>
                </a:solidFill>
              </a:rPr>
              <a:t>	</a:t>
            </a:r>
            <a:r>
              <a:rPr lang="en-US" sz="2000" dirty="0" smtClean="0">
                <a:solidFill>
                  <a:srgbClr val="008000"/>
                </a:solidFill>
              </a:rPr>
              <a:t>	assert( total &gt;= 0 );</a:t>
            </a:r>
            <a:endParaRPr lang="en-US" sz="2000" dirty="0">
              <a:solidFill>
                <a:srgbClr val="008000"/>
              </a:solidFill>
            </a:endParaRPr>
          </a:p>
          <a:p>
            <a:r>
              <a:rPr lang="en-US" sz="2000" dirty="0"/>
              <a:t>		product = product-&gt;</a:t>
            </a:r>
            <a:r>
              <a:rPr lang="en-US" sz="2000" dirty="0" err="1"/>
              <a:t>nxt</a:t>
            </a:r>
            <a:r>
              <a:rPr lang="en-US" sz="2000" dirty="0"/>
              <a:t>;</a:t>
            </a:r>
          </a:p>
          <a:p>
            <a:r>
              <a:rPr lang="en-US" sz="2000" dirty="0"/>
              <a:t>	</a:t>
            </a:r>
            <a:r>
              <a:rPr lang="en-US" sz="2000" dirty="0" smtClean="0"/>
              <a:t>}</a:t>
            </a:r>
            <a:endParaRPr lang="en-US" sz="2000" dirty="0"/>
          </a:p>
          <a:p>
            <a:pPr lvl="1"/>
            <a:r>
              <a:rPr lang="en-US" sz="2000" dirty="0" smtClean="0"/>
              <a:t>return total;</a:t>
            </a:r>
            <a:endParaRPr lang="en-US" sz="2000" dirty="0"/>
          </a:p>
          <a:p>
            <a:r>
              <a:rPr lang="en-US" sz="2000" dirty="0"/>
              <a:t>}</a:t>
            </a:r>
          </a:p>
        </p:txBody>
      </p:sp>
      <p:sp>
        <p:nvSpPr>
          <p:cNvPr id="2" name="Rectangle 1"/>
          <p:cNvSpPr/>
          <p:nvPr/>
        </p:nvSpPr>
        <p:spPr>
          <a:xfrm>
            <a:off x="-67732" y="-62495"/>
            <a:ext cx="453670" cy="3170099"/>
          </a:xfrm>
          <a:prstGeom prst="rect">
            <a:avLst/>
          </a:prstGeom>
        </p:spPr>
        <p:txBody>
          <a:bodyPr wrap="none">
            <a:spAutoFit/>
          </a:bodyPr>
          <a:lstStyle/>
          <a:p>
            <a:r>
              <a:rPr lang="en-US" sz="2000" dirty="0" smtClean="0"/>
              <a:t>10</a:t>
            </a:r>
          </a:p>
          <a:p>
            <a:endParaRPr lang="en-US" sz="2000" dirty="0" smtClean="0"/>
          </a:p>
          <a:p>
            <a:r>
              <a:rPr lang="en-US" sz="2000" dirty="0" smtClean="0"/>
              <a:t>11</a:t>
            </a:r>
          </a:p>
          <a:p>
            <a:r>
              <a:rPr lang="en-US" sz="2000" dirty="0" smtClean="0"/>
              <a:t>12</a:t>
            </a:r>
          </a:p>
          <a:p>
            <a:r>
              <a:rPr lang="en-US" sz="2000" dirty="0" smtClean="0"/>
              <a:t>13</a:t>
            </a:r>
          </a:p>
          <a:p>
            <a:r>
              <a:rPr lang="en-US" sz="2000" dirty="0" smtClean="0"/>
              <a:t>14</a:t>
            </a:r>
          </a:p>
          <a:p>
            <a:r>
              <a:rPr lang="en-US" sz="2000" dirty="0" smtClean="0"/>
              <a:t>15</a:t>
            </a:r>
          </a:p>
          <a:p>
            <a:r>
              <a:rPr lang="en-US" sz="2000" dirty="0" smtClean="0"/>
              <a:t>16</a:t>
            </a:r>
          </a:p>
          <a:p>
            <a:r>
              <a:rPr lang="en-US" sz="2000" dirty="0" smtClean="0"/>
              <a:t>17</a:t>
            </a:r>
          </a:p>
          <a:p>
            <a:r>
              <a:rPr lang="en-US" sz="2000" dirty="0" smtClean="0"/>
              <a:t>18</a:t>
            </a:r>
          </a:p>
        </p:txBody>
      </p:sp>
      <p:sp>
        <p:nvSpPr>
          <p:cNvPr id="15" name="Rectangle 14"/>
          <p:cNvSpPr/>
          <p:nvPr/>
        </p:nvSpPr>
        <p:spPr>
          <a:xfrm>
            <a:off x="-50809" y="3380125"/>
            <a:ext cx="609600" cy="3170099"/>
          </a:xfrm>
          <a:prstGeom prst="rect">
            <a:avLst/>
          </a:prstGeom>
        </p:spPr>
        <p:txBody>
          <a:bodyPr wrap="square">
            <a:spAutoFit/>
          </a:bodyPr>
          <a:lstStyle/>
          <a:p>
            <a:r>
              <a:rPr lang="en-US" sz="2000" dirty="0"/>
              <a:t>17</a:t>
            </a:r>
          </a:p>
          <a:p>
            <a:r>
              <a:rPr lang="en-US" sz="2000" dirty="0"/>
              <a:t>18</a:t>
            </a:r>
          </a:p>
          <a:p>
            <a:r>
              <a:rPr lang="en-US" sz="2000" dirty="0"/>
              <a:t>19</a:t>
            </a:r>
          </a:p>
          <a:p>
            <a:r>
              <a:rPr lang="en-US" sz="2000" dirty="0"/>
              <a:t>20</a:t>
            </a:r>
          </a:p>
          <a:p>
            <a:r>
              <a:rPr lang="en-US" sz="2000" dirty="0"/>
              <a:t>21</a:t>
            </a:r>
          </a:p>
          <a:p>
            <a:r>
              <a:rPr lang="en-US" sz="2000" dirty="0"/>
              <a:t>22</a:t>
            </a:r>
          </a:p>
          <a:p>
            <a:r>
              <a:rPr lang="en-US" sz="2000" dirty="0"/>
              <a:t>23</a:t>
            </a:r>
          </a:p>
          <a:p>
            <a:r>
              <a:rPr lang="en-US" sz="2000" dirty="0"/>
              <a:t>24</a:t>
            </a:r>
          </a:p>
          <a:p>
            <a:r>
              <a:rPr lang="en-US" sz="2000" dirty="0"/>
              <a:t>25</a:t>
            </a:r>
          </a:p>
          <a:p>
            <a:r>
              <a:rPr lang="en-US" sz="2000" dirty="0"/>
              <a:t>26</a:t>
            </a:r>
          </a:p>
        </p:txBody>
      </p:sp>
      <p:sp>
        <p:nvSpPr>
          <p:cNvPr id="9" name="Rectangle 8"/>
          <p:cNvSpPr/>
          <p:nvPr/>
        </p:nvSpPr>
        <p:spPr>
          <a:xfrm>
            <a:off x="389456" y="-79428"/>
            <a:ext cx="8094136" cy="3170099"/>
          </a:xfrm>
          <a:prstGeom prst="rect">
            <a:avLst/>
          </a:prstGeom>
        </p:spPr>
        <p:txBody>
          <a:bodyPr wrap="square">
            <a:spAutoFit/>
          </a:bodyPr>
          <a:lstStyle/>
          <a:p>
            <a:r>
              <a:rPr lang="en-US" sz="2000" dirty="0" err="1"/>
              <a:t>int</a:t>
            </a:r>
            <a:r>
              <a:rPr lang="en-US" sz="2000" dirty="0"/>
              <a:t> </a:t>
            </a:r>
            <a:r>
              <a:rPr lang="en-US" sz="2000" dirty="0" err="1"/>
              <a:t>isAvailable</a:t>
            </a:r>
            <a:r>
              <a:rPr lang="en-US" sz="2000" dirty="0" smtClean="0"/>
              <a:t>(node* product){</a:t>
            </a:r>
          </a:p>
          <a:p>
            <a:r>
              <a:rPr lang="en-US" sz="2000" dirty="0"/>
              <a:t> </a:t>
            </a:r>
            <a:r>
              <a:rPr lang="en-US" sz="2000" dirty="0" smtClean="0"/>
              <a:t>     </a:t>
            </a:r>
            <a:r>
              <a:rPr lang="en-US" sz="2000" dirty="0"/>
              <a:t> </a:t>
            </a:r>
            <a:r>
              <a:rPr lang="en-US" sz="2000" dirty="0">
                <a:solidFill>
                  <a:srgbClr val="008000"/>
                </a:solidFill>
              </a:rPr>
              <a:t>assert( product-&gt;items &gt;= 0 );</a:t>
            </a:r>
            <a:endParaRPr lang="en-US" sz="2000" dirty="0"/>
          </a:p>
          <a:p>
            <a:r>
              <a:rPr lang="en-US" sz="2000" dirty="0"/>
              <a:t>	if ( </a:t>
            </a:r>
            <a:r>
              <a:rPr lang="en-US" sz="2000" dirty="0" err="1"/>
              <a:t>notInitialized</a:t>
            </a:r>
            <a:r>
              <a:rPr lang="en-US" sz="2000" dirty="0"/>
              <a:t> </a:t>
            </a:r>
            <a:r>
              <a:rPr lang="en-US" sz="2000" dirty="0" smtClean="0"/>
              <a:t>(product) )</a:t>
            </a:r>
            <a:endParaRPr lang="en-US" sz="2000" dirty="0"/>
          </a:p>
          <a:p>
            <a:pPr lvl="1"/>
            <a:r>
              <a:rPr lang="en-US" sz="2000" dirty="0" smtClean="0"/>
              <a:t>	return 0;</a:t>
            </a:r>
          </a:p>
          <a:p>
            <a:r>
              <a:rPr lang="en-US" sz="2000" dirty="0"/>
              <a:t>	if ( </a:t>
            </a:r>
            <a:r>
              <a:rPr lang="en-US" sz="2000" dirty="0" err="1" smtClean="0"/>
              <a:t>notInCatalog</a:t>
            </a:r>
            <a:r>
              <a:rPr lang="en-US" sz="2000" dirty="0" smtClean="0"/>
              <a:t> </a:t>
            </a:r>
            <a:r>
              <a:rPr lang="en-US" sz="2000" dirty="0"/>
              <a:t>(product) )</a:t>
            </a:r>
          </a:p>
          <a:p>
            <a:pPr lvl="1"/>
            <a:r>
              <a:rPr lang="en-US" sz="2000" dirty="0"/>
              <a:t>	return </a:t>
            </a:r>
            <a:r>
              <a:rPr lang="en-US" sz="2000" dirty="0" smtClean="0"/>
              <a:t>-1;</a:t>
            </a:r>
          </a:p>
          <a:p>
            <a:r>
              <a:rPr lang="fi-FI" sz="2000" dirty="0"/>
              <a:t>	</a:t>
            </a:r>
            <a:r>
              <a:rPr lang="fi-FI" sz="2000" dirty="0" err="1"/>
              <a:t>if</a:t>
            </a:r>
            <a:r>
              <a:rPr lang="fi-FI" sz="2000" dirty="0"/>
              <a:t> ( </a:t>
            </a:r>
            <a:r>
              <a:rPr lang="fi-FI" sz="2000" dirty="0" err="1" smtClean="0"/>
              <a:t>product-</a:t>
            </a:r>
            <a:r>
              <a:rPr lang="fi-FI" sz="2000" dirty="0" smtClean="0"/>
              <a:t>&gt;</a:t>
            </a:r>
            <a:r>
              <a:rPr lang="fi-FI" sz="2000" dirty="0" err="1" smtClean="0"/>
              <a:t>items</a:t>
            </a:r>
            <a:r>
              <a:rPr lang="fi-FI" sz="2000" dirty="0" smtClean="0"/>
              <a:t> </a:t>
            </a:r>
            <a:r>
              <a:rPr lang="fi-FI" sz="2000" dirty="0"/>
              <a:t>&gt; 0 </a:t>
            </a:r>
            <a:r>
              <a:rPr lang="fi-FI" sz="2000" dirty="0" smtClean="0"/>
              <a:t>)</a:t>
            </a:r>
          </a:p>
          <a:p>
            <a:r>
              <a:rPr lang="fi-FI" sz="2000" dirty="0">
                <a:solidFill>
                  <a:srgbClr val="1F497D"/>
                </a:solidFill>
              </a:rPr>
              <a:t>	</a:t>
            </a:r>
            <a:r>
              <a:rPr lang="fi-FI" sz="2000" dirty="0" smtClean="0">
                <a:solidFill>
                  <a:srgbClr val="1F497D"/>
                </a:solidFill>
              </a:rPr>
              <a:t>	</a:t>
            </a:r>
            <a:r>
              <a:rPr lang="it-IT" sz="2000" dirty="0" err="1" smtClean="0"/>
              <a:t>return</a:t>
            </a:r>
            <a:r>
              <a:rPr lang="it-IT" sz="2000" dirty="0" smtClean="0"/>
              <a:t> 1;</a:t>
            </a:r>
            <a:endParaRPr lang="en-US" sz="2000" dirty="0"/>
          </a:p>
          <a:p>
            <a:r>
              <a:rPr lang="en-US" sz="2000" dirty="0"/>
              <a:t>	</a:t>
            </a:r>
            <a:r>
              <a:rPr lang="it-IT" sz="2000" dirty="0" err="1" smtClean="0"/>
              <a:t>return</a:t>
            </a:r>
            <a:r>
              <a:rPr lang="it-IT" sz="2000" dirty="0" smtClean="0"/>
              <a:t> 0;</a:t>
            </a:r>
            <a:endParaRPr lang="en-US" sz="2000" dirty="0"/>
          </a:p>
          <a:p>
            <a:r>
              <a:rPr lang="en-US" sz="2000" dirty="0" smtClean="0"/>
              <a:t>}</a:t>
            </a:r>
            <a:endParaRPr lang="en-US" sz="2400" dirty="0"/>
          </a:p>
        </p:txBody>
      </p:sp>
      <p:sp>
        <p:nvSpPr>
          <p:cNvPr id="16" name="TextBox 15"/>
          <p:cNvSpPr txBox="1"/>
          <p:nvPr/>
        </p:nvSpPr>
        <p:spPr>
          <a:xfrm>
            <a:off x="6848894" y="3965249"/>
            <a:ext cx="2249334" cy="1569660"/>
          </a:xfrm>
          <a:prstGeom prst="rect">
            <a:avLst/>
          </a:prstGeom>
          <a:noFill/>
        </p:spPr>
        <p:txBody>
          <a:bodyPr wrap="none" rtlCol="0">
            <a:spAutoFit/>
          </a:bodyPr>
          <a:lstStyle/>
          <a:p>
            <a:pPr marL="342900" indent="-342900">
              <a:buFont typeface="Arial"/>
              <a:buChar char="•"/>
            </a:pPr>
            <a:r>
              <a:rPr lang="en-US" sz="2400" dirty="0" smtClean="0">
                <a:solidFill>
                  <a:srgbClr val="1F497D"/>
                </a:solidFill>
              </a:rPr>
              <a:t>Verified</a:t>
            </a:r>
          </a:p>
          <a:p>
            <a:pPr marL="342900" indent="-342900">
              <a:buFont typeface="Arial"/>
              <a:buChar char="•"/>
            </a:pPr>
            <a:r>
              <a:rPr lang="en-US" sz="2400" dirty="0" smtClean="0">
                <a:solidFill>
                  <a:srgbClr val="FFFFFF"/>
                </a:solidFill>
              </a:rPr>
              <a:t>False</a:t>
            </a:r>
          </a:p>
          <a:p>
            <a:pPr marL="342900" indent="-342900">
              <a:buFont typeface="Arial"/>
              <a:buChar char="•"/>
            </a:pPr>
            <a:r>
              <a:rPr lang="en-US" sz="2400" dirty="0" smtClean="0">
                <a:solidFill>
                  <a:srgbClr val="1F497D"/>
                </a:solidFill>
              </a:rPr>
              <a:t>Unreachable</a:t>
            </a:r>
          </a:p>
          <a:p>
            <a:pPr marL="342900" indent="-342900">
              <a:buFont typeface="Arial"/>
              <a:buChar char="•"/>
            </a:pPr>
            <a:r>
              <a:rPr lang="en-US" sz="2400" dirty="0" smtClean="0">
                <a:solidFill>
                  <a:srgbClr val="1F497D"/>
                </a:solidFill>
              </a:rPr>
              <a:t>Unknown</a:t>
            </a:r>
          </a:p>
        </p:txBody>
      </p:sp>
      <p:sp>
        <p:nvSpPr>
          <p:cNvPr id="19" name="Bent Arrow 18"/>
          <p:cNvSpPr/>
          <p:nvPr/>
        </p:nvSpPr>
        <p:spPr>
          <a:xfrm rot="5400000">
            <a:off x="6485816" y="2203830"/>
            <a:ext cx="1354665" cy="2235899"/>
          </a:xfrm>
          <a:prstGeom prst="bentArrow">
            <a:avLst>
              <a:gd name="adj1" fmla="val 30195"/>
              <a:gd name="adj2" fmla="val 25000"/>
              <a:gd name="adj3" fmla="val 25000"/>
              <a:gd name="adj4" fmla="val 43750"/>
            </a:avLst>
          </a:prstGeom>
          <a:solidFill>
            <a:srgbClr val="1F497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 name="TextBox 10"/>
          <p:cNvSpPr txBox="1"/>
          <p:nvPr/>
        </p:nvSpPr>
        <p:spPr>
          <a:xfrm>
            <a:off x="2032005" y="2426018"/>
            <a:ext cx="4247377" cy="954107"/>
          </a:xfrm>
          <a:prstGeom prst="rect">
            <a:avLst/>
          </a:prstGeom>
          <a:solidFill>
            <a:schemeClr val="tx2"/>
          </a:solidFill>
        </p:spPr>
        <p:txBody>
          <a:bodyPr wrap="none" rtlCol="0">
            <a:spAutoFit/>
          </a:bodyPr>
          <a:lstStyle/>
          <a:p>
            <a:r>
              <a:rPr lang="en-US" sz="2800" dirty="0" smtClean="0">
                <a:solidFill>
                  <a:schemeClr val="bg1"/>
                </a:solidFill>
              </a:rPr>
              <a:t>Execute Model Checker</a:t>
            </a:r>
          </a:p>
          <a:p>
            <a:r>
              <a:rPr lang="en-US" sz="2800" dirty="0" smtClean="0">
                <a:solidFill>
                  <a:schemeClr val="bg1"/>
                </a:solidFill>
              </a:rPr>
              <a:t>on source with assertions</a:t>
            </a:r>
            <a:endParaRPr lang="en-US" sz="2800" dirty="0">
              <a:solidFill>
                <a:schemeClr val="bg1"/>
              </a:solidFill>
            </a:endParaRPr>
          </a:p>
        </p:txBody>
      </p:sp>
      <p:sp>
        <p:nvSpPr>
          <p:cNvPr id="3" name="TextBox 2"/>
          <p:cNvSpPr txBox="1"/>
          <p:nvPr/>
        </p:nvSpPr>
        <p:spPr>
          <a:xfrm>
            <a:off x="6347116" y="2627514"/>
            <a:ext cx="1420431" cy="461665"/>
          </a:xfrm>
          <a:prstGeom prst="rect">
            <a:avLst/>
          </a:prstGeom>
          <a:noFill/>
        </p:spPr>
        <p:txBody>
          <a:bodyPr wrap="none" rtlCol="0">
            <a:spAutoFit/>
          </a:bodyPr>
          <a:lstStyle/>
          <a:p>
            <a:r>
              <a:rPr lang="en-US" sz="2400" dirty="0" smtClean="0">
                <a:solidFill>
                  <a:schemeClr val="bg1"/>
                </a:solidFill>
              </a:rPr>
              <a:t>classifies</a:t>
            </a:r>
            <a:endParaRPr lang="en-US" sz="2400" dirty="0">
              <a:solidFill>
                <a:schemeClr val="bg1"/>
              </a:solidFill>
            </a:endParaRPr>
          </a:p>
        </p:txBody>
      </p:sp>
      <p:sp>
        <p:nvSpPr>
          <p:cNvPr id="13" name="TextBox 12"/>
          <p:cNvSpPr txBox="1"/>
          <p:nvPr/>
        </p:nvSpPr>
        <p:spPr>
          <a:xfrm>
            <a:off x="233449" y="5092977"/>
            <a:ext cx="1044727" cy="461665"/>
          </a:xfrm>
          <a:prstGeom prst="rect">
            <a:avLst/>
          </a:prstGeom>
          <a:noFill/>
        </p:spPr>
        <p:txBody>
          <a:bodyPr wrap="none" rtlCol="0">
            <a:spAutoFit/>
          </a:bodyPr>
          <a:lstStyle/>
          <a:p>
            <a:r>
              <a:rPr lang="en-US" sz="2400" b="1" dirty="0" smtClean="0">
                <a:solidFill>
                  <a:srgbClr val="FF0000"/>
                </a:solidFill>
              </a:rPr>
              <a:t>FALSE</a:t>
            </a:r>
            <a:endParaRPr lang="en-US" sz="2400" b="1" dirty="0">
              <a:solidFill>
                <a:srgbClr val="FF0000"/>
              </a:solidFill>
            </a:endParaRPr>
          </a:p>
        </p:txBody>
      </p:sp>
      <p:sp>
        <p:nvSpPr>
          <p:cNvPr id="6" name="Rounded Rectangle 5"/>
          <p:cNvSpPr/>
          <p:nvPr/>
        </p:nvSpPr>
        <p:spPr>
          <a:xfrm>
            <a:off x="1227377" y="5198527"/>
            <a:ext cx="2565692" cy="440780"/>
          </a:xfrm>
          <a:prstGeom prst="roundRect">
            <a:avLst>
              <a:gd name="adj" fmla="val 50000"/>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424415" y="5991424"/>
            <a:ext cx="4633600" cy="584776"/>
          </a:xfrm>
          <a:prstGeom prst="rect">
            <a:avLst/>
          </a:prstGeom>
          <a:noFill/>
        </p:spPr>
        <p:txBody>
          <a:bodyPr wrap="none" rtlCol="0">
            <a:spAutoFit/>
          </a:bodyPr>
          <a:lstStyle/>
          <a:p>
            <a:r>
              <a:rPr lang="en-US" sz="3200" dirty="0" smtClean="0">
                <a:solidFill>
                  <a:srgbClr val="FF0000"/>
                </a:solidFill>
              </a:rPr>
              <a:t>Presented to developers</a:t>
            </a:r>
            <a:endParaRPr lang="en-US" sz="3200" dirty="0">
              <a:solidFill>
                <a:srgbClr val="FF0000"/>
              </a:solidFill>
            </a:endParaRPr>
          </a:p>
        </p:txBody>
      </p:sp>
    </p:spTree>
    <p:extLst>
      <p:ext uri="{BB962C8B-B14F-4D97-AF65-F5344CB8AC3E}">
        <p14:creationId xmlns:p14="http://schemas.microsoft.com/office/powerpoint/2010/main" val="64871759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00159" y="1721380"/>
            <a:ext cx="2279641" cy="1275820"/>
          </a:xfrm>
          <a:prstGeom prst="round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600" dirty="0">
                <a:solidFill>
                  <a:schemeClr val="tx2"/>
                </a:solidFill>
              </a:rPr>
              <a:t>Base </a:t>
            </a:r>
            <a:endParaRPr lang="en-US" sz="3600" dirty="0" smtClean="0">
              <a:solidFill>
                <a:schemeClr val="tx2"/>
              </a:solidFill>
            </a:endParaRPr>
          </a:p>
          <a:p>
            <a:pPr algn="ctr">
              <a:defRPr/>
            </a:pPr>
            <a:r>
              <a:rPr lang="en-US" sz="3600" dirty="0" smtClean="0">
                <a:solidFill>
                  <a:schemeClr val="tx2"/>
                </a:solidFill>
              </a:rPr>
              <a:t>Program</a:t>
            </a:r>
            <a:endParaRPr lang="en-US" sz="3600" dirty="0">
              <a:solidFill>
                <a:schemeClr val="tx2"/>
              </a:solidFill>
            </a:endParaRPr>
          </a:p>
        </p:txBody>
      </p:sp>
      <p:sp>
        <p:nvSpPr>
          <p:cNvPr id="5" name="Rounded Rectangle 4"/>
          <p:cNvSpPr/>
          <p:nvPr/>
        </p:nvSpPr>
        <p:spPr>
          <a:xfrm>
            <a:off x="5540841" y="1721381"/>
            <a:ext cx="2536359" cy="1275819"/>
          </a:xfrm>
          <a:prstGeom prst="round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600" dirty="0" smtClean="0">
                <a:solidFill>
                  <a:schemeClr val="tx2"/>
                </a:solidFill>
              </a:rPr>
              <a:t>Upgraded </a:t>
            </a:r>
          </a:p>
          <a:p>
            <a:pPr algn="ctr">
              <a:defRPr/>
            </a:pPr>
            <a:r>
              <a:rPr lang="en-US" sz="3600" dirty="0" smtClean="0">
                <a:solidFill>
                  <a:schemeClr val="tx2"/>
                </a:solidFill>
              </a:rPr>
              <a:t>Program</a:t>
            </a:r>
            <a:endParaRPr lang="en-US" sz="3600" dirty="0">
              <a:solidFill>
                <a:schemeClr val="tx2"/>
              </a:solidFill>
            </a:endParaRPr>
          </a:p>
        </p:txBody>
      </p:sp>
      <p:sp>
        <p:nvSpPr>
          <p:cNvPr id="7" name="TextBox 6"/>
          <p:cNvSpPr txBox="1"/>
          <p:nvPr/>
        </p:nvSpPr>
        <p:spPr>
          <a:xfrm>
            <a:off x="951960" y="3606800"/>
            <a:ext cx="2327680" cy="707886"/>
          </a:xfrm>
          <a:prstGeom prst="rect">
            <a:avLst/>
          </a:prstGeom>
          <a:solidFill>
            <a:srgbClr val="008000"/>
          </a:solidFill>
        </p:spPr>
        <p:txBody>
          <a:bodyPr wrap="none" rtlCol="0">
            <a:spAutoFit/>
          </a:bodyPr>
          <a:lstStyle/>
          <a:p>
            <a:pPr algn="ctr"/>
            <a:r>
              <a:rPr lang="en-US" sz="4000" dirty="0" smtClean="0">
                <a:solidFill>
                  <a:schemeClr val="bg1"/>
                </a:solidFill>
              </a:rPr>
              <a:t>Test Case</a:t>
            </a:r>
            <a:endParaRPr lang="en-US" sz="4000" dirty="0">
              <a:solidFill>
                <a:schemeClr val="bg1"/>
              </a:solidFill>
            </a:endParaRPr>
          </a:p>
        </p:txBody>
      </p:sp>
      <p:sp>
        <p:nvSpPr>
          <p:cNvPr id="9" name="TextBox 8"/>
          <p:cNvSpPr txBox="1"/>
          <p:nvPr/>
        </p:nvSpPr>
        <p:spPr>
          <a:xfrm>
            <a:off x="457200" y="397301"/>
            <a:ext cx="8330526" cy="830997"/>
          </a:xfrm>
          <a:prstGeom prst="rect">
            <a:avLst/>
          </a:prstGeom>
          <a:noFill/>
        </p:spPr>
        <p:txBody>
          <a:bodyPr wrap="none" rtlCol="0">
            <a:spAutoFit/>
          </a:bodyPr>
          <a:lstStyle/>
          <a:p>
            <a:r>
              <a:rPr lang="en-US" sz="4800" dirty="0" smtClean="0"/>
              <a:t>Traditional Regression Testing</a:t>
            </a:r>
            <a:endParaRPr lang="en-US" sz="4800" dirty="0"/>
          </a:p>
        </p:txBody>
      </p:sp>
      <p:sp>
        <p:nvSpPr>
          <p:cNvPr id="10" name="TextBox 9"/>
          <p:cNvSpPr txBox="1"/>
          <p:nvPr/>
        </p:nvSpPr>
        <p:spPr>
          <a:xfrm>
            <a:off x="1104360" y="3960743"/>
            <a:ext cx="2327680" cy="707886"/>
          </a:xfrm>
          <a:prstGeom prst="rect">
            <a:avLst/>
          </a:prstGeom>
          <a:solidFill>
            <a:srgbClr val="008000"/>
          </a:solidFill>
        </p:spPr>
        <p:txBody>
          <a:bodyPr wrap="none" rtlCol="0">
            <a:spAutoFit/>
          </a:bodyPr>
          <a:lstStyle/>
          <a:p>
            <a:pPr algn="ctr"/>
            <a:r>
              <a:rPr lang="en-US" sz="4000" dirty="0" smtClean="0">
                <a:solidFill>
                  <a:schemeClr val="bg1"/>
                </a:solidFill>
              </a:rPr>
              <a:t>Test Case</a:t>
            </a:r>
            <a:endParaRPr lang="en-US" sz="4000" dirty="0">
              <a:solidFill>
                <a:schemeClr val="bg1"/>
              </a:solidFill>
            </a:endParaRPr>
          </a:p>
        </p:txBody>
      </p:sp>
      <p:sp>
        <p:nvSpPr>
          <p:cNvPr id="11" name="TextBox 10"/>
          <p:cNvSpPr txBox="1"/>
          <p:nvPr/>
        </p:nvSpPr>
        <p:spPr>
          <a:xfrm>
            <a:off x="1358360" y="4417943"/>
            <a:ext cx="2327680" cy="707886"/>
          </a:xfrm>
          <a:prstGeom prst="rect">
            <a:avLst/>
          </a:prstGeom>
          <a:solidFill>
            <a:srgbClr val="008000"/>
          </a:solidFill>
        </p:spPr>
        <p:txBody>
          <a:bodyPr wrap="none" rtlCol="0">
            <a:spAutoFit/>
          </a:bodyPr>
          <a:lstStyle/>
          <a:p>
            <a:pPr algn="ctr"/>
            <a:r>
              <a:rPr lang="en-US" sz="4000" dirty="0" smtClean="0">
                <a:solidFill>
                  <a:schemeClr val="bg1"/>
                </a:solidFill>
              </a:rPr>
              <a:t>Test Case</a:t>
            </a:r>
            <a:endParaRPr lang="en-US" sz="4000" dirty="0">
              <a:solidFill>
                <a:schemeClr val="bg1"/>
              </a:solidFill>
            </a:endParaRPr>
          </a:p>
        </p:txBody>
      </p:sp>
      <p:sp>
        <p:nvSpPr>
          <p:cNvPr id="19" name="Rectangle 18"/>
          <p:cNvSpPr/>
          <p:nvPr/>
        </p:nvSpPr>
        <p:spPr>
          <a:xfrm>
            <a:off x="66930" y="5557629"/>
            <a:ext cx="4697119" cy="707886"/>
          </a:xfrm>
          <a:prstGeom prst="rect">
            <a:avLst/>
          </a:prstGeom>
        </p:spPr>
        <p:txBody>
          <a:bodyPr wrap="none">
            <a:spAutoFit/>
          </a:bodyPr>
          <a:lstStyle/>
          <a:p>
            <a:r>
              <a:rPr lang="en-US" sz="4000" dirty="0" smtClean="0">
                <a:solidFill>
                  <a:schemeClr val="tx2"/>
                </a:solidFill>
              </a:rPr>
              <a:t>Write tests for Base</a:t>
            </a:r>
          </a:p>
        </p:txBody>
      </p:sp>
      <p:sp>
        <p:nvSpPr>
          <p:cNvPr id="12" name="Bent Arrow 11"/>
          <p:cNvSpPr/>
          <p:nvPr/>
        </p:nvSpPr>
        <p:spPr>
          <a:xfrm rot="16200000" flipV="1">
            <a:off x="5276520" y="3120163"/>
            <a:ext cx="1476671" cy="2116431"/>
          </a:xfrm>
          <a:prstGeom prst="bentArrow">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Rectangle 12"/>
          <p:cNvSpPr/>
          <p:nvPr/>
        </p:nvSpPr>
        <p:spPr>
          <a:xfrm>
            <a:off x="5696881" y="5557629"/>
            <a:ext cx="3090860" cy="1323439"/>
          </a:xfrm>
          <a:prstGeom prst="rect">
            <a:avLst/>
          </a:prstGeom>
        </p:spPr>
        <p:txBody>
          <a:bodyPr wrap="none">
            <a:spAutoFit/>
          </a:bodyPr>
          <a:lstStyle/>
          <a:p>
            <a:r>
              <a:rPr lang="en-US" sz="4000" dirty="0" smtClean="0">
                <a:solidFill>
                  <a:schemeClr val="tx2"/>
                </a:solidFill>
              </a:rPr>
              <a:t>Re-Execute</a:t>
            </a:r>
          </a:p>
          <a:p>
            <a:r>
              <a:rPr lang="en-US" sz="4000" dirty="0" smtClean="0">
                <a:solidFill>
                  <a:schemeClr val="tx2"/>
                </a:solidFill>
              </a:rPr>
              <a:t>on Upgraded</a:t>
            </a:r>
            <a:endParaRPr lang="en-US" sz="4000" dirty="0">
              <a:solidFill>
                <a:schemeClr val="tx2"/>
              </a:solidFill>
            </a:endParaRPr>
          </a:p>
        </p:txBody>
      </p:sp>
      <p:sp>
        <p:nvSpPr>
          <p:cNvPr id="2" name="Rectangle 1"/>
          <p:cNvSpPr/>
          <p:nvPr/>
        </p:nvSpPr>
        <p:spPr>
          <a:xfrm>
            <a:off x="4938497" y="4438524"/>
            <a:ext cx="1467068" cy="523220"/>
          </a:xfrm>
          <a:prstGeom prst="rect">
            <a:avLst/>
          </a:prstGeom>
        </p:spPr>
        <p:txBody>
          <a:bodyPr wrap="none">
            <a:spAutoFit/>
          </a:bodyPr>
          <a:lstStyle/>
          <a:p>
            <a:r>
              <a:rPr lang="en-US" sz="2800" dirty="0">
                <a:solidFill>
                  <a:schemeClr val="bg1"/>
                </a:solidFill>
              </a:rPr>
              <a:t>Execute</a:t>
            </a:r>
          </a:p>
        </p:txBody>
      </p:sp>
    </p:spTree>
    <p:extLst>
      <p:ext uri="{BB962C8B-B14F-4D97-AF65-F5344CB8AC3E}">
        <p14:creationId xmlns:p14="http://schemas.microsoft.com/office/powerpoint/2010/main" val="164167463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872522" y="4792128"/>
            <a:ext cx="2116662" cy="372533"/>
          </a:xfrm>
          <a:prstGeom prst="rect">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6891872" y="4368800"/>
            <a:ext cx="2116662" cy="372533"/>
          </a:xfrm>
          <a:prstGeom prst="rect">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338657" y="3380125"/>
            <a:ext cx="8669876" cy="3477875"/>
          </a:xfrm>
          <a:prstGeom prst="rect">
            <a:avLst/>
          </a:prstGeom>
        </p:spPr>
        <p:txBody>
          <a:bodyPr wrap="square">
            <a:spAutoFit/>
          </a:bodyPr>
          <a:lstStyle/>
          <a:p>
            <a:r>
              <a:rPr lang="en-US" sz="2000" dirty="0"/>
              <a:t>long </a:t>
            </a:r>
            <a:r>
              <a:rPr lang="en-US" sz="2000" dirty="0" err="1"/>
              <a:t>availableProducts</a:t>
            </a:r>
            <a:r>
              <a:rPr lang="en-US" sz="2000" dirty="0"/>
              <a:t>( </a:t>
            </a:r>
            <a:r>
              <a:rPr lang="en-US" sz="2000" dirty="0" err="1" smtClean="0"/>
              <a:t>t_store</a:t>
            </a:r>
            <a:r>
              <a:rPr lang="en-US" sz="2000" dirty="0"/>
              <a:t>* </a:t>
            </a:r>
            <a:r>
              <a:rPr lang="en-US" sz="2000" dirty="0" smtClean="0"/>
              <a:t>store </a:t>
            </a:r>
            <a:r>
              <a:rPr lang="en-US" sz="2000" dirty="0"/>
              <a:t>){</a:t>
            </a:r>
          </a:p>
          <a:p>
            <a:r>
              <a:rPr lang="en-US" sz="2000" dirty="0"/>
              <a:t>	</a:t>
            </a:r>
            <a:r>
              <a:rPr lang="en-US" sz="2000" dirty="0" smtClean="0"/>
              <a:t>node</a:t>
            </a:r>
            <a:r>
              <a:rPr lang="en-US" sz="2000" dirty="0"/>
              <a:t>* product = </a:t>
            </a:r>
            <a:r>
              <a:rPr lang="en-US" sz="2000" dirty="0" smtClean="0"/>
              <a:t>store-</a:t>
            </a:r>
            <a:r>
              <a:rPr lang="en-US" sz="2000" dirty="0"/>
              <a:t>&gt;products;</a:t>
            </a:r>
          </a:p>
          <a:p>
            <a:r>
              <a:rPr lang="en-US" sz="2000" dirty="0"/>
              <a:t>	long total = 0;</a:t>
            </a:r>
          </a:p>
          <a:p>
            <a:endParaRPr lang="en-US" sz="2000" dirty="0"/>
          </a:p>
          <a:p>
            <a:r>
              <a:rPr lang="en-US" sz="2000" dirty="0"/>
              <a:t>	while ( product != 0 ) {</a:t>
            </a:r>
          </a:p>
          <a:p>
            <a:r>
              <a:rPr lang="en-US" sz="2000" dirty="0"/>
              <a:t>		total += </a:t>
            </a:r>
            <a:r>
              <a:rPr lang="en-US" sz="2000" dirty="0" err="1"/>
              <a:t>isAvailable</a:t>
            </a:r>
            <a:r>
              <a:rPr lang="en-US" sz="2000" dirty="0"/>
              <a:t>( product )</a:t>
            </a:r>
            <a:r>
              <a:rPr lang="en-US" sz="2000" dirty="0" smtClean="0"/>
              <a:t>;</a:t>
            </a:r>
          </a:p>
          <a:p>
            <a:r>
              <a:rPr lang="en-US" sz="2000" dirty="0">
                <a:solidFill>
                  <a:srgbClr val="008000"/>
                </a:solidFill>
              </a:rPr>
              <a:t>	</a:t>
            </a:r>
            <a:r>
              <a:rPr lang="en-US" sz="2000" dirty="0" smtClean="0">
                <a:solidFill>
                  <a:srgbClr val="008000"/>
                </a:solidFill>
              </a:rPr>
              <a:t>	assert( total &gt;= 0 );</a:t>
            </a:r>
            <a:endParaRPr lang="en-US" sz="2000" dirty="0">
              <a:solidFill>
                <a:srgbClr val="008000"/>
              </a:solidFill>
            </a:endParaRPr>
          </a:p>
          <a:p>
            <a:r>
              <a:rPr lang="en-US" sz="2000" dirty="0"/>
              <a:t>		product = product-&gt;</a:t>
            </a:r>
            <a:r>
              <a:rPr lang="en-US" sz="2000" dirty="0" err="1"/>
              <a:t>nxt</a:t>
            </a:r>
            <a:r>
              <a:rPr lang="en-US" sz="2000" dirty="0"/>
              <a:t>;</a:t>
            </a:r>
          </a:p>
          <a:p>
            <a:r>
              <a:rPr lang="en-US" sz="2000" dirty="0"/>
              <a:t>	</a:t>
            </a:r>
            <a:r>
              <a:rPr lang="en-US" sz="2000" dirty="0" smtClean="0"/>
              <a:t>}</a:t>
            </a:r>
            <a:endParaRPr lang="en-US" sz="2000" dirty="0"/>
          </a:p>
          <a:p>
            <a:pPr lvl="1"/>
            <a:r>
              <a:rPr lang="en-US" sz="2000" dirty="0" smtClean="0"/>
              <a:t>return total;</a:t>
            </a:r>
            <a:endParaRPr lang="en-US" sz="2000" dirty="0"/>
          </a:p>
          <a:p>
            <a:r>
              <a:rPr lang="en-US" sz="2000" dirty="0"/>
              <a:t>}</a:t>
            </a:r>
          </a:p>
        </p:txBody>
      </p:sp>
      <p:sp>
        <p:nvSpPr>
          <p:cNvPr id="2" name="Rectangle 1"/>
          <p:cNvSpPr/>
          <p:nvPr/>
        </p:nvSpPr>
        <p:spPr>
          <a:xfrm>
            <a:off x="-67732" y="-62495"/>
            <a:ext cx="453670" cy="3170099"/>
          </a:xfrm>
          <a:prstGeom prst="rect">
            <a:avLst/>
          </a:prstGeom>
        </p:spPr>
        <p:txBody>
          <a:bodyPr wrap="none">
            <a:spAutoFit/>
          </a:bodyPr>
          <a:lstStyle/>
          <a:p>
            <a:r>
              <a:rPr lang="en-US" sz="2000" dirty="0" smtClean="0"/>
              <a:t>10</a:t>
            </a:r>
          </a:p>
          <a:p>
            <a:endParaRPr lang="en-US" sz="2000" dirty="0" smtClean="0"/>
          </a:p>
          <a:p>
            <a:r>
              <a:rPr lang="en-US" sz="2000" dirty="0" smtClean="0"/>
              <a:t>11</a:t>
            </a:r>
          </a:p>
          <a:p>
            <a:r>
              <a:rPr lang="en-US" sz="2000" dirty="0" smtClean="0"/>
              <a:t>12</a:t>
            </a:r>
          </a:p>
          <a:p>
            <a:r>
              <a:rPr lang="en-US" sz="2000" dirty="0" smtClean="0"/>
              <a:t>13</a:t>
            </a:r>
          </a:p>
          <a:p>
            <a:r>
              <a:rPr lang="en-US" sz="2000" dirty="0" smtClean="0"/>
              <a:t>14</a:t>
            </a:r>
          </a:p>
          <a:p>
            <a:r>
              <a:rPr lang="en-US" sz="2000" dirty="0" smtClean="0"/>
              <a:t>15</a:t>
            </a:r>
          </a:p>
          <a:p>
            <a:r>
              <a:rPr lang="en-US" sz="2000" dirty="0" smtClean="0"/>
              <a:t>16</a:t>
            </a:r>
          </a:p>
          <a:p>
            <a:r>
              <a:rPr lang="en-US" sz="2000" dirty="0" smtClean="0"/>
              <a:t>17</a:t>
            </a:r>
          </a:p>
          <a:p>
            <a:r>
              <a:rPr lang="en-US" sz="2000" dirty="0" smtClean="0"/>
              <a:t>18</a:t>
            </a:r>
          </a:p>
        </p:txBody>
      </p:sp>
      <p:sp>
        <p:nvSpPr>
          <p:cNvPr id="15" name="Rectangle 14"/>
          <p:cNvSpPr/>
          <p:nvPr/>
        </p:nvSpPr>
        <p:spPr>
          <a:xfrm>
            <a:off x="-50809" y="3380125"/>
            <a:ext cx="609600" cy="3170099"/>
          </a:xfrm>
          <a:prstGeom prst="rect">
            <a:avLst/>
          </a:prstGeom>
        </p:spPr>
        <p:txBody>
          <a:bodyPr wrap="square">
            <a:spAutoFit/>
          </a:bodyPr>
          <a:lstStyle/>
          <a:p>
            <a:r>
              <a:rPr lang="en-US" sz="2000" dirty="0"/>
              <a:t>17</a:t>
            </a:r>
          </a:p>
          <a:p>
            <a:r>
              <a:rPr lang="en-US" sz="2000" dirty="0"/>
              <a:t>18</a:t>
            </a:r>
          </a:p>
          <a:p>
            <a:r>
              <a:rPr lang="en-US" sz="2000" dirty="0"/>
              <a:t>19</a:t>
            </a:r>
          </a:p>
          <a:p>
            <a:r>
              <a:rPr lang="en-US" sz="2000" dirty="0"/>
              <a:t>20</a:t>
            </a:r>
          </a:p>
          <a:p>
            <a:r>
              <a:rPr lang="en-US" sz="2000" dirty="0"/>
              <a:t>21</a:t>
            </a:r>
          </a:p>
          <a:p>
            <a:r>
              <a:rPr lang="en-US" sz="2000" dirty="0"/>
              <a:t>22</a:t>
            </a:r>
          </a:p>
          <a:p>
            <a:r>
              <a:rPr lang="en-US" sz="2000" dirty="0"/>
              <a:t>23</a:t>
            </a:r>
          </a:p>
          <a:p>
            <a:r>
              <a:rPr lang="en-US" sz="2000" dirty="0"/>
              <a:t>24</a:t>
            </a:r>
          </a:p>
          <a:p>
            <a:r>
              <a:rPr lang="en-US" sz="2000" dirty="0"/>
              <a:t>25</a:t>
            </a:r>
          </a:p>
          <a:p>
            <a:r>
              <a:rPr lang="en-US" sz="2000" dirty="0"/>
              <a:t>26</a:t>
            </a:r>
          </a:p>
        </p:txBody>
      </p:sp>
      <p:sp>
        <p:nvSpPr>
          <p:cNvPr id="9" name="Rectangle 8"/>
          <p:cNvSpPr/>
          <p:nvPr/>
        </p:nvSpPr>
        <p:spPr>
          <a:xfrm>
            <a:off x="389456" y="-79428"/>
            <a:ext cx="8094136" cy="3170099"/>
          </a:xfrm>
          <a:prstGeom prst="rect">
            <a:avLst/>
          </a:prstGeom>
        </p:spPr>
        <p:txBody>
          <a:bodyPr wrap="square">
            <a:spAutoFit/>
          </a:bodyPr>
          <a:lstStyle/>
          <a:p>
            <a:r>
              <a:rPr lang="en-US" sz="2000" dirty="0" err="1"/>
              <a:t>int</a:t>
            </a:r>
            <a:r>
              <a:rPr lang="en-US" sz="2000" dirty="0"/>
              <a:t> </a:t>
            </a:r>
            <a:r>
              <a:rPr lang="en-US" sz="2000" dirty="0" err="1"/>
              <a:t>isAvailable</a:t>
            </a:r>
            <a:r>
              <a:rPr lang="en-US" sz="2000" dirty="0" smtClean="0"/>
              <a:t>(node* product){</a:t>
            </a:r>
          </a:p>
          <a:p>
            <a:r>
              <a:rPr lang="en-US" sz="2000" dirty="0"/>
              <a:t> </a:t>
            </a:r>
            <a:r>
              <a:rPr lang="en-US" sz="2000" dirty="0" smtClean="0"/>
              <a:t>     </a:t>
            </a:r>
            <a:r>
              <a:rPr lang="en-US" sz="2000" dirty="0"/>
              <a:t> </a:t>
            </a:r>
            <a:r>
              <a:rPr lang="en-US" sz="2000" dirty="0">
                <a:solidFill>
                  <a:srgbClr val="008000"/>
                </a:solidFill>
              </a:rPr>
              <a:t>assert( product-&gt;items &gt;= 0 );</a:t>
            </a:r>
            <a:endParaRPr lang="en-US" sz="2000" dirty="0"/>
          </a:p>
          <a:p>
            <a:r>
              <a:rPr lang="en-US" sz="2000" dirty="0"/>
              <a:t>	if ( </a:t>
            </a:r>
            <a:r>
              <a:rPr lang="en-US" sz="2000" dirty="0" err="1"/>
              <a:t>notInitialized</a:t>
            </a:r>
            <a:r>
              <a:rPr lang="en-US" sz="2000" dirty="0"/>
              <a:t> </a:t>
            </a:r>
            <a:r>
              <a:rPr lang="en-US" sz="2000" dirty="0" smtClean="0"/>
              <a:t>(product) )</a:t>
            </a:r>
            <a:endParaRPr lang="en-US" sz="2000" dirty="0"/>
          </a:p>
          <a:p>
            <a:pPr lvl="1"/>
            <a:r>
              <a:rPr lang="en-US" sz="2000" dirty="0" smtClean="0"/>
              <a:t>	return 0;</a:t>
            </a:r>
          </a:p>
          <a:p>
            <a:r>
              <a:rPr lang="en-US" sz="2000" dirty="0"/>
              <a:t>	if ( </a:t>
            </a:r>
            <a:r>
              <a:rPr lang="en-US" sz="2000" dirty="0" err="1" smtClean="0"/>
              <a:t>notInCatalog</a:t>
            </a:r>
            <a:r>
              <a:rPr lang="en-US" sz="2000" dirty="0" smtClean="0"/>
              <a:t> </a:t>
            </a:r>
            <a:r>
              <a:rPr lang="en-US" sz="2000" dirty="0"/>
              <a:t>(product) )</a:t>
            </a:r>
          </a:p>
          <a:p>
            <a:pPr lvl="1"/>
            <a:r>
              <a:rPr lang="en-US" sz="2000" dirty="0"/>
              <a:t>	return </a:t>
            </a:r>
            <a:r>
              <a:rPr lang="en-US" sz="2000" dirty="0" smtClean="0"/>
              <a:t>-1;</a:t>
            </a:r>
          </a:p>
          <a:p>
            <a:r>
              <a:rPr lang="fi-FI" sz="2000" dirty="0"/>
              <a:t>	</a:t>
            </a:r>
            <a:r>
              <a:rPr lang="fi-FI" sz="2000" dirty="0" err="1"/>
              <a:t>if</a:t>
            </a:r>
            <a:r>
              <a:rPr lang="fi-FI" sz="2000" dirty="0"/>
              <a:t> ( </a:t>
            </a:r>
            <a:r>
              <a:rPr lang="fi-FI" sz="2000" dirty="0" err="1" smtClean="0"/>
              <a:t>product-</a:t>
            </a:r>
            <a:r>
              <a:rPr lang="fi-FI" sz="2000" dirty="0" smtClean="0"/>
              <a:t>&gt;</a:t>
            </a:r>
            <a:r>
              <a:rPr lang="fi-FI" sz="2000" dirty="0" err="1" smtClean="0"/>
              <a:t>items</a:t>
            </a:r>
            <a:r>
              <a:rPr lang="fi-FI" sz="2000" dirty="0" smtClean="0"/>
              <a:t> </a:t>
            </a:r>
            <a:r>
              <a:rPr lang="fi-FI" sz="2000" dirty="0"/>
              <a:t>&gt; 0 </a:t>
            </a:r>
            <a:r>
              <a:rPr lang="fi-FI" sz="2000" dirty="0" smtClean="0"/>
              <a:t>)</a:t>
            </a:r>
          </a:p>
          <a:p>
            <a:r>
              <a:rPr lang="fi-FI" sz="2000" dirty="0">
                <a:solidFill>
                  <a:srgbClr val="1F497D"/>
                </a:solidFill>
              </a:rPr>
              <a:t>	</a:t>
            </a:r>
            <a:r>
              <a:rPr lang="fi-FI" sz="2000" dirty="0" smtClean="0">
                <a:solidFill>
                  <a:srgbClr val="1F497D"/>
                </a:solidFill>
              </a:rPr>
              <a:t>	</a:t>
            </a:r>
            <a:r>
              <a:rPr lang="it-IT" sz="2000" dirty="0" err="1" smtClean="0"/>
              <a:t>return</a:t>
            </a:r>
            <a:r>
              <a:rPr lang="it-IT" sz="2000" dirty="0" smtClean="0"/>
              <a:t> 1;</a:t>
            </a:r>
            <a:endParaRPr lang="en-US" sz="2000" dirty="0"/>
          </a:p>
          <a:p>
            <a:r>
              <a:rPr lang="en-US" sz="2000" dirty="0"/>
              <a:t>	</a:t>
            </a:r>
            <a:r>
              <a:rPr lang="it-IT" sz="2000" dirty="0" err="1" smtClean="0"/>
              <a:t>return</a:t>
            </a:r>
            <a:r>
              <a:rPr lang="it-IT" sz="2000" dirty="0" smtClean="0"/>
              <a:t> 0;</a:t>
            </a:r>
            <a:endParaRPr lang="en-US" sz="2000" dirty="0"/>
          </a:p>
          <a:p>
            <a:r>
              <a:rPr lang="en-US" sz="2000" dirty="0" smtClean="0"/>
              <a:t>}</a:t>
            </a:r>
            <a:endParaRPr lang="en-US" sz="2400" dirty="0"/>
          </a:p>
        </p:txBody>
      </p:sp>
      <p:sp>
        <p:nvSpPr>
          <p:cNvPr id="16" name="TextBox 15"/>
          <p:cNvSpPr txBox="1"/>
          <p:nvPr/>
        </p:nvSpPr>
        <p:spPr>
          <a:xfrm>
            <a:off x="6848894" y="3965249"/>
            <a:ext cx="2249334" cy="1569660"/>
          </a:xfrm>
          <a:prstGeom prst="rect">
            <a:avLst/>
          </a:prstGeom>
          <a:noFill/>
        </p:spPr>
        <p:txBody>
          <a:bodyPr wrap="none" rtlCol="0">
            <a:spAutoFit/>
          </a:bodyPr>
          <a:lstStyle/>
          <a:p>
            <a:pPr marL="342900" indent="-342900">
              <a:buFont typeface="Arial"/>
              <a:buChar char="•"/>
            </a:pPr>
            <a:r>
              <a:rPr lang="en-US" sz="2400" dirty="0" smtClean="0">
                <a:solidFill>
                  <a:srgbClr val="1F497D"/>
                </a:solidFill>
              </a:rPr>
              <a:t>Verified</a:t>
            </a:r>
          </a:p>
          <a:p>
            <a:pPr marL="342900" indent="-342900">
              <a:buFont typeface="Arial"/>
              <a:buChar char="•"/>
            </a:pPr>
            <a:r>
              <a:rPr lang="en-US" sz="2400" dirty="0" smtClean="0">
                <a:solidFill>
                  <a:srgbClr val="FFFFFF"/>
                </a:solidFill>
              </a:rPr>
              <a:t>False</a:t>
            </a:r>
          </a:p>
          <a:p>
            <a:pPr marL="342900" indent="-342900">
              <a:buFont typeface="Arial"/>
              <a:buChar char="•"/>
            </a:pPr>
            <a:r>
              <a:rPr lang="en-US" sz="2400" dirty="0" smtClean="0">
                <a:solidFill>
                  <a:srgbClr val="FFFFFF"/>
                </a:solidFill>
              </a:rPr>
              <a:t>Unreachable</a:t>
            </a:r>
          </a:p>
          <a:p>
            <a:pPr marL="342900" indent="-342900">
              <a:buFont typeface="Arial"/>
              <a:buChar char="•"/>
            </a:pPr>
            <a:r>
              <a:rPr lang="en-US" sz="2400" dirty="0" smtClean="0">
                <a:solidFill>
                  <a:srgbClr val="1F497D"/>
                </a:solidFill>
              </a:rPr>
              <a:t>Unknown</a:t>
            </a:r>
          </a:p>
        </p:txBody>
      </p:sp>
      <p:sp>
        <p:nvSpPr>
          <p:cNvPr id="19" name="Bent Arrow 18"/>
          <p:cNvSpPr/>
          <p:nvPr/>
        </p:nvSpPr>
        <p:spPr>
          <a:xfrm rot="5400000">
            <a:off x="6485816" y="2203830"/>
            <a:ext cx="1354665" cy="2235899"/>
          </a:xfrm>
          <a:prstGeom prst="bentArrow">
            <a:avLst>
              <a:gd name="adj1" fmla="val 30195"/>
              <a:gd name="adj2" fmla="val 25000"/>
              <a:gd name="adj3" fmla="val 25000"/>
              <a:gd name="adj4" fmla="val 43750"/>
            </a:avLst>
          </a:prstGeom>
          <a:solidFill>
            <a:srgbClr val="1F497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 name="TextBox 10"/>
          <p:cNvSpPr txBox="1"/>
          <p:nvPr/>
        </p:nvSpPr>
        <p:spPr>
          <a:xfrm>
            <a:off x="2032005" y="2426018"/>
            <a:ext cx="4247377" cy="954107"/>
          </a:xfrm>
          <a:prstGeom prst="rect">
            <a:avLst/>
          </a:prstGeom>
          <a:solidFill>
            <a:schemeClr val="tx2"/>
          </a:solidFill>
        </p:spPr>
        <p:txBody>
          <a:bodyPr wrap="none" rtlCol="0">
            <a:spAutoFit/>
          </a:bodyPr>
          <a:lstStyle/>
          <a:p>
            <a:r>
              <a:rPr lang="en-US" sz="2800" dirty="0" smtClean="0">
                <a:solidFill>
                  <a:schemeClr val="bg1"/>
                </a:solidFill>
              </a:rPr>
              <a:t>Execute Model Checker</a:t>
            </a:r>
          </a:p>
          <a:p>
            <a:r>
              <a:rPr lang="en-US" sz="2800" dirty="0" smtClean="0">
                <a:solidFill>
                  <a:schemeClr val="bg1"/>
                </a:solidFill>
              </a:rPr>
              <a:t>on source with assertions</a:t>
            </a:r>
            <a:endParaRPr lang="en-US" sz="2800" dirty="0">
              <a:solidFill>
                <a:schemeClr val="bg1"/>
              </a:solidFill>
            </a:endParaRPr>
          </a:p>
        </p:txBody>
      </p:sp>
      <p:sp>
        <p:nvSpPr>
          <p:cNvPr id="3" name="TextBox 2"/>
          <p:cNvSpPr txBox="1"/>
          <p:nvPr/>
        </p:nvSpPr>
        <p:spPr>
          <a:xfrm>
            <a:off x="6347116" y="2627514"/>
            <a:ext cx="1420431" cy="461665"/>
          </a:xfrm>
          <a:prstGeom prst="rect">
            <a:avLst/>
          </a:prstGeom>
          <a:noFill/>
        </p:spPr>
        <p:txBody>
          <a:bodyPr wrap="none" rtlCol="0">
            <a:spAutoFit/>
          </a:bodyPr>
          <a:lstStyle/>
          <a:p>
            <a:r>
              <a:rPr lang="en-US" sz="2400" dirty="0" smtClean="0">
                <a:solidFill>
                  <a:schemeClr val="bg1"/>
                </a:solidFill>
              </a:rPr>
              <a:t>classifies</a:t>
            </a:r>
            <a:endParaRPr lang="en-US" sz="2400" dirty="0">
              <a:solidFill>
                <a:schemeClr val="bg1"/>
              </a:solidFill>
            </a:endParaRPr>
          </a:p>
        </p:txBody>
      </p:sp>
      <p:sp>
        <p:nvSpPr>
          <p:cNvPr id="13" name="TextBox 12"/>
          <p:cNvSpPr txBox="1"/>
          <p:nvPr/>
        </p:nvSpPr>
        <p:spPr>
          <a:xfrm>
            <a:off x="233449" y="5092977"/>
            <a:ext cx="1044727" cy="461665"/>
          </a:xfrm>
          <a:prstGeom prst="rect">
            <a:avLst/>
          </a:prstGeom>
          <a:noFill/>
        </p:spPr>
        <p:txBody>
          <a:bodyPr wrap="none" rtlCol="0">
            <a:spAutoFit/>
          </a:bodyPr>
          <a:lstStyle/>
          <a:p>
            <a:r>
              <a:rPr lang="en-US" sz="2400" b="1" dirty="0" smtClean="0">
                <a:solidFill>
                  <a:srgbClr val="FF0000"/>
                </a:solidFill>
              </a:rPr>
              <a:t>FALSE</a:t>
            </a:r>
            <a:endParaRPr lang="en-US" sz="2400" b="1" dirty="0">
              <a:solidFill>
                <a:srgbClr val="FF0000"/>
              </a:solidFill>
            </a:endParaRPr>
          </a:p>
        </p:txBody>
      </p:sp>
      <p:sp>
        <p:nvSpPr>
          <p:cNvPr id="6" name="Rounded Rectangle 5"/>
          <p:cNvSpPr/>
          <p:nvPr/>
        </p:nvSpPr>
        <p:spPr>
          <a:xfrm>
            <a:off x="1227377" y="5198527"/>
            <a:ext cx="2565692" cy="440780"/>
          </a:xfrm>
          <a:prstGeom prst="roundRect">
            <a:avLst>
              <a:gd name="adj" fmla="val 50000"/>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424415" y="5991424"/>
            <a:ext cx="4633600" cy="584776"/>
          </a:xfrm>
          <a:prstGeom prst="rect">
            <a:avLst/>
          </a:prstGeom>
          <a:noFill/>
        </p:spPr>
        <p:txBody>
          <a:bodyPr wrap="none" rtlCol="0">
            <a:spAutoFit/>
          </a:bodyPr>
          <a:lstStyle/>
          <a:p>
            <a:r>
              <a:rPr lang="en-US" sz="3200" dirty="0" smtClean="0">
                <a:solidFill>
                  <a:srgbClr val="FF0000"/>
                </a:solidFill>
              </a:rPr>
              <a:t>Presented to developers</a:t>
            </a:r>
            <a:endParaRPr lang="en-US" sz="3200" dirty="0">
              <a:solidFill>
                <a:srgbClr val="FF0000"/>
              </a:solidFill>
            </a:endParaRPr>
          </a:p>
        </p:txBody>
      </p:sp>
    </p:spTree>
    <p:extLst>
      <p:ext uri="{BB962C8B-B14F-4D97-AF65-F5344CB8AC3E}">
        <p14:creationId xmlns:p14="http://schemas.microsoft.com/office/powerpoint/2010/main" val="323667832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3850" y="3454408"/>
            <a:ext cx="2879725" cy="703792"/>
          </a:xfrm>
          <a:prstGeom prst="rect">
            <a:avLst/>
          </a:prstGeom>
          <a:solidFill>
            <a:schemeClr val="bg1"/>
          </a:solidFill>
          <a:ln>
            <a:solidFill>
              <a:srgbClr val="1F497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tx2"/>
                </a:solidFill>
              </a:rPr>
              <a:t>Dynamic Properties for Base</a:t>
            </a:r>
          </a:p>
        </p:txBody>
      </p:sp>
      <p:grpSp>
        <p:nvGrpSpPr>
          <p:cNvPr id="11" name="Group 10"/>
          <p:cNvGrpSpPr/>
          <p:nvPr/>
        </p:nvGrpSpPr>
        <p:grpSpPr>
          <a:xfrm>
            <a:off x="251889" y="1729850"/>
            <a:ext cx="3397774" cy="4846638"/>
            <a:chOff x="251889" y="1729850"/>
            <a:chExt cx="3397774" cy="4846638"/>
          </a:xfrm>
        </p:grpSpPr>
        <p:sp>
          <p:nvSpPr>
            <p:cNvPr id="5" name="Down Arrow 4"/>
            <p:cNvSpPr/>
            <p:nvPr/>
          </p:nvSpPr>
          <p:spPr>
            <a:xfrm>
              <a:off x="3203575" y="1729850"/>
              <a:ext cx="446088" cy="2931588"/>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ectangle 5"/>
            <p:cNvSpPr/>
            <p:nvPr/>
          </p:nvSpPr>
          <p:spPr>
            <a:xfrm>
              <a:off x="251889" y="5900213"/>
              <a:ext cx="3384550" cy="676275"/>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t>Verified Properties </a:t>
              </a:r>
              <a:endParaRPr lang="en-US" sz="2400" dirty="0" smtClean="0"/>
            </a:p>
            <a:p>
              <a:pPr algn="ctr">
                <a:defRPr/>
              </a:pPr>
              <a:r>
                <a:rPr lang="en-US" sz="2400" dirty="0" smtClean="0"/>
                <a:t>for </a:t>
              </a:r>
              <a:r>
                <a:rPr lang="en-US" sz="2400" dirty="0"/>
                <a:t>Base</a:t>
              </a:r>
            </a:p>
          </p:txBody>
        </p:sp>
        <p:sp>
          <p:nvSpPr>
            <p:cNvPr id="8" name="Rounded Rectangle 7"/>
            <p:cNvSpPr/>
            <p:nvPr/>
          </p:nvSpPr>
          <p:spPr>
            <a:xfrm>
              <a:off x="256118" y="4678371"/>
              <a:ext cx="3380321" cy="737658"/>
            </a:xfrm>
            <a:prstGeom prst="round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bg1"/>
                  </a:solidFill>
                </a:rPr>
                <a:t>Intra-Version </a:t>
              </a:r>
              <a:endParaRPr lang="en-US" sz="2400" dirty="0" smtClean="0">
                <a:solidFill>
                  <a:schemeClr val="bg1"/>
                </a:solidFill>
              </a:endParaRPr>
            </a:p>
            <a:p>
              <a:pPr algn="ctr">
                <a:defRPr/>
              </a:pPr>
              <a:r>
                <a:rPr lang="en-US" sz="2400" dirty="0" smtClean="0">
                  <a:solidFill>
                    <a:schemeClr val="bg1"/>
                  </a:solidFill>
                </a:rPr>
                <a:t>Property </a:t>
              </a:r>
              <a:r>
                <a:rPr lang="en-US" sz="2400" dirty="0">
                  <a:solidFill>
                    <a:schemeClr val="bg1"/>
                  </a:solidFill>
                </a:rPr>
                <a:t>Verification</a:t>
              </a:r>
            </a:p>
          </p:txBody>
        </p:sp>
        <p:sp>
          <p:nvSpPr>
            <p:cNvPr id="27" name="Down Arrow 26"/>
            <p:cNvSpPr/>
            <p:nvPr/>
          </p:nvSpPr>
          <p:spPr>
            <a:xfrm>
              <a:off x="1619250" y="4192066"/>
              <a:ext cx="431800" cy="503238"/>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 name="Down Arrow 29"/>
            <p:cNvSpPr/>
            <p:nvPr/>
          </p:nvSpPr>
          <p:spPr>
            <a:xfrm>
              <a:off x="1619250" y="5432962"/>
              <a:ext cx="431800" cy="431800"/>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3" name="Down Arrow 32"/>
          <p:cNvSpPr/>
          <p:nvPr/>
        </p:nvSpPr>
        <p:spPr>
          <a:xfrm>
            <a:off x="1619250" y="2982926"/>
            <a:ext cx="431800" cy="433387"/>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Rounded Rectangle 13"/>
          <p:cNvSpPr/>
          <p:nvPr/>
        </p:nvSpPr>
        <p:spPr>
          <a:xfrm>
            <a:off x="1979613" y="1001714"/>
            <a:ext cx="1728787" cy="792162"/>
          </a:xfrm>
          <a:prstGeom prst="round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tx2"/>
                </a:solidFill>
              </a:rPr>
              <a:t>Base Program</a:t>
            </a:r>
          </a:p>
        </p:txBody>
      </p:sp>
      <p:sp>
        <p:nvSpPr>
          <p:cNvPr id="15" name="Rounded Rectangle 14"/>
          <p:cNvSpPr/>
          <p:nvPr/>
        </p:nvSpPr>
        <p:spPr>
          <a:xfrm>
            <a:off x="218023" y="2404005"/>
            <a:ext cx="3384550" cy="542395"/>
          </a:xfrm>
          <a:prstGeom prst="round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bg1"/>
                </a:solidFill>
              </a:rPr>
              <a:t>Monitoring + Inference</a:t>
            </a:r>
          </a:p>
        </p:txBody>
      </p:sp>
      <p:sp>
        <p:nvSpPr>
          <p:cNvPr id="16" name="Rounded Rectangle 15"/>
          <p:cNvSpPr/>
          <p:nvPr/>
        </p:nvSpPr>
        <p:spPr>
          <a:xfrm>
            <a:off x="4643438" y="1066279"/>
            <a:ext cx="1651000" cy="677862"/>
          </a:xfrm>
          <a:prstGeom prst="roundRect">
            <a:avLst/>
          </a:prstGeom>
          <a:solidFill>
            <a:schemeClr val="bg1"/>
          </a:solidFill>
          <a:ln>
            <a:solidFill>
              <a:srgbClr val="1F497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tx2"/>
                </a:solidFill>
              </a:rPr>
              <a:t>Upgraded Program</a:t>
            </a:r>
          </a:p>
        </p:txBody>
      </p:sp>
      <p:sp>
        <p:nvSpPr>
          <p:cNvPr id="21" name="Can 20"/>
          <p:cNvSpPr/>
          <p:nvPr/>
        </p:nvSpPr>
        <p:spPr bwMode="auto">
          <a:xfrm>
            <a:off x="395288" y="981075"/>
            <a:ext cx="1439862" cy="863600"/>
          </a:xfrm>
          <a:prstGeom prst="can">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lstStyle/>
          <a:p>
            <a:pPr algn="ctr">
              <a:defRPr/>
            </a:pPr>
            <a:r>
              <a:rPr lang="en-US" sz="2400" dirty="0">
                <a:solidFill>
                  <a:schemeClr val="tx2"/>
                </a:solidFill>
              </a:rPr>
              <a:t>Tests for Base</a:t>
            </a:r>
            <a:endParaRPr lang="en-US" sz="2400" dirty="0">
              <a:cs typeface="Arial" charset="0"/>
            </a:endParaRPr>
          </a:p>
        </p:txBody>
      </p:sp>
      <p:sp>
        <p:nvSpPr>
          <p:cNvPr id="22" name="Down Arrow 21"/>
          <p:cNvSpPr/>
          <p:nvPr/>
        </p:nvSpPr>
        <p:spPr>
          <a:xfrm>
            <a:off x="827088" y="1916113"/>
            <a:ext cx="431800" cy="433387"/>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 name="Down Arrow 28"/>
          <p:cNvSpPr/>
          <p:nvPr/>
        </p:nvSpPr>
        <p:spPr>
          <a:xfrm>
            <a:off x="2124075" y="1916113"/>
            <a:ext cx="431800" cy="433387"/>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 name="Down Arrow 31"/>
          <p:cNvSpPr/>
          <p:nvPr/>
        </p:nvSpPr>
        <p:spPr>
          <a:xfrm rot="2959816">
            <a:off x="4017169" y="1521097"/>
            <a:ext cx="469900" cy="649288"/>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0" name="Group 9"/>
          <p:cNvGrpSpPr/>
          <p:nvPr/>
        </p:nvGrpSpPr>
        <p:grpSpPr>
          <a:xfrm>
            <a:off x="4716463" y="1960041"/>
            <a:ext cx="4021140" cy="4677830"/>
            <a:chOff x="4716463" y="1960041"/>
            <a:chExt cx="4021140" cy="4677830"/>
          </a:xfrm>
        </p:grpSpPr>
        <p:sp>
          <p:nvSpPr>
            <p:cNvPr id="4" name="Down Arrow 3"/>
            <p:cNvSpPr/>
            <p:nvPr/>
          </p:nvSpPr>
          <p:spPr>
            <a:xfrm>
              <a:off x="4932363" y="1960041"/>
              <a:ext cx="433387" cy="2662238"/>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ectangle 8"/>
            <p:cNvSpPr/>
            <p:nvPr/>
          </p:nvSpPr>
          <p:spPr>
            <a:xfrm>
              <a:off x="4716463" y="5917146"/>
              <a:ext cx="3960812" cy="720725"/>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t>Regression Problems + Counterexamples</a:t>
              </a:r>
            </a:p>
          </p:txBody>
        </p:sp>
        <p:sp>
          <p:nvSpPr>
            <p:cNvPr id="13" name="Rounded Rectangle 12"/>
            <p:cNvSpPr/>
            <p:nvPr/>
          </p:nvSpPr>
          <p:spPr>
            <a:xfrm>
              <a:off x="4729166" y="4695304"/>
              <a:ext cx="4008437" cy="737658"/>
            </a:xfrm>
            <a:prstGeom prst="round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bg1"/>
                  </a:solidFill>
                </a:rPr>
                <a:t>Inter-Version </a:t>
              </a:r>
              <a:endParaRPr lang="en-US" sz="2400" dirty="0" smtClean="0">
                <a:solidFill>
                  <a:schemeClr val="bg1"/>
                </a:solidFill>
              </a:endParaRPr>
            </a:p>
            <a:p>
              <a:pPr algn="ctr">
                <a:defRPr/>
              </a:pPr>
              <a:r>
                <a:rPr lang="en-US" sz="2400" dirty="0" smtClean="0">
                  <a:solidFill>
                    <a:schemeClr val="bg1"/>
                  </a:solidFill>
                </a:rPr>
                <a:t>Property </a:t>
              </a:r>
              <a:r>
                <a:rPr lang="en-US" sz="2400" dirty="0">
                  <a:solidFill>
                    <a:schemeClr val="bg1"/>
                  </a:solidFill>
                </a:rPr>
                <a:t>Verification</a:t>
              </a:r>
            </a:p>
          </p:txBody>
        </p:sp>
        <p:sp>
          <p:nvSpPr>
            <p:cNvPr id="34" name="Down Arrow 33"/>
            <p:cNvSpPr/>
            <p:nvPr/>
          </p:nvSpPr>
          <p:spPr>
            <a:xfrm>
              <a:off x="6732588" y="5432962"/>
              <a:ext cx="431800" cy="431800"/>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 name="Down Arrow 34"/>
            <p:cNvSpPr/>
            <p:nvPr/>
          </p:nvSpPr>
          <p:spPr>
            <a:xfrm>
              <a:off x="6732588" y="4229638"/>
              <a:ext cx="431800" cy="431800"/>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3" name="Group 2"/>
          <p:cNvGrpSpPr/>
          <p:nvPr/>
        </p:nvGrpSpPr>
        <p:grpSpPr>
          <a:xfrm>
            <a:off x="5164665" y="128067"/>
            <a:ext cx="3556006" cy="4020611"/>
            <a:chOff x="5164665" y="128067"/>
            <a:chExt cx="3556006" cy="4020611"/>
          </a:xfrm>
        </p:grpSpPr>
        <p:sp>
          <p:nvSpPr>
            <p:cNvPr id="12" name="Down Arrow 11"/>
            <p:cNvSpPr/>
            <p:nvPr/>
          </p:nvSpPr>
          <p:spPr>
            <a:xfrm>
              <a:off x="7164388" y="1960041"/>
              <a:ext cx="360362" cy="358775"/>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ounded Rectangle 16"/>
            <p:cNvSpPr/>
            <p:nvPr/>
          </p:nvSpPr>
          <p:spPr>
            <a:xfrm>
              <a:off x="5431371" y="2404005"/>
              <a:ext cx="3289300" cy="575739"/>
            </a:xfrm>
            <a:prstGeom prst="round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bg1"/>
                  </a:solidFill>
                </a:rPr>
                <a:t>Monitoring + Filtering</a:t>
              </a:r>
            </a:p>
          </p:txBody>
        </p:sp>
        <p:sp>
          <p:nvSpPr>
            <p:cNvPr id="19" name="Down Arrow 18"/>
            <p:cNvSpPr/>
            <p:nvPr/>
          </p:nvSpPr>
          <p:spPr>
            <a:xfrm>
              <a:off x="5724525" y="1815579"/>
              <a:ext cx="431800" cy="503237"/>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Rectangle 19"/>
            <p:cNvSpPr/>
            <p:nvPr/>
          </p:nvSpPr>
          <p:spPr>
            <a:xfrm>
              <a:off x="5508625" y="3500978"/>
              <a:ext cx="2951163" cy="647700"/>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t>Non-Regression Properties</a:t>
              </a:r>
            </a:p>
          </p:txBody>
        </p:sp>
        <p:sp>
          <p:nvSpPr>
            <p:cNvPr id="23" name="Can 22"/>
            <p:cNvSpPr/>
            <p:nvPr/>
          </p:nvSpPr>
          <p:spPr bwMode="auto">
            <a:xfrm>
              <a:off x="7092950" y="1023416"/>
              <a:ext cx="1584325" cy="863600"/>
            </a:xfrm>
            <a:prstGeom prst="can">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lstStyle/>
            <a:p>
              <a:pPr algn="ctr">
                <a:defRPr/>
              </a:pPr>
              <a:r>
                <a:rPr lang="en-US" sz="2400" dirty="0">
                  <a:solidFill>
                    <a:schemeClr val="tx2"/>
                  </a:solidFill>
                </a:rPr>
                <a:t>Tests for Upgrade</a:t>
              </a:r>
              <a:endParaRPr lang="en-US" sz="2400" dirty="0">
                <a:cs typeface="Arial" charset="0"/>
              </a:endParaRPr>
            </a:p>
          </p:txBody>
        </p:sp>
        <p:sp>
          <p:nvSpPr>
            <p:cNvPr id="24" name="Down Arrow 23"/>
            <p:cNvSpPr/>
            <p:nvPr/>
          </p:nvSpPr>
          <p:spPr>
            <a:xfrm>
              <a:off x="6450013" y="1023416"/>
              <a:ext cx="354012" cy="1295400"/>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Rectangle 30"/>
            <p:cNvSpPr/>
            <p:nvPr/>
          </p:nvSpPr>
          <p:spPr>
            <a:xfrm>
              <a:off x="5164665" y="128067"/>
              <a:ext cx="2884488" cy="773113"/>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t>Verified Properties </a:t>
              </a:r>
              <a:endParaRPr lang="en-US" sz="2400" dirty="0" smtClean="0"/>
            </a:p>
            <a:p>
              <a:pPr algn="ctr">
                <a:defRPr/>
              </a:pPr>
              <a:r>
                <a:rPr lang="en-US" sz="2400" dirty="0" smtClean="0"/>
                <a:t>for </a:t>
              </a:r>
              <a:r>
                <a:rPr lang="en-US" sz="2400" dirty="0"/>
                <a:t>Base</a:t>
              </a:r>
            </a:p>
          </p:txBody>
        </p:sp>
        <p:sp>
          <p:nvSpPr>
            <p:cNvPr id="36" name="Down Arrow 35"/>
            <p:cNvSpPr/>
            <p:nvPr/>
          </p:nvSpPr>
          <p:spPr>
            <a:xfrm>
              <a:off x="6736293" y="3022608"/>
              <a:ext cx="431800" cy="431800"/>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4264795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4-02 at 13.17.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45" y="1215565"/>
            <a:ext cx="8770441" cy="4485925"/>
          </a:xfrm>
          <a:prstGeom prst="rect">
            <a:avLst/>
          </a:prstGeom>
        </p:spPr>
      </p:pic>
      <p:pic>
        <p:nvPicPr>
          <p:cNvPr id="4" name="Picture 3" descr="Screen Shot 2013-11-21 at 10.18.3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033" y="3740577"/>
            <a:ext cx="3670424" cy="2103967"/>
          </a:xfrm>
          <a:prstGeom prst="rect">
            <a:avLst/>
          </a:prstGeom>
        </p:spPr>
      </p:pic>
      <p:sp>
        <p:nvSpPr>
          <p:cNvPr id="5" name="TextBox 4"/>
          <p:cNvSpPr txBox="1"/>
          <p:nvPr/>
        </p:nvSpPr>
        <p:spPr>
          <a:xfrm>
            <a:off x="723899" y="6026578"/>
            <a:ext cx="3054843" cy="584776"/>
          </a:xfrm>
          <a:prstGeom prst="rect">
            <a:avLst/>
          </a:prstGeom>
          <a:noFill/>
        </p:spPr>
        <p:txBody>
          <a:bodyPr wrap="none" rtlCol="0">
            <a:spAutoFit/>
          </a:bodyPr>
          <a:lstStyle/>
          <a:p>
            <a:r>
              <a:rPr lang="en-US" sz="3200" dirty="0" smtClean="0"/>
              <a:t>Console Version</a:t>
            </a:r>
            <a:endParaRPr lang="en-US" sz="3200" dirty="0"/>
          </a:p>
        </p:txBody>
      </p:sp>
      <p:pic>
        <p:nvPicPr>
          <p:cNvPr id="6" name="Picture 5" descr="Screen Shot 2013-11-21 at 10.32.2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0802" y="3728455"/>
            <a:ext cx="3302000" cy="2063750"/>
          </a:xfrm>
          <a:prstGeom prst="rect">
            <a:avLst/>
          </a:prstGeom>
        </p:spPr>
      </p:pic>
      <p:sp>
        <p:nvSpPr>
          <p:cNvPr id="7" name="TextBox 6"/>
          <p:cNvSpPr txBox="1"/>
          <p:nvPr/>
        </p:nvSpPr>
        <p:spPr>
          <a:xfrm>
            <a:off x="5672658" y="6026578"/>
            <a:ext cx="2245727" cy="584776"/>
          </a:xfrm>
          <a:prstGeom prst="rect">
            <a:avLst/>
          </a:prstGeom>
          <a:noFill/>
        </p:spPr>
        <p:txBody>
          <a:bodyPr wrap="none" rtlCol="0">
            <a:spAutoFit/>
          </a:bodyPr>
          <a:lstStyle/>
          <a:p>
            <a:r>
              <a:rPr lang="en-US" sz="3200" dirty="0" smtClean="0"/>
              <a:t>Eclipse GUI</a:t>
            </a:r>
            <a:endParaRPr lang="en-US" sz="3200" dirty="0"/>
          </a:p>
        </p:txBody>
      </p:sp>
      <p:sp>
        <p:nvSpPr>
          <p:cNvPr id="8" name="TextBox 7"/>
          <p:cNvSpPr txBox="1"/>
          <p:nvPr/>
        </p:nvSpPr>
        <p:spPr>
          <a:xfrm>
            <a:off x="2309331" y="224105"/>
            <a:ext cx="4924295" cy="707886"/>
          </a:xfrm>
          <a:prstGeom prst="rect">
            <a:avLst/>
          </a:prstGeom>
          <a:noFill/>
        </p:spPr>
        <p:txBody>
          <a:bodyPr wrap="none" rtlCol="0">
            <a:spAutoFit/>
          </a:bodyPr>
          <a:lstStyle/>
          <a:p>
            <a:r>
              <a:rPr lang="en-US" sz="4000" dirty="0" smtClean="0"/>
              <a:t>Tool Implementation</a:t>
            </a:r>
            <a:endParaRPr lang="en-US" sz="4000" dirty="0"/>
          </a:p>
        </p:txBody>
      </p:sp>
      <p:sp>
        <p:nvSpPr>
          <p:cNvPr id="9" name="TextBox 8"/>
          <p:cNvSpPr txBox="1"/>
          <p:nvPr/>
        </p:nvSpPr>
        <p:spPr>
          <a:xfrm>
            <a:off x="1096497" y="1319380"/>
            <a:ext cx="6917278" cy="523220"/>
          </a:xfrm>
          <a:prstGeom prst="rect">
            <a:avLst/>
          </a:prstGeom>
          <a:noFill/>
        </p:spPr>
        <p:txBody>
          <a:bodyPr wrap="none" rtlCol="0">
            <a:spAutoFit/>
          </a:bodyPr>
          <a:lstStyle/>
          <a:p>
            <a:r>
              <a:rPr lang="en-US" sz="2800" b="1" dirty="0" smtClean="0"/>
              <a:t>WWW.LTA.DISCO.UNIMIB.IT/TOOLS/VART</a:t>
            </a:r>
            <a:endParaRPr lang="en-US" sz="2800" b="1" dirty="0"/>
          </a:p>
        </p:txBody>
      </p:sp>
    </p:spTree>
    <p:extLst>
      <p:ext uri="{BB962C8B-B14F-4D97-AF65-F5344CB8AC3E}">
        <p14:creationId xmlns:p14="http://schemas.microsoft.com/office/powerpoint/2010/main" val="21077374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Empirical Validation</a:t>
            </a:r>
            <a:endParaRPr lang="en-US" dirty="0"/>
          </a:p>
        </p:txBody>
      </p:sp>
      <p:sp>
        <p:nvSpPr>
          <p:cNvPr id="3" name="Content Placeholder 2"/>
          <p:cNvSpPr>
            <a:spLocks noGrp="1"/>
          </p:cNvSpPr>
          <p:nvPr>
            <p:ph idx="1"/>
          </p:nvPr>
        </p:nvSpPr>
        <p:spPr>
          <a:xfrm>
            <a:off x="239484" y="1944917"/>
            <a:ext cx="9448802" cy="4525963"/>
          </a:xfrm>
        </p:spPr>
        <p:txBody>
          <a:bodyPr>
            <a:normAutofit/>
          </a:bodyPr>
          <a:lstStyle/>
          <a:p>
            <a:r>
              <a:rPr lang="it-IT" sz="4000" dirty="0" err="1" smtClean="0"/>
              <a:t>Effectiveness</a:t>
            </a:r>
            <a:r>
              <a:rPr lang="it-IT" sz="4000" dirty="0" smtClean="0"/>
              <a:t> </a:t>
            </a:r>
            <a:r>
              <a:rPr lang="it-IT" sz="4000" dirty="0" err="1" smtClean="0"/>
              <a:t>wrt</a:t>
            </a:r>
            <a:r>
              <a:rPr lang="it-IT" sz="4000" dirty="0"/>
              <a:t> </a:t>
            </a:r>
            <a:r>
              <a:rPr lang="it-IT" sz="4000" dirty="0" smtClean="0"/>
              <a:t>Test </a:t>
            </a:r>
            <a:r>
              <a:rPr lang="it-IT" sz="4000" dirty="0" err="1" smtClean="0"/>
              <a:t>Coverage</a:t>
            </a:r>
            <a:endParaRPr lang="en-US" sz="3600" dirty="0" smtClean="0"/>
          </a:p>
          <a:p>
            <a:r>
              <a:rPr lang="en-US" sz="4000" dirty="0" smtClean="0"/>
              <a:t>Effectiveness with Regression</a:t>
            </a:r>
            <a:r>
              <a:rPr lang="en-US" sz="3600" dirty="0" smtClean="0"/>
              <a:t> Faults </a:t>
            </a:r>
            <a:br>
              <a:rPr lang="en-US" sz="3600" dirty="0" smtClean="0"/>
            </a:br>
            <a:r>
              <a:rPr lang="en-US" sz="3600" dirty="0" smtClean="0"/>
              <a:t>not covered by Test Suites</a:t>
            </a:r>
            <a:endParaRPr lang="en-US" sz="3200" dirty="0"/>
          </a:p>
        </p:txBody>
      </p:sp>
    </p:spTree>
    <p:extLst>
      <p:ext uri="{BB962C8B-B14F-4D97-AF65-F5344CB8AC3E}">
        <p14:creationId xmlns:p14="http://schemas.microsoft.com/office/powerpoint/2010/main" val="1251231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4" y="159198"/>
            <a:ext cx="9361714" cy="1143000"/>
          </a:xfrm>
        </p:spPr>
        <p:txBody>
          <a:bodyPr/>
          <a:lstStyle/>
          <a:p>
            <a:r>
              <a:rPr lang="it-IT" sz="4800" dirty="0" err="1"/>
              <a:t>Effectiveness</a:t>
            </a:r>
            <a:r>
              <a:rPr lang="it-IT" sz="4800" dirty="0"/>
              <a:t> </a:t>
            </a:r>
            <a:r>
              <a:rPr lang="it-IT" sz="4800" dirty="0" err="1" smtClean="0"/>
              <a:t>wrt</a:t>
            </a:r>
            <a:r>
              <a:rPr lang="it-IT" sz="4800" dirty="0" smtClean="0"/>
              <a:t> Test </a:t>
            </a:r>
            <a:r>
              <a:rPr lang="it-IT" sz="4800" dirty="0" err="1"/>
              <a:t>Coverage</a:t>
            </a:r>
            <a:r>
              <a:rPr lang="en-US" sz="4800" dirty="0"/>
              <a:t/>
            </a:r>
            <a:br>
              <a:rPr lang="en-US" sz="4800" dirty="0"/>
            </a:br>
            <a:endParaRPr lang="en-US" sz="4800" dirty="0"/>
          </a:p>
        </p:txBody>
      </p:sp>
      <p:cxnSp>
        <p:nvCxnSpPr>
          <p:cNvPr id="6" name="Straight Arrow Connector 5"/>
          <p:cNvCxnSpPr/>
          <p:nvPr/>
        </p:nvCxnSpPr>
        <p:spPr>
          <a:xfrm>
            <a:off x="1378857" y="2177142"/>
            <a:ext cx="6295572" cy="0"/>
          </a:xfrm>
          <a:prstGeom prst="straightConnector1">
            <a:avLst/>
          </a:prstGeom>
          <a:ln w="38100" cmpd="sng">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007724" y="2285999"/>
            <a:ext cx="2492990" cy="523220"/>
          </a:xfrm>
          <a:prstGeom prst="rect">
            <a:avLst/>
          </a:prstGeom>
          <a:noFill/>
        </p:spPr>
        <p:txBody>
          <a:bodyPr wrap="none" rtlCol="0">
            <a:spAutoFit/>
          </a:bodyPr>
          <a:lstStyle/>
          <a:p>
            <a:r>
              <a:rPr lang="en-US" sz="2800" dirty="0" smtClean="0"/>
              <a:t>High Coverage</a:t>
            </a:r>
            <a:endParaRPr lang="en-US" sz="2800" dirty="0"/>
          </a:p>
        </p:txBody>
      </p:sp>
      <p:sp>
        <p:nvSpPr>
          <p:cNvPr id="8" name="TextBox 7"/>
          <p:cNvSpPr txBox="1"/>
          <p:nvPr/>
        </p:nvSpPr>
        <p:spPr>
          <a:xfrm>
            <a:off x="1233713" y="2285999"/>
            <a:ext cx="2418000" cy="523220"/>
          </a:xfrm>
          <a:prstGeom prst="rect">
            <a:avLst/>
          </a:prstGeom>
          <a:noFill/>
        </p:spPr>
        <p:txBody>
          <a:bodyPr wrap="none" rtlCol="0">
            <a:spAutoFit/>
          </a:bodyPr>
          <a:lstStyle/>
          <a:p>
            <a:r>
              <a:rPr lang="en-US" sz="2800" dirty="0" smtClean="0"/>
              <a:t>Low Coverage</a:t>
            </a:r>
            <a:endParaRPr lang="en-US" sz="2800" dirty="0"/>
          </a:p>
        </p:txBody>
      </p:sp>
      <p:sp>
        <p:nvSpPr>
          <p:cNvPr id="9" name="TextBox 8"/>
          <p:cNvSpPr txBox="1"/>
          <p:nvPr/>
        </p:nvSpPr>
        <p:spPr>
          <a:xfrm>
            <a:off x="6007724" y="1596572"/>
            <a:ext cx="3005300" cy="461665"/>
          </a:xfrm>
          <a:prstGeom prst="rect">
            <a:avLst/>
          </a:prstGeom>
          <a:noFill/>
        </p:spPr>
        <p:txBody>
          <a:bodyPr wrap="none" rtlCol="0">
            <a:spAutoFit/>
          </a:bodyPr>
          <a:lstStyle/>
          <a:p>
            <a:r>
              <a:rPr lang="en-US" sz="2400" dirty="0" smtClean="0"/>
              <a:t>Complete Properties</a:t>
            </a:r>
            <a:endParaRPr lang="en-US" sz="2400" dirty="0"/>
          </a:p>
        </p:txBody>
      </p:sp>
      <p:sp>
        <p:nvSpPr>
          <p:cNvPr id="10" name="TextBox 9"/>
          <p:cNvSpPr txBox="1"/>
          <p:nvPr/>
        </p:nvSpPr>
        <p:spPr>
          <a:xfrm>
            <a:off x="6105695" y="974786"/>
            <a:ext cx="2259302" cy="461665"/>
          </a:xfrm>
          <a:prstGeom prst="rect">
            <a:avLst/>
          </a:prstGeom>
          <a:noFill/>
        </p:spPr>
        <p:txBody>
          <a:bodyPr wrap="none" rtlCol="0">
            <a:spAutoFit/>
          </a:bodyPr>
          <a:lstStyle/>
          <a:p>
            <a:r>
              <a:rPr lang="en-US" sz="2400" dirty="0" smtClean="0"/>
              <a:t>Extensive Tests</a:t>
            </a:r>
          </a:p>
        </p:txBody>
      </p:sp>
      <p:sp>
        <p:nvSpPr>
          <p:cNvPr id="11" name="TextBox 10"/>
          <p:cNvSpPr txBox="1"/>
          <p:nvPr/>
        </p:nvSpPr>
        <p:spPr>
          <a:xfrm>
            <a:off x="1378857" y="1640115"/>
            <a:ext cx="2287706" cy="461665"/>
          </a:xfrm>
          <a:prstGeom prst="rect">
            <a:avLst/>
          </a:prstGeom>
          <a:noFill/>
        </p:spPr>
        <p:txBody>
          <a:bodyPr wrap="none" rtlCol="0">
            <a:spAutoFit/>
          </a:bodyPr>
          <a:lstStyle/>
          <a:p>
            <a:r>
              <a:rPr lang="en-US" sz="2400" dirty="0" smtClean="0"/>
              <a:t>Poor Properties</a:t>
            </a:r>
            <a:endParaRPr lang="en-US" sz="2400" dirty="0"/>
          </a:p>
        </p:txBody>
      </p:sp>
      <p:sp>
        <p:nvSpPr>
          <p:cNvPr id="12" name="TextBox 11"/>
          <p:cNvSpPr txBox="1"/>
          <p:nvPr/>
        </p:nvSpPr>
        <p:spPr>
          <a:xfrm>
            <a:off x="1386113" y="1018329"/>
            <a:ext cx="1558389" cy="461665"/>
          </a:xfrm>
          <a:prstGeom prst="rect">
            <a:avLst/>
          </a:prstGeom>
          <a:noFill/>
        </p:spPr>
        <p:txBody>
          <a:bodyPr wrap="none" rtlCol="0">
            <a:spAutoFit/>
          </a:bodyPr>
          <a:lstStyle/>
          <a:p>
            <a:r>
              <a:rPr lang="en-US" sz="2400" dirty="0" smtClean="0"/>
              <a:t>Poor Tests</a:t>
            </a:r>
          </a:p>
        </p:txBody>
      </p:sp>
    </p:spTree>
    <p:extLst>
      <p:ext uri="{BB962C8B-B14F-4D97-AF65-F5344CB8AC3E}">
        <p14:creationId xmlns:p14="http://schemas.microsoft.com/office/powerpoint/2010/main" val="25499191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4" y="159198"/>
            <a:ext cx="9361714" cy="1143000"/>
          </a:xfrm>
        </p:spPr>
        <p:txBody>
          <a:bodyPr/>
          <a:lstStyle/>
          <a:p>
            <a:r>
              <a:rPr lang="it-IT" sz="4800" dirty="0" err="1"/>
              <a:t>Effectiveness</a:t>
            </a:r>
            <a:r>
              <a:rPr lang="it-IT" sz="4800" dirty="0"/>
              <a:t> vs Test </a:t>
            </a:r>
            <a:r>
              <a:rPr lang="it-IT" sz="4800" dirty="0" err="1"/>
              <a:t>Coverage</a:t>
            </a:r>
            <a:r>
              <a:rPr lang="en-US" sz="4800" dirty="0"/>
              <a:t/>
            </a:r>
            <a:br>
              <a:rPr lang="en-US" sz="4800" dirty="0"/>
            </a:br>
            <a:endParaRPr lang="en-US" sz="4800" dirty="0"/>
          </a:p>
        </p:txBody>
      </p:sp>
      <p:sp>
        <p:nvSpPr>
          <p:cNvPr id="3" name="Content Placeholder 2"/>
          <p:cNvSpPr>
            <a:spLocks noGrp="1"/>
          </p:cNvSpPr>
          <p:nvPr>
            <p:ph idx="1"/>
          </p:nvPr>
        </p:nvSpPr>
        <p:spPr>
          <a:xfrm>
            <a:off x="457200" y="2870210"/>
            <a:ext cx="8523514" cy="4525963"/>
          </a:xfrm>
        </p:spPr>
        <p:txBody>
          <a:bodyPr/>
          <a:lstStyle/>
          <a:p>
            <a:r>
              <a:rPr lang="en-US" dirty="0" smtClean="0"/>
              <a:t>GREP, 871 Test Cases</a:t>
            </a:r>
          </a:p>
          <a:p>
            <a:r>
              <a:rPr lang="en-US" dirty="0" smtClean="0"/>
              <a:t>Faulty </a:t>
            </a:r>
            <a:r>
              <a:rPr lang="en-US" dirty="0"/>
              <a:t>Versions of GREP from </a:t>
            </a:r>
            <a:br>
              <a:rPr lang="en-US" dirty="0"/>
            </a:br>
            <a:r>
              <a:rPr lang="en-US" dirty="0" smtClean="0"/>
              <a:t>Software-artifacts </a:t>
            </a:r>
            <a:r>
              <a:rPr lang="en-US" dirty="0"/>
              <a:t>Infrastructure Repository </a:t>
            </a:r>
            <a:r>
              <a:rPr lang="en-US" dirty="0" smtClean="0"/>
              <a:t>(SIR) </a:t>
            </a:r>
            <a:r>
              <a:rPr lang="en-US" dirty="0" smtClean="0">
                <a:hlinkClick r:id="rId3"/>
              </a:rPr>
              <a:t>http</a:t>
            </a:r>
            <a:r>
              <a:rPr lang="en-US" dirty="0">
                <a:hlinkClick r:id="rId3"/>
              </a:rPr>
              <a:t>://</a:t>
            </a:r>
            <a:r>
              <a:rPr lang="en-US" dirty="0" smtClean="0">
                <a:hlinkClick r:id="rId3"/>
              </a:rPr>
              <a:t>sir.unl.edu</a:t>
            </a:r>
            <a:r>
              <a:rPr lang="en-US" dirty="0" smtClean="0"/>
              <a:t> </a:t>
            </a:r>
          </a:p>
          <a:p>
            <a:r>
              <a:rPr lang="en-US" dirty="0" smtClean="0"/>
              <a:t>Selected all the faulty versions derived from GREP v3 and v4, with faults covered by test cases</a:t>
            </a:r>
          </a:p>
          <a:p>
            <a:endParaRPr lang="en-US" dirty="0"/>
          </a:p>
        </p:txBody>
      </p:sp>
      <p:sp>
        <p:nvSpPr>
          <p:cNvPr id="4" name="Rectangle 3"/>
          <p:cNvSpPr/>
          <p:nvPr/>
        </p:nvSpPr>
        <p:spPr>
          <a:xfrm>
            <a:off x="0" y="5019461"/>
            <a:ext cx="9144000" cy="219528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1378857" y="2177142"/>
            <a:ext cx="6295572" cy="0"/>
          </a:xfrm>
          <a:prstGeom prst="straightConnector1">
            <a:avLst/>
          </a:prstGeom>
          <a:ln w="38100" cmpd="sng">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007724" y="2285999"/>
            <a:ext cx="2492990" cy="523220"/>
          </a:xfrm>
          <a:prstGeom prst="rect">
            <a:avLst/>
          </a:prstGeom>
          <a:noFill/>
        </p:spPr>
        <p:txBody>
          <a:bodyPr wrap="none" rtlCol="0">
            <a:spAutoFit/>
          </a:bodyPr>
          <a:lstStyle/>
          <a:p>
            <a:r>
              <a:rPr lang="en-US" sz="2800" dirty="0" smtClean="0"/>
              <a:t>High Coverage</a:t>
            </a:r>
            <a:endParaRPr lang="en-US" sz="2800" dirty="0"/>
          </a:p>
        </p:txBody>
      </p:sp>
      <p:sp>
        <p:nvSpPr>
          <p:cNvPr id="8" name="TextBox 7"/>
          <p:cNvSpPr txBox="1"/>
          <p:nvPr/>
        </p:nvSpPr>
        <p:spPr>
          <a:xfrm>
            <a:off x="1233713" y="2285999"/>
            <a:ext cx="2418000" cy="523220"/>
          </a:xfrm>
          <a:prstGeom prst="rect">
            <a:avLst/>
          </a:prstGeom>
          <a:noFill/>
        </p:spPr>
        <p:txBody>
          <a:bodyPr wrap="none" rtlCol="0">
            <a:spAutoFit/>
          </a:bodyPr>
          <a:lstStyle/>
          <a:p>
            <a:r>
              <a:rPr lang="en-US" sz="2800" dirty="0" smtClean="0"/>
              <a:t>Low Coverage</a:t>
            </a:r>
            <a:endParaRPr lang="en-US" sz="2800" dirty="0"/>
          </a:p>
        </p:txBody>
      </p:sp>
      <p:sp>
        <p:nvSpPr>
          <p:cNvPr id="9" name="TextBox 8"/>
          <p:cNvSpPr txBox="1"/>
          <p:nvPr/>
        </p:nvSpPr>
        <p:spPr>
          <a:xfrm>
            <a:off x="6007724" y="1596572"/>
            <a:ext cx="3005300" cy="461665"/>
          </a:xfrm>
          <a:prstGeom prst="rect">
            <a:avLst/>
          </a:prstGeom>
          <a:noFill/>
        </p:spPr>
        <p:txBody>
          <a:bodyPr wrap="none" rtlCol="0">
            <a:spAutoFit/>
          </a:bodyPr>
          <a:lstStyle/>
          <a:p>
            <a:r>
              <a:rPr lang="en-US" sz="2400" dirty="0" smtClean="0"/>
              <a:t>Complete Properties</a:t>
            </a:r>
            <a:endParaRPr lang="en-US" sz="2400" dirty="0"/>
          </a:p>
        </p:txBody>
      </p:sp>
      <p:sp>
        <p:nvSpPr>
          <p:cNvPr id="10" name="TextBox 9"/>
          <p:cNvSpPr txBox="1"/>
          <p:nvPr/>
        </p:nvSpPr>
        <p:spPr>
          <a:xfrm>
            <a:off x="6105695" y="974786"/>
            <a:ext cx="2259302" cy="461665"/>
          </a:xfrm>
          <a:prstGeom prst="rect">
            <a:avLst/>
          </a:prstGeom>
          <a:noFill/>
        </p:spPr>
        <p:txBody>
          <a:bodyPr wrap="none" rtlCol="0">
            <a:spAutoFit/>
          </a:bodyPr>
          <a:lstStyle/>
          <a:p>
            <a:r>
              <a:rPr lang="en-US" sz="2400" dirty="0" smtClean="0"/>
              <a:t>Extensive Tests</a:t>
            </a:r>
          </a:p>
        </p:txBody>
      </p:sp>
      <p:sp>
        <p:nvSpPr>
          <p:cNvPr id="11" name="TextBox 10"/>
          <p:cNvSpPr txBox="1"/>
          <p:nvPr/>
        </p:nvSpPr>
        <p:spPr>
          <a:xfrm>
            <a:off x="1378857" y="1640115"/>
            <a:ext cx="2287706" cy="461665"/>
          </a:xfrm>
          <a:prstGeom prst="rect">
            <a:avLst/>
          </a:prstGeom>
          <a:noFill/>
        </p:spPr>
        <p:txBody>
          <a:bodyPr wrap="none" rtlCol="0">
            <a:spAutoFit/>
          </a:bodyPr>
          <a:lstStyle/>
          <a:p>
            <a:r>
              <a:rPr lang="en-US" sz="2400" dirty="0" smtClean="0"/>
              <a:t>Poor Properties</a:t>
            </a:r>
            <a:endParaRPr lang="en-US" sz="2400" dirty="0"/>
          </a:p>
        </p:txBody>
      </p:sp>
      <p:sp>
        <p:nvSpPr>
          <p:cNvPr id="12" name="TextBox 11"/>
          <p:cNvSpPr txBox="1"/>
          <p:nvPr/>
        </p:nvSpPr>
        <p:spPr>
          <a:xfrm>
            <a:off x="1386113" y="1018329"/>
            <a:ext cx="1558389" cy="461665"/>
          </a:xfrm>
          <a:prstGeom prst="rect">
            <a:avLst/>
          </a:prstGeom>
          <a:noFill/>
        </p:spPr>
        <p:txBody>
          <a:bodyPr wrap="none" rtlCol="0">
            <a:spAutoFit/>
          </a:bodyPr>
          <a:lstStyle/>
          <a:p>
            <a:r>
              <a:rPr lang="en-US" sz="2400" dirty="0" smtClean="0"/>
              <a:t>Poor Tests</a:t>
            </a:r>
          </a:p>
        </p:txBody>
      </p:sp>
    </p:spTree>
    <p:extLst>
      <p:ext uri="{BB962C8B-B14F-4D97-AF65-F5344CB8AC3E}">
        <p14:creationId xmlns:p14="http://schemas.microsoft.com/office/powerpoint/2010/main" val="9556043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extLst>
              <p:ext uri="{D42A27DB-BD31-4B8C-83A1-F6EECF244321}">
                <p14:modId xmlns:p14="http://schemas.microsoft.com/office/powerpoint/2010/main" val="1721657646"/>
              </p:ext>
            </p:extLst>
          </p:nvPr>
        </p:nvGraphicFramePr>
        <p:xfrm>
          <a:off x="270929" y="372527"/>
          <a:ext cx="8720671" cy="6217920"/>
        </p:xfrm>
        <a:graphic>
          <a:graphicData uri="http://schemas.openxmlformats.org/drawingml/2006/table">
            <a:tbl>
              <a:tblPr firstRow="1" bandRow="1">
                <a:tableStyleId>{69CF1AB2-1976-4502-BF36-3FF5EA218861}</a:tableStyleId>
              </a:tblPr>
              <a:tblGrid>
                <a:gridCol w="1341971"/>
                <a:gridCol w="2908300"/>
                <a:gridCol w="3149600"/>
                <a:gridCol w="1320800"/>
              </a:tblGrid>
              <a:tr h="370840">
                <a:tc>
                  <a:txBody>
                    <a:bodyPr/>
                    <a:lstStyle/>
                    <a:p>
                      <a:r>
                        <a:rPr lang="en-US" sz="2400" dirty="0" smtClean="0">
                          <a:solidFill>
                            <a:schemeClr val="bg1"/>
                          </a:solidFill>
                        </a:rPr>
                        <a:t>Fault ID</a:t>
                      </a:r>
                      <a:endParaRPr lang="en-US" sz="2400" dirty="0">
                        <a:solidFill>
                          <a:schemeClr val="bg1"/>
                        </a:solidFill>
                      </a:endParaRPr>
                    </a:p>
                  </a:txBody>
                  <a:tcPr>
                    <a:solidFill>
                      <a:schemeClr val="accent1"/>
                    </a:solidFill>
                  </a:tcPr>
                </a:tc>
                <a:tc>
                  <a:txBody>
                    <a:bodyPr/>
                    <a:lstStyle/>
                    <a:p>
                      <a:r>
                        <a:rPr lang="en-US" sz="2400" dirty="0" smtClean="0">
                          <a:solidFill>
                            <a:schemeClr val="bg1"/>
                          </a:solidFill>
                        </a:rPr>
                        <a:t>Base Version</a:t>
                      </a:r>
                      <a:endParaRPr lang="en-US" sz="2400" dirty="0">
                        <a:solidFill>
                          <a:schemeClr val="bg1"/>
                        </a:solidFill>
                      </a:endParaRPr>
                    </a:p>
                  </a:txBody>
                  <a:tcPr>
                    <a:solidFill>
                      <a:schemeClr val="accent1"/>
                    </a:solidFill>
                  </a:tcPr>
                </a:tc>
                <a:tc>
                  <a:txBody>
                    <a:bodyPr/>
                    <a:lstStyle/>
                    <a:p>
                      <a:r>
                        <a:rPr lang="en-US" sz="2400" dirty="0" smtClean="0">
                          <a:solidFill>
                            <a:schemeClr val="bg1"/>
                          </a:solidFill>
                        </a:rPr>
                        <a:t>Upgrade Version</a:t>
                      </a:r>
                      <a:endParaRPr lang="en-US" sz="2400" dirty="0">
                        <a:solidFill>
                          <a:schemeClr val="bg1"/>
                        </a:solidFill>
                      </a:endParaRPr>
                    </a:p>
                  </a:txBody>
                  <a:tcPr>
                    <a:solidFill>
                      <a:schemeClr val="accent1"/>
                    </a:solidFill>
                  </a:tcPr>
                </a:tc>
                <a:tc>
                  <a:txBody>
                    <a:bodyPr/>
                    <a:lstStyle/>
                    <a:p>
                      <a:r>
                        <a:rPr lang="en-US" sz="2400" dirty="0" smtClean="0">
                          <a:solidFill>
                            <a:schemeClr val="bg1"/>
                          </a:solidFill>
                        </a:rPr>
                        <a:t>Change Size</a:t>
                      </a:r>
                    </a:p>
                  </a:txBody>
                  <a:tcPr>
                    <a:solidFill>
                      <a:schemeClr val="accent1"/>
                    </a:solidFill>
                  </a:tcPr>
                </a:tc>
              </a:tr>
              <a:tr h="370840">
                <a:tc>
                  <a:txBody>
                    <a:bodyPr/>
                    <a:lstStyle/>
                    <a:p>
                      <a:r>
                        <a:rPr lang="en-US" sz="2400" dirty="0" smtClean="0">
                          <a:ln>
                            <a:noFill/>
                          </a:ln>
                        </a:rPr>
                        <a:t>v3 DG10</a:t>
                      </a:r>
                      <a:endParaRPr lang="en-US" sz="2400" dirty="0">
                        <a:ln>
                          <a:noFill/>
                        </a:ln>
                      </a:endParaRPr>
                    </a:p>
                  </a:txBody>
                  <a:tcPr>
                    <a:solidFill>
                      <a:schemeClr val="bg1"/>
                    </a:solidFill>
                  </a:tcPr>
                </a:tc>
                <a:tc row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n>
                            <a:noFill/>
                          </a:ln>
                        </a:rPr>
                        <a:t>10/6/1999</a:t>
                      </a:r>
                      <a:r>
                        <a:rPr lang="en-US" sz="2400" baseline="0" dirty="0" smtClean="0">
                          <a:ln>
                            <a:noFill/>
                          </a:ln>
                        </a:rPr>
                        <a:t> </a:t>
                      </a:r>
                    </a:p>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n>
                            <a:noFill/>
                          </a:ln>
                        </a:rPr>
                        <a:t>16:44:13</a:t>
                      </a:r>
                    </a:p>
                  </a:txBody>
                  <a:tcPr>
                    <a:solidFill>
                      <a:schemeClr val="bg1"/>
                    </a:solidFill>
                  </a:tcPr>
                </a:tc>
                <a:tc row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n>
                            <a:noFill/>
                          </a:ln>
                        </a:rPr>
                        <a:t>10/6/1999</a:t>
                      </a:r>
                      <a:r>
                        <a:rPr lang="en-US" sz="2400" baseline="0" dirty="0" smtClean="0">
                          <a:ln>
                            <a:noFill/>
                          </a:ln>
                        </a:rPr>
                        <a:t> </a:t>
                      </a:r>
                    </a:p>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n>
                            <a:noFill/>
                          </a:ln>
                        </a:rPr>
                        <a:t>1:13:21</a:t>
                      </a:r>
                    </a:p>
                  </a:txBody>
                  <a:tcPr>
                    <a:solidFill>
                      <a:schemeClr val="bg1"/>
                    </a:solidFill>
                  </a:tcPr>
                </a:tc>
                <a:tc rowSpan="3">
                  <a:txBody>
                    <a:bodyPr/>
                    <a:lstStyle/>
                    <a:p>
                      <a:r>
                        <a:rPr lang="en-US" sz="2400" dirty="0" smtClean="0">
                          <a:ln>
                            <a:noFill/>
                          </a:ln>
                        </a:rPr>
                        <a:t>483</a:t>
                      </a:r>
                    </a:p>
                  </a:txBody>
                  <a:tcPr>
                    <a:solidFill>
                      <a:schemeClr val="bg1"/>
                    </a:solidFill>
                  </a:tcPr>
                </a:tc>
              </a:tr>
              <a:tr h="370840">
                <a:tc>
                  <a:txBody>
                    <a:bodyPr/>
                    <a:lstStyle/>
                    <a:p>
                      <a:r>
                        <a:rPr lang="en-US" sz="2400" dirty="0" smtClean="0">
                          <a:ln>
                            <a:noFill/>
                          </a:ln>
                        </a:rPr>
                        <a:t>v3 KP2</a:t>
                      </a:r>
                      <a:endParaRPr lang="en-US" sz="2400" dirty="0">
                        <a:ln>
                          <a:noFill/>
                        </a:ln>
                      </a:endParaRPr>
                    </a:p>
                  </a:txBody>
                  <a:tcPr>
                    <a:solidFill>
                      <a:schemeClr val="bg1"/>
                    </a:solidFill>
                  </a:tcPr>
                </a:tc>
                <a:tc vMerge="1">
                  <a:txBody>
                    <a:bodyPr/>
                    <a:lstStyle/>
                    <a:p>
                      <a:endParaRPr lang="en-US"/>
                    </a:p>
                  </a:txBody>
                  <a:tcPr/>
                </a:tc>
                <a:tc vMerge="1">
                  <a:txBody>
                    <a:bodyPr/>
                    <a:lstStyle/>
                    <a:p>
                      <a:endParaRPr lang="en-US" dirty="0"/>
                    </a:p>
                  </a:txBody>
                  <a:tcPr/>
                </a:tc>
                <a:tc vMerge="1">
                  <a:txBody>
                    <a:bodyPr/>
                    <a:lstStyle/>
                    <a:p>
                      <a:endParaRPr lang="en-US" dirty="0"/>
                    </a:p>
                  </a:txBody>
                  <a:tcPr/>
                </a:tc>
              </a:tr>
              <a:tr h="370840">
                <a:tc>
                  <a:txBody>
                    <a:bodyPr/>
                    <a:lstStyle/>
                    <a:p>
                      <a:r>
                        <a:rPr lang="en-US" sz="2400" dirty="0" smtClean="0">
                          <a:ln>
                            <a:noFill/>
                          </a:ln>
                        </a:rPr>
                        <a:t>v3 KP9</a:t>
                      </a:r>
                      <a:endParaRPr lang="en-US" sz="2400" dirty="0">
                        <a:ln>
                          <a:noFill/>
                        </a:ln>
                      </a:endParaRPr>
                    </a:p>
                  </a:txBody>
                  <a:tcPr>
                    <a:solidFill>
                      <a:schemeClr val="bg1"/>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r>
              <a:tr h="370840">
                <a:tc>
                  <a:txBody>
                    <a:bodyPr/>
                    <a:lstStyle/>
                    <a:p>
                      <a:r>
                        <a:rPr lang="en-US" sz="2400" dirty="0" smtClean="0">
                          <a:ln>
                            <a:noFill/>
                          </a:ln>
                        </a:rPr>
                        <a:t>v3 DG1</a:t>
                      </a:r>
                      <a:endParaRPr lang="en-US" sz="2400" dirty="0">
                        <a:ln>
                          <a:noFill/>
                        </a:ln>
                      </a:endParaRPr>
                    </a:p>
                  </a:txBody>
                  <a:tcPr>
                    <a:solidFill>
                      <a:schemeClr val="bg1"/>
                    </a:solidFill>
                  </a:tcPr>
                </a:tc>
                <a:tc row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n>
                            <a:noFill/>
                          </a:ln>
                        </a:rPr>
                        <a:t>8/13/1999</a:t>
                      </a:r>
                      <a:r>
                        <a:rPr lang="en-US" sz="2400" baseline="0" dirty="0">
                          <a:ln>
                            <a:noFill/>
                          </a:ln>
                        </a:rPr>
                        <a:t> </a:t>
                      </a:r>
                      <a:endParaRPr lang="en-US" sz="2400" baseline="0" dirty="0" smtClean="0">
                        <a:ln>
                          <a:noFill/>
                        </a:ln>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2400" baseline="0" dirty="0" smtClean="0">
                          <a:ln>
                            <a:noFill/>
                          </a:ln>
                        </a:rPr>
                        <a:t>14:45:21</a:t>
                      </a:r>
                      <a:endParaRPr lang="en-US" sz="2400" dirty="0" smtClean="0">
                        <a:ln>
                          <a:noFill/>
                        </a:ln>
                      </a:endParaRPr>
                    </a:p>
                  </a:txBody>
                  <a:tcPr>
                    <a:solidFill>
                      <a:schemeClr val="bg1"/>
                    </a:solidFill>
                  </a:tcPr>
                </a:tc>
                <a:tc row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n>
                            <a:noFill/>
                          </a:ln>
                        </a:rPr>
                        <a:t>8/13/1999 </a:t>
                      </a:r>
                    </a:p>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n>
                            <a:noFill/>
                          </a:ln>
                        </a:rPr>
                        <a:t>15:02:00</a:t>
                      </a:r>
                    </a:p>
                  </a:txBody>
                  <a:tcPr>
                    <a:solidFill>
                      <a:schemeClr val="bg1"/>
                    </a:solidFill>
                  </a:tcPr>
                </a:tc>
                <a:tc rowSpan="3">
                  <a:txBody>
                    <a:bodyPr/>
                    <a:lstStyle/>
                    <a:p>
                      <a:r>
                        <a:rPr lang="en-US" sz="2400" dirty="0" smtClean="0">
                          <a:ln>
                            <a:noFill/>
                          </a:ln>
                        </a:rPr>
                        <a:t>944</a:t>
                      </a:r>
                      <a:endParaRPr lang="en-US" sz="2400" dirty="0">
                        <a:ln>
                          <a:noFill/>
                        </a:ln>
                      </a:endParaRPr>
                    </a:p>
                  </a:txBody>
                  <a:tcPr>
                    <a:solidFill>
                      <a:schemeClr val="bg1"/>
                    </a:solidFill>
                  </a:tcPr>
                </a:tc>
              </a:tr>
              <a:tr h="370840">
                <a:tc>
                  <a:txBody>
                    <a:bodyPr/>
                    <a:lstStyle/>
                    <a:p>
                      <a:r>
                        <a:rPr lang="en-US" sz="2400" dirty="0" smtClean="0">
                          <a:ln>
                            <a:noFill/>
                          </a:ln>
                        </a:rPr>
                        <a:t>v3 DG8</a:t>
                      </a:r>
                      <a:endParaRPr lang="en-US" sz="2400" dirty="0">
                        <a:ln>
                          <a:noFill/>
                        </a:ln>
                      </a:endParaRPr>
                    </a:p>
                  </a:txBody>
                  <a:tcPr>
                    <a:solidFill>
                      <a:schemeClr val="bg1"/>
                    </a:solidFill>
                  </a:tcPr>
                </a:tc>
                <a:tc vMerge="1">
                  <a:txBody>
                    <a:bodyPr/>
                    <a:lstStyle/>
                    <a:p>
                      <a:endParaRPr lang="en-US" sz="2400" dirty="0"/>
                    </a:p>
                  </a:txBody>
                  <a:tcPr/>
                </a:tc>
                <a:tc vMerge="1">
                  <a:txBody>
                    <a:bodyPr/>
                    <a:lstStyle/>
                    <a:p>
                      <a:endParaRPr lang="en-US" dirty="0"/>
                    </a:p>
                  </a:txBody>
                  <a:tcPr/>
                </a:tc>
                <a:tc vMerge="1">
                  <a:txBody>
                    <a:bodyPr/>
                    <a:lstStyle/>
                    <a:p>
                      <a:endParaRPr lang="en-US" sz="2400" dirty="0"/>
                    </a:p>
                  </a:txBody>
                  <a:tcPr/>
                </a:tc>
              </a:tr>
              <a:tr h="370840">
                <a:tc>
                  <a:txBody>
                    <a:bodyPr/>
                    <a:lstStyle/>
                    <a:p>
                      <a:r>
                        <a:rPr lang="en-US" sz="2400" dirty="0" smtClean="0">
                          <a:ln>
                            <a:noFill/>
                          </a:ln>
                        </a:rPr>
                        <a:t>v3 KP7</a:t>
                      </a:r>
                      <a:endParaRPr lang="en-US" sz="2400" dirty="0">
                        <a:ln>
                          <a:noFill/>
                        </a:ln>
                      </a:endParaRPr>
                    </a:p>
                  </a:txBody>
                  <a:tcPr>
                    <a:solidFill>
                      <a:schemeClr val="bg1"/>
                    </a:solidFill>
                  </a:tcPr>
                </a:tc>
                <a:tc vMerge="1">
                  <a:txBody>
                    <a:bodyPr/>
                    <a:lstStyle/>
                    <a:p>
                      <a:endParaRPr lang="en-US" sz="2400" dirty="0"/>
                    </a:p>
                  </a:txBody>
                  <a:tcPr/>
                </a:tc>
                <a:tc vMerge="1">
                  <a:txBody>
                    <a:bodyPr/>
                    <a:lstStyle/>
                    <a:p>
                      <a:endParaRPr lang="en-US" dirty="0"/>
                    </a:p>
                  </a:txBody>
                  <a:tcPr/>
                </a:tc>
                <a:tc vMerge="1">
                  <a:txBody>
                    <a:bodyPr/>
                    <a:lstStyle/>
                    <a:p>
                      <a:endParaRPr lang="en-US" sz="2400" dirty="0"/>
                    </a:p>
                  </a:txBody>
                  <a:tcPr/>
                </a:tc>
              </a:tr>
              <a:tr h="370840">
                <a:tc>
                  <a:txBody>
                    <a:bodyPr/>
                    <a:lstStyle/>
                    <a:p>
                      <a:r>
                        <a:rPr lang="en-US" sz="2400" dirty="0" smtClean="0">
                          <a:ln>
                            <a:noFill/>
                          </a:ln>
                        </a:rPr>
                        <a:t>v3 DG3</a:t>
                      </a:r>
                      <a:endParaRPr lang="en-US" sz="2400" dirty="0">
                        <a:ln>
                          <a:noFill/>
                        </a:ln>
                      </a:endParaRPr>
                    </a:p>
                  </a:txBody>
                  <a:tcPr>
                    <a:solidFill>
                      <a:schemeClr val="bg1"/>
                    </a:solidFill>
                  </a:tcPr>
                </a:tc>
                <a:tc rowSpan="2">
                  <a:txBody>
                    <a:bodyPr/>
                    <a:lstStyle/>
                    <a:p>
                      <a:pPr algn="ctr"/>
                      <a:r>
                        <a:rPr lang="en-US" sz="2400" dirty="0" smtClean="0">
                          <a:ln>
                            <a:noFill/>
                          </a:ln>
                        </a:rPr>
                        <a:t>10/07/1999 </a:t>
                      </a:r>
                    </a:p>
                    <a:p>
                      <a:pPr algn="ctr"/>
                      <a:r>
                        <a:rPr lang="en-US" sz="2400" dirty="0" smtClean="0">
                          <a:ln>
                            <a:noFill/>
                          </a:ln>
                        </a:rPr>
                        <a:t>3:42:57</a:t>
                      </a:r>
                      <a:endParaRPr lang="en-US" sz="2400" dirty="0">
                        <a:ln>
                          <a:noFill/>
                        </a:ln>
                      </a:endParaRPr>
                    </a:p>
                  </a:txBody>
                  <a:tcPr>
                    <a:solidFill>
                      <a:schemeClr val="bg1"/>
                    </a:solidFill>
                  </a:tcPr>
                </a:tc>
                <a:tc rowSpan="2">
                  <a:txBody>
                    <a:bodyPr/>
                    <a:lstStyle/>
                    <a:p>
                      <a:pPr algn="ctr"/>
                      <a:r>
                        <a:rPr lang="en-US" sz="2400" dirty="0" smtClean="0">
                          <a:ln>
                            <a:noFill/>
                          </a:ln>
                        </a:rPr>
                        <a:t>10/12/1999</a:t>
                      </a:r>
                    </a:p>
                    <a:p>
                      <a:pPr algn="ctr"/>
                      <a:r>
                        <a:rPr lang="en-US" sz="2400" dirty="0" smtClean="0">
                          <a:ln>
                            <a:noFill/>
                          </a:ln>
                        </a:rPr>
                        <a:t>4:11:40</a:t>
                      </a:r>
                      <a:endParaRPr lang="en-US" sz="2400" dirty="0">
                        <a:ln>
                          <a:noFill/>
                        </a:ln>
                      </a:endParaRPr>
                    </a:p>
                  </a:txBody>
                  <a:tcPr>
                    <a:solidFill>
                      <a:schemeClr val="bg1"/>
                    </a:solidFill>
                  </a:tcPr>
                </a:tc>
                <a:tc rowSpan="2">
                  <a:txBody>
                    <a:bodyPr/>
                    <a:lstStyle/>
                    <a:p>
                      <a:r>
                        <a:rPr lang="en-US" sz="2400" dirty="0" smtClean="0">
                          <a:ln>
                            <a:noFill/>
                          </a:ln>
                        </a:rPr>
                        <a:t>185</a:t>
                      </a:r>
                      <a:endParaRPr lang="en-US" sz="2400" dirty="0">
                        <a:ln>
                          <a:noFill/>
                        </a:ln>
                      </a:endParaRPr>
                    </a:p>
                  </a:txBody>
                  <a:tcPr>
                    <a:solidFill>
                      <a:schemeClr val="bg1"/>
                    </a:solidFill>
                  </a:tcPr>
                </a:tc>
              </a:tr>
              <a:tr h="370840">
                <a:tc>
                  <a:txBody>
                    <a:bodyPr/>
                    <a:lstStyle/>
                    <a:p>
                      <a:r>
                        <a:rPr lang="en-US" sz="2400" dirty="0" smtClean="0">
                          <a:ln>
                            <a:noFill/>
                          </a:ln>
                        </a:rPr>
                        <a:t>v3 DG2</a:t>
                      </a:r>
                      <a:endParaRPr lang="en-US" sz="2400" dirty="0">
                        <a:ln>
                          <a:noFill/>
                        </a:ln>
                      </a:endParaRPr>
                    </a:p>
                  </a:txBody>
                  <a:tcPr>
                    <a:solidFill>
                      <a:schemeClr val="bg1"/>
                    </a:solidFill>
                  </a:tcPr>
                </a:tc>
                <a:tc vMerge="1">
                  <a:txBody>
                    <a:bodyPr/>
                    <a:lstStyle/>
                    <a:p>
                      <a:endParaRPr lang="en-US" sz="2400" dirty="0"/>
                    </a:p>
                  </a:txBody>
                  <a:tcPr/>
                </a:tc>
                <a:tc vMerge="1">
                  <a:txBody>
                    <a:bodyPr/>
                    <a:lstStyle/>
                    <a:p>
                      <a:endParaRPr lang="en-US" sz="2400" dirty="0"/>
                    </a:p>
                  </a:txBody>
                  <a:tcPr/>
                </a:tc>
                <a:tc vMerge="1">
                  <a:txBody>
                    <a:bodyPr/>
                    <a:lstStyle/>
                    <a:p>
                      <a:endParaRPr lang="en-US" sz="2400" dirty="0"/>
                    </a:p>
                  </a:txBody>
                  <a:tcPr/>
                </a:tc>
              </a:tr>
              <a:tr h="370840">
                <a:tc>
                  <a:txBody>
                    <a:bodyPr/>
                    <a:lstStyle/>
                    <a:p>
                      <a:r>
                        <a:rPr lang="en-US" sz="2400" dirty="0" smtClean="0">
                          <a:ln>
                            <a:noFill/>
                          </a:ln>
                        </a:rPr>
                        <a:t>v4 KP8</a:t>
                      </a:r>
                      <a:endParaRPr lang="en-US" sz="2400" dirty="0">
                        <a:ln>
                          <a:noFill/>
                        </a:ln>
                      </a:endParaRPr>
                    </a:p>
                  </a:txBody>
                  <a:tcPr>
                    <a:solidFill>
                      <a:schemeClr val="bg1"/>
                    </a:solidFill>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n>
                            <a:noFill/>
                          </a:ln>
                        </a:rPr>
                        <a:t>1/21/2000 </a:t>
                      </a:r>
                    </a:p>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n>
                            <a:noFill/>
                          </a:ln>
                        </a:rPr>
                        <a:t>2:22:47</a:t>
                      </a:r>
                    </a:p>
                  </a:txBody>
                  <a:tcPr>
                    <a:solidFill>
                      <a:schemeClr val="bg1"/>
                    </a:solidFill>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n>
                            <a:noFill/>
                          </a:ln>
                        </a:rPr>
                        <a:t>1/25/2000 </a:t>
                      </a:r>
                    </a:p>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n>
                            <a:noFill/>
                          </a:ln>
                        </a:rPr>
                        <a:t>3:34:23</a:t>
                      </a:r>
                    </a:p>
                  </a:txBody>
                  <a:tcPr>
                    <a:solidFill>
                      <a:schemeClr val="bg1"/>
                    </a:solidFill>
                  </a:tcPr>
                </a:tc>
                <a:tc rowSpan="2">
                  <a:txBody>
                    <a:bodyPr/>
                    <a:lstStyle/>
                    <a:p>
                      <a:r>
                        <a:rPr lang="en-US" sz="2400" dirty="0" smtClean="0">
                          <a:ln>
                            <a:noFill/>
                          </a:ln>
                        </a:rPr>
                        <a:t>354</a:t>
                      </a:r>
                      <a:endParaRPr lang="en-US" sz="2400" dirty="0">
                        <a:ln>
                          <a:noFill/>
                        </a:ln>
                      </a:endParaRPr>
                    </a:p>
                  </a:txBody>
                  <a:tcPr>
                    <a:solidFill>
                      <a:schemeClr val="bg1"/>
                    </a:solidFill>
                  </a:tcPr>
                </a:tc>
              </a:tr>
              <a:tr h="370840">
                <a:tc>
                  <a:txBody>
                    <a:bodyPr/>
                    <a:lstStyle/>
                    <a:p>
                      <a:r>
                        <a:rPr lang="en-US" sz="2400" dirty="0" smtClean="0">
                          <a:ln>
                            <a:noFill/>
                          </a:ln>
                        </a:rPr>
                        <a:t>v4 DG3</a:t>
                      </a:r>
                      <a:endParaRPr lang="en-US" sz="2400" dirty="0">
                        <a:ln>
                          <a:noFill/>
                        </a:ln>
                      </a:endParaRPr>
                    </a:p>
                  </a:txBody>
                  <a:tcPr>
                    <a:solidFill>
                      <a:schemeClr val="bg1"/>
                    </a:solidFill>
                  </a:tcPr>
                </a:tc>
                <a:tc vMerge="1">
                  <a:txBody>
                    <a:bodyPr/>
                    <a:lstStyle/>
                    <a:p>
                      <a:endParaRPr lang="en-US" sz="2400" dirty="0"/>
                    </a:p>
                  </a:txBody>
                  <a:tcPr/>
                </a:tc>
                <a:tc vMerge="1">
                  <a:txBody>
                    <a:bodyPr/>
                    <a:lstStyle/>
                    <a:p>
                      <a:endParaRPr lang="en-US" sz="2400" dirty="0"/>
                    </a:p>
                  </a:txBody>
                  <a:tcPr/>
                </a:tc>
                <a:tc vMerge="1">
                  <a:txBody>
                    <a:bodyPr/>
                    <a:lstStyle/>
                    <a:p>
                      <a:endParaRPr lang="en-US" sz="2400" dirty="0">
                        <a:ln>
                          <a:noFill/>
                        </a:l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370840">
                <a:tc>
                  <a:txBody>
                    <a:bodyPr/>
                    <a:lstStyle/>
                    <a:p>
                      <a:r>
                        <a:rPr lang="en-US" sz="2400" dirty="0" smtClean="0">
                          <a:ln>
                            <a:noFill/>
                          </a:ln>
                        </a:rPr>
                        <a:t>v4 KP6</a:t>
                      </a:r>
                      <a:endParaRPr lang="en-US" sz="2400" dirty="0">
                        <a:ln>
                          <a:noFill/>
                        </a:ln>
                      </a:endParaRPr>
                    </a:p>
                  </a:txBody>
                  <a:tcPr>
                    <a:solidFill>
                      <a:schemeClr val="bg1"/>
                    </a:solidFill>
                  </a:tcPr>
                </a:tc>
                <a:tc>
                  <a:txBody>
                    <a:bodyPr/>
                    <a:lstStyle/>
                    <a:p>
                      <a:pPr algn="ctr"/>
                      <a:r>
                        <a:rPr lang="en-US" sz="2400" dirty="0" smtClean="0">
                          <a:ln>
                            <a:noFill/>
                          </a:ln>
                        </a:rPr>
                        <a:t>1/17/2000</a:t>
                      </a:r>
                      <a:r>
                        <a:rPr lang="en-US" sz="2400" baseline="0" dirty="0" smtClean="0">
                          <a:ln>
                            <a:noFill/>
                          </a:ln>
                        </a:rPr>
                        <a:t> </a:t>
                      </a:r>
                    </a:p>
                    <a:p>
                      <a:pPr algn="ctr"/>
                      <a:r>
                        <a:rPr lang="en-US" sz="2400" dirty="0" smtClean="0">
                          <a:ln>
                            <a:noFill/>
                          </a:ln>
                        </a:rPr>
                        <a:t>0:55:06</a:t>
                      </a:r>
                      <a:endParaRPr lang="en-US" sz="2400" dirty="0">
                        <a:ln>
                          <a:noFill/>
                        </a:ln>
                      </a:endParaRPr>
                    </a:p>
                  </a:txBody>
                  <a:tcPr>
                    <a:solidFill>
                      <a:schemeClr val="bg1"/>
                    </a:solidFill>
                  </a:tcPr>
                </a:tc>
                <a:tc>
                  <a:txBody>
                    <a:bodyPr/>
                    <a:lstStyle/>
                    <a:p>
                      <a:pPr algn="ctr"/>
                      <a:r>
                        <a:rPr lang="en-US" sz="2400" dirty="0" smtClean="0">
                          <a:ln>
                            <a:noFill/>
                          </a:ln>
                        </a:rPr>
                        <a:t>1/20/2000 </a:t>
                      </a:r>
                    </a:p>
                    <a:p>
                      <a:pPr algn="ctr"/>
                      <a:r>
                        <a:rPr lang="en-US" sz="2400" dirty="0" smtClean="0">
                          <a:ln>
                            <a:noFill/>
                          </a:ln>
                        </a:rPr>
                        <a:t>4:43:03</a:t>
                      </a:r>
                      <a:endParaRPr lang="en-US" sz="2400" dirty="0">
                        <a:ln>
                          <a:noFill/>
                        </a:ln>
                      </a:endParaRPr>
                    </a:p>
                  </a:txBody>
                  <a:tcPr>
                    <a:solidFill>
                      <a:schemeClr val="bg1"/>
                    </a:solidFill>
                  </a:tcPr>
                </a:tc>
                <a:tc>
                  <a:txBody>
                    <a:bodyPr/>
                    <a:lstStyle/>
                    <a:p>
                      <a:r>
                        <a:rPr lang="en-US" sz="2400" dirty="0" smtClean="0">
                          <a:ln>
                            <a:noFill/>
                          </a:ln>
                        </a:rPr>
                        <a:t>89</a:t>
                      </a:r>
                      <a:endParaRPr lang="en-US" sz="2400" dirty="0">
                        <a:ln>
                          <a:noFill/>
                        </a:ln>
                      </a:endParaRPr>
                    </a:p>
                  </a:txBody>
                  <a:tcPr>
                    <a:solidFill>
                      <a:schemeClr val="bg1"/>
                    </a:solidFill>
                  </a:tcPr>
                </a:tc>
              </a:tr>
            </a:tbl>
          </a:graphicData>
        </a:graphic>
      </p:graphicFrame>
      <p:sp>
        <p:nvSpPr>
          <p:cNvPr id="2" name="Rectangle 1"/>
          <p:cNvSpPr/>
          <p:nvPr/>
        </p:nvSpPr>
        <p:spPr>
          <a:xfrm>
            <a:off x="1625600" y="-127000"/>
            <a:ext cx="8001000" cy="7302500"/>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1368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extLst>
              <p:ext uri="{D42A27DB-BD31-4B8C-83A1-F6EECF244321}">
                <p14:modId xmlns:p14="http://schemas.microsoft.com/office/powerpoint/2010/main" val="169924614"/>
              </p:ext>
            </p:extLst>
          </p:nvPr>
        </p:nvGraphicFramePr>
        <p:xfrm>
          <a:off x="270929" y="372527"/>
          <a:ext cx="8720671" cy="6217920"/>
        </p:xfrm>
        <a:graphic>
          <a:graphicData uri="http://schemas.openxmlformats.org/drawingml/2006/table">
            <a:tbl>
              <a:tblPr firstRow="1" bandRow="1">
                <a:tableStyleId>{69CF1AB2-1976-4502-BF36-3FF5EA218861}</a:tableStyleId>
              </a:tblPr>
              <a:tblGrid>
                <a:gridCol w="1341971"/>
                <a:gridCol w="2908300"/>
                <a:gridCol w="3149600"/>
                <a:gridCol w="1320800"/>
              </a:tblGrid>
              <a:tr h="370840">
                <a:tc>
                  <a:txBody>
                    <a:bodyPr/>
                    <a:lstStyle/>
                    <a:p>
                      <a:r>
                        <a:rPr lang="en-US" sz="2400" dirty="0" smtClean="0">
                          <a:solidFill>
                            <a:schemeClr val="bg1"/>
                          </a:solidFill>
                        </a:rPr>
                        <a:t>Fault ID</a:t>
                      </a:r>
                      <a:endParaRPr lang="en-US" sz="2400" dirty="0">
                        <a:solidFill>
                          <a:schemeClr val="bg1"/>
                        </a:solidFill>
                      </a:endParaRPr>
                    </a:p>
                  </a:txBody>
                  <a:tcPr>
                    <a:solidFill>
                      <a:schemeClr val="accent1"/>
                    </a:solidFill>
                  </a:tcPr>
                </a:tc>
                <a:tc>
                  <a:txBody>
                    <a:bodyPr/>
                    <a:lstStyle/>
                    <a:p>
                      <a:r>
                        <a:rPr lang="en-US" sz="2400" dirty="0" smtClean="0">
                          <a:solidFill>
                            <a:schemeClr val="bg1"/>
                          </a:solidFill>
                        </a:rPr>
                        <a:t>Base Version</a:t>
                      </a:r>
                      <a:endParaRPr lang="en-US" sz="2400" dirty="0">
                        <a:solidFill>
                          <a:schemeClr val="bg1"/>
                        </a:solidFill>
                      </a:endParaRPr>
                    </a:p>
                  </a:txBody>
                  <a:tcPr>
                    <a:solidFill>
                      <a:schemeClr val="accent1"/>
                    </a:solidFill>
                  </a:tcPr>
                </a:tc>
                <a:tc>
                  <a:txBody>
                    <a:bodyPr/>
                    <a:lstStyle/>
                    <a:p>
                      <a:r>
                        <a:rPr lang="en-US" sz="2400" dirty="0" smtClean="0">
                          <a:solidFill>
                            <a:schemeClr val="bg1"/>
                          </a:solidFill>
                        </a:rPr>
                        <a:t>Upgrade Version</a:t>
                      </a:r>
                      <a:endParaRPr lang="en-US" sz="2400" dirty="0">
                        <a:solidFill>
                          <a:schemeClr val="bg1"/>
                        </a:solidFill>
                      </a:endParaRPr>
                    </a:p>
                  </a:txBody>
                  <a:tcPr>
                    <a:solidFill>
                      <a:schemeClr val="accent1"/>
                    </a:solidFill>
                  </a:tcPr>
                </a:tc>
                <a:tc>
                  <a:txBody>
                    <a:bodyPr/>
                    <a:lstStyle/>
                    <a:p>
                      <a:r>
                        <a:rPr lang="en-US" sz="2400" dirty="0" smtClean="0">
                          <a:solidFill>
                            <a:schemeClr val="bg1"/>
                          </a:solidFill>
                        </a:rPr>
                        <a:t>Change Size</a:t>
                      </a:r>
                    </a:p>
                  </a:txBody>
                  <a:tcPr>
                    <a:solidFill>
                      <a:schemeClr val="accent1"/>
                    </a:solidFill>
                  </a:tcPr>
                </a:tc>
              </a:tr>
              <a:tr h="370840">
                <a:tc>
                  <a:txBody>
                    <a:bodyPr/>
                    <a:lstStyle/>
                    <a:p>
                      <a:r>
                        <a:rPr lang="en-US" sz="2400" dirty="0" smtClean="0">
                          <a:ln>
                            <a:noFill/>
                          </a:ln>
                        </a:rPr>
                        <a:t>v3 DG10</a:t>
                      </a:r>
                      <a:endParaRPr lang="en-US" sz="2400" dirty="0">
                        <a:ln>
                          <a:noFill/>
                        </a:ln>
                      </a:endParaRPr>
                    </a:p>
                  </a:txBody>
                  <a:tcPr>
                    <a:solidFill>
                      <a:schemeClr val="bg1"/>
                    </a:solidFill>
                  </a:tcPr>
                </a:tc>
                <a:tc row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n>
                            <a:noFill/>
                          </a:ln>
                        </a:rPr>
                        <a:t>10/6/1999</a:t>
                      </a:r>
                      <a:r>
                        <a:rPr lang="en-US" sz="2400" baseline="0" dirty="0" smtClean="0">
                          <a:ln>
                            <a:noFill/>
                          </a:ln>
                        </a:rPr>
                        <a:t> </a:t>
                      </a:r>
                    </a:p>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n>
                            <a:noFill/>
                          </a:ln>
                        </a:rPr>
                        <a:t>16:44:13</a:t>
                      </a:r>
                    </a:p>
                  </a:txBody>
                  <a:tcPr>
                    <a:solidFill>
                      <a:schemeClr val="bg1"/>
                    </a:solidFill>
                  </a:tcPr>
                </a:tc>
                <a:tc row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n>
                            <a:noFill/>
                          </a:ln>
                        </a:rPr>
                        <a:t>10/6/1999</a:t>
                      </a:r>
                      <a:r>
                        <a:rPr lang="en-US" sz="2400" baseline="0" dirty="0" smtClean="0">
                          <a:ln>
                            <a:noFill/>
                          </a:ln>
                        </a:rPr>
                        <a:t> </a:t>
                      </a:r>
                    </a:p>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n>
                            <a:noFill/>
                          </a:ln>
                        </a:rPr>
                        <a:t>1:13:21</a:t>
                      </a:r>
                    </a:p>
                  </a:txBody>
                  <a:tcPr>
                    <a:solidFill>
                      <a:schemeClr val="bg1"/>
                    </a:solidFill>
                  </a:tcPr>
                </a:tc>
                <a:tc rowSpan="3">
                  <a:txBody>
                    <a:bodyPr/>
                    <a:lstStyle/>
                    <a:p>
                      <a:r>
                        <a:rPr lang="en-US" sz="2400" dirty="0" smtClean="0">
                          <a:ln>
                            <a:noFill/>
                          </a:ln>
                        </a:rPr>
                        <a:t>483</a:t>
                      </a:r>
                    </a:p>
                  </a:txBody>
                  <a:tcPr>
                    <a:solidFill>
                      <a:schemeClr val="bg1"/>
                    </a:solidFill>
                  </a:tcPr>
                </a:tc>
              </a:tr>
              <a:tr h="370840">
                <a:tc>
                  <a:txBody>
                    <a:bodyPr/>
                    <a:lstStyle/>
                    <a:p>
                      <a:r>
                        <a:rPr lang="en-US" sz="2400" dirty="0" smtClean="0">
                          <a:ln>
                            <a:noFill/>
                          </a:ln>
                        </a:rPr>
                        <a:t>v3 KP2</a:t>
                      </a:r>
                      <a:endParaRPr lang="en-US" sz="2400" dirty="0">
                        <a:ln>
                          <a:noFill/>
                        </a:ln>
                      </a:endParaRPr>
                    </a:p>
                  </a:txBody>
                  <a:tcPr>
                    <a:solidFill>
                      <a:schemeClr val="bg1"/>
                    </a:solidFill>
                  </a:tcPr>
                </a:tc>
                <a:tc vMerge="1">
                  <a:txBody>
                    <a:bodyPr/>
                    <a:lstStyle/>
                    <a:p>
                      <a:endParaRPr lang="en-US"/>
                    </a:p>
                  </a:txBody>
                  <a:tcPr/>
                </a:tc>
                <a:tc vMerge="1">
                  <a:txBody>
                    <a:bodyPr/>
                    <a:lstStyle/>
                    <a:p>
                      <a:endParaRPr lang="en-US" dirty="0"/>
                    </a:p>
                  </a:txBody>
                  <a:tcPr/>
                </a:tc>
                <a:tc vMerge="1">
                  <a:txBody>
                    <a:bodyPr/>
                    <a:lstStyle/>
                    <a:p>
                      <a:endParaRPr lang="en-US" dirty="0"/>
                    </a:p>
                  </a:txBody>
                  <a:tcPr/>
                </a:tc>
              </a:tr>
              <a:tr h="370840">
                <a:tc>
                  <a:txBody>
                    <a:bodyPr/>
                    <a:lstStyle/>
                    <a:p>
                      <a:r>
                        <a:rPr lang="en-US" sz="2400" dirty="0" smtClean="0">
                          <a:ln>
                            <a:noFill/>
                          </a:ln>
                        </a:rPr>
                        <a:t>v3 KP9</a:t>
                      </a:r>
                      <a:endParaRPr lang="en-US" sz="2400" dirty="0">
                        <a:ln>
                          <a:noFill/>
                        </a:ln>
                      </a:endParaRPr>
                    </a:p>
                  </a:txBody>
                  <a:tcPr>
                    <a:solidFill>
                      <a:schemeClr val="bg1"/>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r>
              <a:tr h="370840">
                <a:tc>
                  <a:txBody>
                    <a:bodyPr/>
                    <a:lstStyle/>
                    <a:p>
                      <a:r>
                        <a:rPr lang="en-US" sz="2400" dirty="0" smtClean="0">
                          <a:ln>
                            <a:noFill/>
                          </a:ln>
                        </a:rPr>
                        <a:t>v3 DG1</a:t>
                      </a:r>
                      <a:endParaRPr lang="en-US" sz="2400" dirty="0">
                        <a:ln>
                          <a:noFill/>
                        </a:ln>
                      </a:endParaRPr>
                    </a:p>
                  </a:txBody>
                  <a:tcPr>
                    <a:solidFill>
                      <a:schemeClr val="bg1"/>
                    </a:solidFill>
                  </a:tcPr>
                </a:tc>
                <a:tc row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n>
                            <a:noFill/>
                          </a:ln>
                        </a:rPr>
                        <a:t>8/13/1999</a:t>
                      </a:r>
                      <a:r>
                        <a:rPr lang="en-US" sz="2400" baseline="0" dirty="0">
                          <a:ln>
                            <a:noFill/>
                          </a:ln>
                        </a:rPr>
                        <a:t> </a:t>
                      </a:r>
                      <a:endParaRPr lang="en-US" sz="2400" baseline="0" dirty="0" smtClean="0">
                        <a:ln>
                          <a:noFill/>
                        </a:ln>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2400" baseline="0" dirty="0" smtClean="0">
                          <a:ln>
                            <a:noFill/>
                          </a:ln>
                        </a:rPr>
                        <a:t>14:45:21</a:t>
                      </a:r>
                      <a:endParaRPr lang="en-US" sz="2400" dirty="0" smtClean="0">
                        <a:ln>
                          <a:noFill/>
                        </a:ln>
                      </a:endParaRPr>
                    </a:p>
                  </a:txBody>
                  <a:tcPr>
                    <a:solidFill>
                      <a:schemeClr val="bg1"/>
                    </a:solidFill>
                  </a:tcPr>
                </a:tc>
                <a:tc row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n>
                            <a:noFill/>
                          </a:ln>
                        </a:rPr>
                        <a:t>8/13/1999 </a:t>
                      </a:r>
                    </a:p>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n>
                            <a:noFill/>
                          </a:ln>
                        </a:rPr>
                        <a:t>15:02:00</a:t>
                      </a:r>
                    </a:p>
                  </a:txBody>
                  <a:tcPr>
                    <a:solidFill>
                      <a:schemeClr val="bg1"/>
                    </a:solidFill>
                  </a:tcPr>
                </a:tc>
                <a:tc rowSpan="3">
                  <a:txBody>
                    <a:bodyPr/>
                    <a:lstStyle/>
                    <a:p>
                      <a:r>
                        <a:rPr lang="en-US" sz="2400" dirty="0" smtClean="0">
                          <a:ln>
                            <a:noFill/>
                          </a:ln>
                        </a:rPr>
                        <a:t>944</a:t>
                      </a:r>
                      <a:endParaRPr lang="en-US" sz="2400" dirty="0">
                        <a:ln>
                          <a:noFill/>
                        </a:ln>
                      </a:endParaRPr>
                    </a:p>
                  </a:txBody>
                  <a:tcPr>
                    <a:solidFill>
                      <a:schemeClr val="bg1"/>
                    </a:solidFill>
                  </a:tcPr>
                </a:tc>
              </a:tr>
              <a:tr h="370840">
                <a:tc>
                  <a:txBody>
                    <a:bodyPr/>
                    <a:lstStyle/>
                    <a:p>
                      <a:r>
                        <a:rPr lang="en-US" sz="2400" dirty="0" smtClean="0">
                          <a:ln>
                            <a:noFill/>
                          </a:ln>
                        </a:rPr>
                        <a:t>v3 DG8</a:t>
                      </a:r>
                      <a:endParaRPr lang="en-US" sz="2400" dirty="0">
                        <a:ln>
                          <a:noFill/>
                        </a:ln>
                      </a:endParaRPr>
                    </a:p>
                  </a:txBody>
                  <a:tcPr>
                    <a:solidFill>
                      <a:schemeClr val="bg1"/>
                    </a:solidFill>
                  </a:tcPr>
                </a:tc>
                <a:tc vMerge="1">
                  <a:txBody>
                    <a:bodyPr/>
                    <a:lstStyle/>
                    <a:p>
                      <a:endParaRPr lang="en-US" sz="2400" dirty="0"/>
                    </a:p>
                  </a:txBody>
                  <a:tcPr/>
                </a:tc>
                <a:tc vMerge="1">
                  <a:txBody>
                    <a:bodyPr/>
                    <a:lstStyle/>
                    <a:p>
                      <a:endParaRPr lang="en-US" dirty="0"/>
                    </a:p>
                  </a:txBody>
                  <a:tcPr/>
                </a:tc>
                <a:tc vMerge="1">
                  <a:txBody>
                    <a:bodyPr/>
                    <a:lstStyle/>
                    <a:p>
                      <a:endParaRPr lang="en-US" sz="2400" dirty="0"/>
                    </a:p>
                  </a:txBody>
                  <a:tcPr/>
                </a:tc>
              </a:tr>
              <a:tr h="370840">
                <a:tc>
                  <a:txBody>
                    <a:bodyPr/>
                    <a:lstStyle/>
                    <a:p>
                      <a:r>
                        <a:rPr lang="en-US" sz="2400" dirty="0" smtClean="0">
                          <a:ln>
                            <a:noFill/>
                          </a:ln>
                        </a:rPr>
                        <a:t>v3 KP7</a:t>
                      </a:r>
                      <a:endParaRPr lang="en-US" sz="2400" dirty="0">
                        <a:ln>
                          <a:noFill/>
                        </a:ln>
                      </a:endParaRPr>
                    </a:p>
                  </a:txBody>
                  <a:tcPr>
                    <a:solidFill>
                      <a:schemeClr val="bg1"/>
                    </a:solidFill>
                  </a:tcPr>
                </a:tc>
                <a:tc vMerge="1">
                  <a:txBody>
                    <a:bodyPr/>
                    <a:lstStyle/>
                    <a:p>
                      <a:endParaRPr lang="en-US" sz="2400" dirty="0"/>
                    </a:p>
                  </a:txBody>
                  <a:tcPr/>
                </a:tc>
                <a:tc vMerge="1">
                  <a:txBody>
                    <a:bodyPr/>
                    <a:lstStyle/>
                    <a:p>
                      <a:endParaRPr lang="en-US" dirty="0"/>
                    </a:p>
                  </a:txBody>
                  <a:tcPr/>
                </a:tc>
                <a:tc vMerge="1">
                  <a:txBody>
                    <a:bodyPr/>
                    <a:lstStyle/>
                    <a:p>
                      <a:endParaRPr lang="en-US" sz="2400" dirty="0"/>
                    </a:p>
                  </a:txBody>
                  <a:tcPr/>
                </a:tc>
              </a:tr>
              <a:tr h="370840">
                <a:tc>
                  <a:txBody>
                    <a:bodyPr/>
                    <a:lstStyle/>
                    <a:p>
                      <a:r>
                        <a:rPr lang="en-US" sz="2400" dirty="0" smtClean="0">
                          <a:ln>
                            <a:noFill/>
                          </a:ln>
                        </a:rPr>
                        <a:t>v3 DG3</a:t>
                      </a:r>
                      <a:endParaRPr lang="en-US" sz="2400" dirty="0">
                        <a:ln>
                          <a:noFill/>
                        </a:ln>
                      </a:endParaRPr>
                    </a:p>
                  </a:txBody>
                  <a:tcPr>
                    <a:solidFill>
                      <a:schemeClr val="bg1"/>
                    </a:solidFill>
                  </a:tcPr>
                </a:tc>
                <a:tc rowSpan="2">
                  <a:txBody>
                    <a:bodyPr/>
                    <a:lstStyle/>
                    <a:p>
                      <a:pPr algn="ctr"/>
                      <a:r>
                        <a:rPr lang="en-US" sz="2400" dirty="0" smtClean="0">
                          <a:ln>
                            <a:noFill/>
                          </a:ln>
                        </a:rPr>
                        <a:t>10/07/1999 </a:t>
                      </a:r>
                    </a:p>
                    <a:p>
                      <a:pPr algn="ctr"/>
                      <a:r>
                        <a:rPr lang="en-US" sz="2400" dirty="0" smtClean="0">
                          <a:ln>
                            <a:noFill/>
                          </a:ln>
                        </a:rPr>
                        <a:t>3:42:57</a:t>
                      </a:r>
                      <a:endParaRPr lang="en-US" sz="2400" dirty="0">
                        <a:ln>
                          <a:noFill/>
                        </a:ln>
                      </a:endParaRPr>
                    </a:p>
                  </a:txBody>
                  <a:tcPr>
                    <a:solidFill>
                      <a:schemeClr val="bg1"/>
                    </a:solidFill>
                  </a:tcPr>
                </a:tc>
                <a:tc rowSpan="2">
                  <a:txBody>
                    <a:bodyPr/>
                    <a:lstStyle/>
                    <a:p>
                      <a:pPr algn="ctr"/>
                      <a:r>
                        <a:rPr lang="en-US" sz="2400" dirty="0" smtClean="0">
                          <a:ln>
                            <a:noFill/>
                          </a:ln>
                        </a:rPr>
                        <a:t>10/12/1999</a:t>
                      </a:r>
                    </a:p>
                    <a:p>
                      <a:pPr algn="ctr"/>
                      <a:r>
                        <a:rPr lang="en-US" sz="2400" dirty="0" smtClean="0">
                          <a:ln>
                            <a:noFill/>
                          </a:ln>
                        </a:rPr>
                        <a:t>4:11:40</a:t>
                      </a:r>
                      <a:endParaRPr lang="en-US" sz="2400" dirty="0">
                        <a:ln>
                          <a:noFill/>
                        </a:ln>
                      </a:endParaRPr>
                    </a:p>
                  </a:txBody>
                  <a:tcPr>
                    <a:solidFill>
                      <a:schemeClr val="bg1"/>
                    </a:solidFill>
                  </a:tcPr>
                </a:tc>
                <a:tc rowSpan="2">
                  <a:txBody>
                    <a:bodyPr/>
                    <a:lstStyle/>
                    <a:p>
                      <a:r>
                        <a:rPr lang="en-US" sz="2400" dirty="0" smtClean="0">
                          <a:ln>
                            <a:noFill/>
                          </a:ln>
                        </a:rPr>
                        <a:t>185</a:t>
                      </a:r>
                      <a:endParaRPr lang="en-US" sz="2400" dirty="0">
                        <a:ln>
                          <a:noFill/>
                        </a:ln>
                      </a:endParaRPr>
                    </a:p>
                  </a:txBody>
                  <a:tcPr>
                    <a:solidFill>
                      <a:schemeClr val="bg1"/>
                    </a:solidFill>
                  </a:tcPr>
                </a:tc>
              </a:tr>
              <a:tr h="370840">
                <a:tc>
                  <a:txBody>
                    <a:bodyPr/>
                    <a:lstStyle/>
                    <a:p>
                      <a:r>
                        <a:rPr lang="en-US" sz="2400" dirty="0" smtClean="0">
                          <a:ln>
                            <a:noFill/>
                          </a:ln>
                        </a:rPr>
                        <a:t>v3 DG2</a:t>
                      </a:r>
                      <a:endParaRPr lang="en-US" sz="2400" dirty="0">
                        <a:ln>
                          <a:noFill/>
                        </a:ln>
                      </a:endParaRPr>
                    </a:p>
                  </a:txBody>
                  <a:tcPr>
                    <a:solidFill>
                      <a:schemeClr val="bg1"/>
                    </a:solidFill>
                  </a:tcPr>
                </a:tc>
                <a:tc vMerge="1">
                  <a:txBody>
                    <a:bodyPr/>
                    <a:lstStyle/>
                    <a:p>
                      <a:endParaRPr lang="en-US" sz="2400" dirty="0"/>
                    </a:p>
                  </a:txBody>
                  <a:tcPr/>
                </a:tc>
                <a:tc vMerge="1">
                  <a:txBody>
                    <a:bodyPr/>
                    <a:lstStyle/>
                    <a:p>
                      <a:endParaRPr lang="en-US" sz="2400" dirty="0"/>
                    </a:p>
                  </a:txBody>
                  <a:tcPr/>
                </a:tc>
                <a:tc vMerge="1">
                  <a:txBody>
                    <a:bodyPr/>
                    <a:lstStyle/>
                    <a:p>
                      <a:endParaRPr lang="en-US" sz="2400" dirty="0"/>
                    </a:p>
                  </a:txBody>
                  <a:tcPr/>
                </a:tc>
              </a:tr>
              <a:tr h="370840">
                <a:tc>
                  <a:txBody>
                    <a:bodyPr/>
                    <a:lstStyle/>
                    <a:p>
                      <a:r>
                        <a:rPr lang="en-US" sz="2400" dirty="0" smtClean="0">
                          <a:ln>
                            <a:noFill/>
                          </a:ln>
                        </a:rPr>
                        <a:t>v4 KP8</a:t>
                      </a:r>
                      <a:endParaRPr lang="en-US" sz="2400" dirty="0">
                        <a:ln>
                          <a:noFill/>
                        </a:ln>
                      </a:endParaRPr>
                    </a:p>
                  </a:txBody>
                  <a:tcPr>
                    <a:solidFill>
                      <a:schemeClr val="bg1"/>
                    </a:solidFill>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n>
                            <a:noFill/>
                          </a:ln>
                        </a:rPr>
                        <a:t>1/21/2000 </a:t>
                      </a:r>
                    </a:p>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n>
                            <a:noFill/>
                          </a:ln>
                        </a:rPr>
                        <a:t>2:22:47</a:t>
                      </a:r>
                    </a:p>
                  </a:txBody>
                  <a:tcPr>
                    <a:solidFill>
                      <a:schemeClr val="bg1"/>
                    </a:solidFill>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n>
                            <a:noFill/>
                          </a:ln>
                        </a:rPr>
                        <a:t>1/25/2000 </a:t>
                      </a:r>
                    </a:p>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n>
                            <a:noFill/>
                          </a:ln>
                        </a:rPr>
                        <a:t>3:34:23</a:t>
                      </a:r>
                    </a:p>
                  </a:txBody>
                  <a:tcPr>
                    <a:solidFill>
                      <a:schemeClr val="bg1"/>
                    </a:solidFill>
                  </a:tcPr>
                </a:tc>
                <a:tc rowSpan="2">
                  <a:txBody>
                    <a:bodyPr/>
                    <a:lstStyle/>
                    <a:p>
                      <a:r>
                        <a:rPr lang="en-US" sz="2400" dirty="0" smtClean="0">
                          <a:ln>
                            <a:noFill/>
                          </a:ln>
                        </a:rPr>
                        <a:t>354</a:t>
                      </a:r>
                      <a:endParaRPr lang="en-US" sz="2400" dirty="0">
                        <a:ln>
                          <a:noFill/>
                        </a:ln>
                      </a:endParaRPr>
                    </a:p>
                  </a:txBody>
                  <a:tcPr>
                    <a:solidFill>
                      <a:schemeClr val="bg1"/>
                    </a:solidFill>
                  </a:tcPr>
                </a:tc>
              </a:tr>
              <a:tr h="370840">
                <a:tc>
                  <a:txBody>
                    <a:bodyPr/>
                    <a:lstStyle/>
                    <a:p>
                      <a:r>
                        <a:rPr lang="en-US" sz="2400" dirty="0" smtClean="0">
                          <a:ln>
                            <a:noFill/>
                          </a:ln>
                        </a:rPr>
                        <a:t>v4 DG3</a:t>
                      </a:r>
                      <a:endParaRPr lang="en-US" sz="2400" dirty="0">
                        <a:ln>
                          <a:noFill/>
                        </a:ln>
                      </a:endParaRPr>
                    </a:p>
                  </a:txBody>
                  <a:tcPr>
                    <a:solidFill>
                      <a:schemeClr val="bg1"/>
                    </a:solidFill>
                  </a:tcPr>
                </a:tc>
                <a:tc vMerge="1">
                  <a:txBody>
                    <a:bodyPr/>
                    <a:lstStyle/>
                    <a:p>
                      <a:endParaRPr lang="en-US" sz="2400" dirty="0"/>
                    </a:p>
                  </a:txBody>
                  <a:tcPr/>
                </a:tc>
                <a:tc vMerge="1">
                  <a:txBody>
                    <a:bodyPr/>
                    <a:lstStyle/>
                    <a:p>
                      <a:endParaRPr lang="en-US" sz="2400" dirty="0"/>
                    </a:p>
                  </a:txBody>
                  <a:tcPr/>
                </a:tc>
                <a:tc vMerge="1">
                  <a:txBody>
                    <a:bodyPr/>
                    <a:lstStyle/>
                    <a:p>
                      <a:endParaRPr lang="en-US" sz="2400" dirty="0">
                        <a:ln>
                          <a:noFill/>
                        </a:l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370840">
                <a:tc>
                  <a:txBody>
                    <a:bodyPr/>
                    <a:lstStyle/>
                    <a:p>
                      <a:r>
                        <a:rPr lang="en-US" sz="2400" dirty="0" smtClean="0">
                          <a:ln>
                            <a:noFill/>
                          </a:ln>
                        </a:rPr>
                        <a:t>v4 KP6</a:t>
                      </a:r>
                      <a:endParaRPr lang="en-US" sz="2400" dirty="0">
                        <a:ln>
                          <a:noFill/>
                        </a:ln>
                      </a:endParaRPr>
                    </a:p>
                  </a:txBody>
                  <a:tcPr>
                    <a:solidFill>
                      <a:schemeClr val="bg1"/>
                    </a:solidFill>
                  </a:tcPr>
                </a:tc>
                <a:tc>
                  <a:txBody>
                    <a:bodyPr/>
                    <a:lstStyle/>
                    <a:p>
                      <a:pPr algn="ctr"/>
                      <a:r>
                        <a:rPr lang="en-US" sz="2400" dirty="0" smtClean="0">
                          <a:ln>
                            <a:noFill/>
                          </a:ln>
                        </a:rPr>
                        <a:t>1/17/2000</a:t>
                      </a:r>
                      <a:r>
                        <a:rPr lang="en-US" sz="2400" baseline="0" dirty="0" smtClean="0">
                          <a:ln>
                            <a:noFill/>
                          </a:ln>
                        </a:rPr>
                        <a:t> </a:t>
                      </a:r>
                    </a:p>
                    <a:p>
                      <a:pPr algn="ctr"/>
                      <a:r>
                        <a:rPr lang="en-US" sz="2400" dirty="0" smtClean="0">
                          <a:ln>
                            <a:noFill/>
                          </a:ln>
                        </a:rPr>
                        <a:t>0:55:06</a:t>
                      </a:r>
                      <a:endParaRPr lang="en-US" sz="2400" dirty="0">
                        <a:ln>
                          <a:noFill/>
                        </a:ln>
                      </a:endParaRPr>
                    </a:p>
                  </a:txBody>
                  <a:tcPr>
                    <a:solidFill>
                      <a:schemeClr val="bg1"/>
                    </a:solidFill>
                  </a:tcPr>
                </a:tc>
                <a:tc>
                  <a:txBody>
                    <a:bodyPr/>
                    <a:lstStyle/>
                    <a:p>
                      <a:pPr algn="ctr"/>
                      <a:r>
                        <a:rPr lang="en-US" sz="2400" dirty="0" smtClean="0">
                          <a:ln>
                            <a:noFill/>
                          </a:ln>
                        </a:rPr>
                        <a:t>1/20/2000 </a:t>
                      </a:r>
                    </a:p>
                    <a:p>
                      <a:pPr algn="ctr"/>
                      <a:r>
                        <a:rPr lang="en-US" sz="2400" dirty="0" smtClean="0">
                          <a:ln>
                            <a:noFill/>
                          </a:ln>
                        </a:rPr>
                        <a:t>4:43:03</a:t>
                      </a:r>
                      <a:endParaRPr lang="en-US" sz="2400" dirty="0">
                        <a:ln>
                          <a:noFill/>
                        </a:ln>
                      </a:endParaRPr>
                    </a:p>
                  </a:txBody>
                  <a:tcPr>
                    <a:solidFill>
                      <a:schemeClr val="bg1"/>
                    </a:solidFill>
                  </a:tcPr>
                </a:tc>
                <a:tc>
                  <a:txBody>
                    <a:bodyPr/>
                    <a:lstStyle/>
                    <a:p>
                      <a:r>
                        <a:rPr lang="en-US" sz="2400" dirty="0" smtClean="0">
                          <a:ln>
                            <a:noFill/>
                          </a:ln>
                        </a:rPr>
                        <a:t>89</a:t>
                      </a:r>
                      <a:endParaRPr lang="en-US" sz="2400" dirty="0">
                        <a:ln>
                          <a:noFill/>
                        </a:ln>
                      </a:endParaRPr>
                    </a:p>
                  </a:txBody>
                  <a:tcPr>
                    <a:solidFill>
                      <a:schemeClr val="bg1"/>
                    </a:solidFill>
                  </a:tcPr>
                </a:tc>
              </a:tr>
            </a:tbl>
          </a:graphicData>
        </a:graphic>
      </p:graphicFrame>
      <p:sp>
        <p:nvSpPr>
          <p:cNvPr id="2" name="Rectangle 1"/>
          <p:cNvSpPr/>
          <p:nvPr/>
        </p:nvSpPr>
        <p:spPr>
          <a:xfrm>
            <a:off x="1625600" y="-127000"/>
            <a:ext cx="8001000" cy="7302500"/>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1625462" y="1181100"/>
            <a:ext cx="3454538" cy="5094595"/>
            <a:chOff x="304662" y="1181100"/>
            <a:chExt cx="3454538" cy="5094595"/>
          </a:xfrm>
        </p:grpSpPr>
        <p:sp>
          <p:nvSpPr>
            <p:cNvPr id="8" name="TextBox 7"/>
            <p:cNvSpPr txBox="1"/>
            <p:nvPr/>
          </p:nvSpPr>
          <p:spPr>
            <a:xfrm>
              <a:off x="304662" y="5444698"/>
              <a:ext cx="3454538" cy="830997"/>
            </a:xfrm>
            <a:prstGeom prst="rect">
              <a:avLst/>
            </a:prstGeom>
            <a:noFill/>
          </p:spPr>
          <p:txBody>
            <a:bodyPr wrap="square" rtlCol="0">
              <a:spAutoFit/>
            </a:bodyPr>
            <a:lstStyle/>
            <a:p>
              <a:pPr algn="ctr"/>
              <a:r>
                <a:rPr lang="en-US" sz="2400" dirty="0" smtClean="0"/>
                <a:t>Faulty Version of GREP </a:t>
              </a:r>
            </a:p>
            <a:p>
              <a:pPr algn="ctr"/>
              <a:r>
                <a:rPr lang="en-US" sz="2400" dirty="0" smtClean="0"/>
                <a:t>from SIR repository</a:t>
              </a:r>
            </a:p>
          </p:txBody>
        </p:sp>
        <p:sp>
          <p:nvSpPr>
            <p:cNvPr id="9" name="Rectangle 8"/>
            <p:cNvSpPr/>
            <p:nvPr/>
          </p:nvSpPr>
          <p:spPr>
            <a:xfrm>
              <a:off x="723763" y="1181100"/>
              <a:ext cx="2819537" cy="2552700"/>
            </a:xfrm>
            <a:prstGeom prst="rect">
              <a:avLst/>
            </a:prstGeom>
            <a:solidFill>
              <a:srgbClr val="FFFFFF"/>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787263" y="1193800"/>
              <a:ext cx="2578237" cy="2585323"/>
            </a:xfrm>
            <a:prstGeom prst="rect">
              <a:avLst/>
            </a:prstGeom>
          </p:spPr>
          <p:txBody>
            <a:bodyPr wrap="square">
              <a:spAutoFit/>
            </a:bodyPr>
            <a:lstStyle/>
            <a:p>
              <a:r>
                <a:rPr lang="en-US" dirty="0" smtClean="0"/>
                <a:t>case ‘+‘:</a:t>
              </a:r>
            </a:p>
            <a:p>
              <a:r>
                <a:rPr lang="en-US" dirty="0" smtClean="0"/>
                <a:t>    return PLUS; </a:t>
              </a:r>
            </a:p>
            <a:p>
              <a:r>
                <a:rPr lang="en-US" dirty="0" smtClean="0"/>
                <a:t>case ‘{‘:</a:t>
              </a:r>
            </a:p>
            <a:p>
              <a:r>
                <a:rPr lang="en-US" dirty="0"/>
                <a:t> </a:t>
              </a:r>
              <a:r>
                <a:rPr lang="en-US" dirty="0" smtClean="0"/>
                <a:t> c=FETCH();</a:t>
              </a:r>
            </a:p>
            <a:p>
              <a:r>
                <a:rPr lang="en-US" dirty="0" smtClean="0"/>
                <a:t>  if ( </a:t>
              </a:r>
              <a:r>
                <a:rPr lang="en-US" b="1" dirty="0" smtClean="0">
                  <a:solidFill>
                    <a:srgbClr val="FF0000"/>
                  </a:solidFill>
                </a:rPr>
                <a:t>!</a:t>
              </a:r>
              <a:r>
                <a:rPr lang="en-US" dirty="0" smtClean="0">
                  <a:solidFill>
                    <a:srgbClr val="FF0000"/>
                  </a:solidFill>
                </a:rPr>
                <a:t> </a:t>
              </a:r>
              <a:r>
                <a:rPr lang="en-US" dirty="0" smtClean="0"/>
                <a:t>ISASCIIDIGIT </a:t>
              </a:r>
              <a:r>
                <a:rPr lang="en-US" dirty="0"/>
                <a:t>(c</a:t>
              </a:r>
              <a:r>
                <a:rPr lang="en-US" dirty="0" smtClean="0"/>
                <a:t>) )</a:t>
              </a:r>
              <a:endParaRPr lang="en-US" dirty="0"/>
            </a:p>
            <a:p>
              <a:r>
                <a:rPr lang="tr-TR" dirty="0" smtClean="0"/>
                <a:t>     </a:t>
              </a:r>
              <a:r>
                <a:rPr lang="tr-TR" dirty="0" err="1" smtClean="0"/>
                <a:t>minrep</a:t>
              </a:r>
              <a:r>
                <a:rPr lang="tr-TR" dirty="0" smtClean="0"/>
                <a:t> </a:t>
              </a:r>
              <a:r>
                <a:rPr lang="tr-TR" dirty="0"/>
                <a:t>= c - '0'</a:t>
              </a:r>
              <a:r>
                <a:rPr lang="tr-TR" dirty="0" smtClean="0"/>
                <a:t>;</a:t>
              </a:r>
            </a:p>
            <a:p>
              <a:r>
                <a:rPr lang="tr-TR" dirty="0"/>
                <a:t> </a:t>
              </a:r>
              <a:r>
                <a:rPr lang="tr-TR" dirty="0" smtClean="0"/>
                <a:t> ...</a:t>
              </a:r>
            </a:p>
            <a:p>
              <a:r>
                <a:rPr lang="en-US" dirty="0" smtClean="0"/>
                <a:t>case ‘&lt;’:</a:t>
              </a:r>
            </a:p>
            <a:p>
              <a:r>
                <a:rPr lang="en-US" dirty="0"/>
                <a:t> </a:t>
              </a:r>
              <a:r>
                <a:rPr lang="en-US" dirty="0" smtClean="0"/>
                <a:t>  return BEGWORD;</a:t>
              </a:r>
              <a:endParaRPr lang="en-US" dirty="0"/>
            </a:p>
          </p:txBody>
        </p:sp>
      </p:grpSp>
      <p:sp>
        <p:nvSpPr>
          <p:cNvPr id="3" name="Rectangle 2"/>
          <p:cNvSpPr/>
          <p:nvPr/>
        </p:nvSpPr>
        <p:spPr>
          <a:xfrm>
            <a:off x="1727200" y="203200"/>
            <a:ext cx="7416800" cy="6467733"/>
          </a:xfrm>
          <a:prstGeom prst="rect">
            <a:avLst/>
          </a:prstGeom>
          <a:noFill/>
          <a:ln>
            <a:solidFill>
              <a:schemeClr val="tx2"/>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1765300" y="266700"/>
            <a:ext cx="2509020" cy="400110"/>
          </a:xfrm>
          <a:prstGeom prst="rect">
            <a:avLst/>
          </a:prstGeom>
          <a:noFill/>
        </p:spPr>
        <p:txBody>
          <a:bodyPr wrap="none" rtlCol="0">
            <a:spAutoFit/>
          </a:bodyPr>
          <a:lstStyle/>
          <a:p>
            <a:r>
              <a:rPr lang="en-US" sz="2000" dirty="0" smtClean="0"/>
              <a:t>Deriving Regressions</a:t>
            </a:r>
            <a:endParaRPr lang="en-US" sz="2000" dirty="0"/>
          </a:p>
        </p:txBody>
      </p:sp>
    </p:spTree>
    <p:extLst>
      <p:ext uri="{BB962C8B-B14F-4D97-AF65-F5344CB8AC3E}">
        <p14:creationId xmlns:p14="http://schemas.microsoft.com/office/powerpoint/2010/main" val="34163778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extLst>
              <p:ext uri="{D42A27DB-BD31-4B8C-83A1-F6EECF244321}">
                <p14:modId xmlns:p14="http://schemas.microsoft.com/office/powerpoint/2010/main" val="1392115545"/>
              </p:ext>
            </p:extLst>
          </p:nvPr>
        </p:nvGraphicFramePr>
        <p:xfrm>
          <a:off x="270929" y="372527"/>
          <a:ext cx="8720671" cy="6217920"/>
        </p:xfrm>
        <a:graphic>
          <a:graphicData uri="http://schemas.openxmlformats.org/drawingml/2006/table">
            <a:tbl>
              <a:tblPr firstRow="1" bandRow="1">
                <a:tableStyleId>{69CF1AB2-1976-4502-BF36-3FF5EA218861}</a:tableStyleId>
              </a:tblPr>
              <a:tblGrid>
                <a:gridCol w="1341971"/>
                <a:gridCol w="2908300"/>
                <a:gridCol w="3149600"/>
                <a:gridCol w="1320800"/>
              </a:tblGrid>
              <a:tr h="370840">
                <a:tc>
                  <a:txBody>
                    <a:bodyPr/>
                    <a:lstStyle/>
                    <a:p>
                      <a:r>
                        <a:rPr lang="en-US" sz="2400" dirty="0" smtClean="0">
                          <a:solidFill>
                            <a:schemeClr val="bg1"/>
                          </a:solidFill>
                        </a:rPr>
                        <a:t>Fault ID</a:t>
                      </a:r>
                      <a:endParaRPr lang="en-US" sz="2400" dirty="0">
                        <a:solidFill>
                          <a:schemeClr val="bg1"/>
                        </a:solidFill>
                      </a:endParaRPr>
                    </a:p>
                  </a:txBody>
                  <a:tcPr>
                    <a:solidFill>
                      <a:schemeClr val="accent1"/>
                    </a:solidFill>
                  </a:tcPr>
                </a:tc>
                <a:tc>
                  <a:txBody>
                    <a:bodyPr/>
                    <a:lstStyle/>
                    <a:p>
                      <a:r>
                        <a:rPr lang="en-US" sz="2400" dirty="0" smtClean="0">
                          <a:solidFill>
                            <a:schemeClr val="bg1"/>
                          </a:solidFill>
                        </a:rPr>
                        <a:t>Base Version</a:t>
                      </a:r>
                      <a:endParaRPr lang="en-US" sz="2400" dirty="0">
                        <a:solidFill>
                          <a:schemeClr val="bg1"/>
                        </a:solidFill>
                      </a:endParaRPr>
                    </a:p>
                  </a:txBody>
                  <a:tcPr>
                    <a:solidFill>
                      <a:schemeClr val="accent1"/>
                    </a:solidFill>
                  </a:tcPr>
                </a:tc>
                <a:tc>
                  <a:txBody>
                    <a:bodyPr/>
                    <a:lstStyle/>
                    <a:p>
                      <a:r>
                        <a:rPr lang="en-US" sz="2400" dirty="0" smtClean="0">
                          <a:solidFill>
                            <a:schemeClr val="bg1"/>
                          </a:solidFill>
                        </a:rPr>
                        <a:t>Upgrade Version</a:t>
                      </a:r>
                      <a:endParaRPr lang="en-US" sz="2400" dirty="0">
                        <a:solidFill>
                          <a:schemeClr val="bg1"/>
                        </a:solidFill>
                      </a:endParaRPr>
                    </a:p>
                  </a:txBody>
                  <a:tcPr>
                    <a:solidFill>
                      <a:schemeClr val="accent1"/>
                    </a:solidFill>
                  </a:tcPr>
                </a:tc>
                <a:tc>
                  <a:txBody>
                    <a:bodyPr/>
                    <a:lstStyle/>
                    <a:p>
                      <a:r>
                        <a:rPr lang="en-US" sz="2400" dirty="0" smtClean="0">
                          <a:solidFill>
                            <a:schemeClr val="bg1"/>
                          </a:solidFill>
                        </a:rPr>
                        <a:t>Change Size</a:t>
                      </a:r>
                    </a:p>
                  </a:txBody>
                  <a:tcPr>
                    <a:solidFill>
                      <a:schemeClr val="accent1"/>
                    </a:solidFill>
                  </a:tcPr>
                </a:tc>
              </a:tr>
              <a:tr h="370840">
                <a:tc>
                  <a:txBody>
                    <a:bodyPr/>
                    <a:lstStyle/>
                    <a:p>
                      <a:r>
                        <a:rPr lang="en-US" sz="2400" dirty="0" smtClean="0">
                          <a:ln>
                            <a:noFill/>
                          </a:ln>
                        </a:rPr>
                        <a:t>v3 DG10</a:t>
                      </a:r>
                      <a:endParaRPr lang="en-US" sz="2400" dirty="0">
                        <a:ln>
                          <a:noFill/>
                        </a:ln>
                      </a:endParaRPr>
                    </a:p>
                  </a:txBody>
                  <a:tcPr>
                    <a:solidFill>
                      <a:schemeClr val="bg1"/>
                    </a:solidFill>
                  </a:tcPr>
                </a:tc>
                <a:tc row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n>
                            <a:noFill/>
                          </a:ln>
                        </a:rPr>
                        <a:t>10/6/1999</a:t>
                      </a:r>
                      <a:r>
                        <a:rPr lang="en-US" sz="2400" baseline="0" dirty="0" smtClean="0">
                          <a:ln>
                            <a:noFill/>
                          </a:ln>
                        </a:rPr>
                        <a:t> </a:t>
                      </a:r>
                    </a:p>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n>
                            <a:noFill/>
                          </a:ln>
                        </a:rPr>
                        <a:t>16:44:13</a:t>
                      </a:r>
                    </a:p>
                  </a:txBody>
                  <a:tcPr>
                    <a:solidFill>
                      <a:schemeClr val="bg1"/>
                    </a:solidFill>
                  </a:tcPr>
                </a:tc>
                <a:tc row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n>
                            <a:noFill/>
                          </a:ln>
                        </a:rPr>
                        <a:t>10/6/1999</a:t>
                      </a:r>
                      <a:r>
                        <a:rPr lang="en-US" sz="2400" baseline="0" dirty="0" smtClean="0">
                          <a:ln>
                            <a:noFill/>
                          </a:ln>
                        </a:rPr>
                        <a:t> </a:t>
                      </a:r>
                    </a:p>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n>
                            <a:noFill/>
                          </a:ln>
                        </a:rPr>
                        <a:t>1:13:21</a:t>
                      </a:r>
                    </a:p>
                  </a:txBody>
                  <a:tcPr>
                    <a:solidFill>
                      <a:schemeClr val="bg1"/>
                    </a:solidFill>
                  </a:tcPr>
                </a:tc>
                <a:tc rowSpan="3">
                  <a:txBody>
                    <a:bodyPr/>
                    <a:lstStyle/>
                    <a:p>
                      <a:r>
                        <a:rPr lang="en-US" sz="2400" dirty="0" smtClean="0">
                          <a:ln>
                            <a:noFill/>
                          </a:ln>
                        </a:rPr>
                        <a:t>483</a:t>
                      </a:r>
                    </a:p>
                  </a:txBody>
                  <a:tcPr>
                    <a:solidFill>
                      <a:schemeClr val="bg1"/>
                    </a:solidFill>
                  </a:tcPr>
                </a:tc>
              </a:tr>
              <a:tr h="370840">
                <a:tc>
                  <a:txBody>
                    <a:bodyPr/>
                    <a:lstStyle/>
                    <a:p>
                      <a:r>
                        <a:rPr lang="en-US" sz="2400" dirty="0" smtClean="0">
                          <a:ln>
                            <a:noFill/>
                          </a:ln>
                        </a:rPr>
                        <a:t>v3 KP2</a:t>
                      </a:r>
                      <a:endParaRPr lang="en-US" sz="2400" dirty="0">
                        <a:ln>
                          <a:noFill/>
                        </a:ln>
                      </a:endParaRPr>
                    </a:p>
                  </a:txBody>
                  <a:tcPr>
                    <a:solidFill>
                      <a:schemeClr val="bg1"/>
                    </a:solidFill>
                  </a:tcPr>
                </a:tc>
                <a:tc vMerge="1">
                  <a:txBody>
                    <a:bodyPr/>
                    <a:lstStyle/>
                    <a:p>
                      <a:endParaRPr lang="en-US"/>
                    </a:p>
                  </a:txBody>
                  <a:tcPr/>
                </a:tc>
                <a:tc vMerge="1">
                  <a:txBody>
                    <a:bodyPr/>
                    <a:lstStyle/>
                    <a:p>
                      <a:endParaRPr lang="en-US" dirty="0"/>
                    </a:p>
                  </a:txBody>
                  <a:tcPr/>
                </a:tc>
                <a:tc vMerge="1">
                  <a:txBody>
                    <a:bodyPr/>
                    <a:lstStyle/>
                    <a:p>
                      <a:endParaRPr lang="en-US" dirty="0"/>
                    </a:p>
                  </a:txBody>
                  <a:tcPr/>
                </a:tc>
              </a:tr>
              <a:tr h="370840">
                <a:tc>
                  <a:txBody>
                    <a:bodyPr/>
                    <a:lstStyle/>
                    <a:p>
                      <a:r>
                        <a:rPr lang="en-US" sz="2400" dirty="0" smtClean="0">
                          <a:ln>
                            <a:noFill/>
                          </a:ln>
                        </a:rPr>
                        <a:t>v3 KP9</a:t>
                      </a:r>
                      <a:endParaRPr lang="en-US" sz="2400" dirty="0">
                        <a:ln>
                          <a:noFill/>
                        </a:ln>
                      </a:endParaRPr>
                    </a:p>
                  </a:txBody>
                  <a:tcPr>
                    <a:solidFill>
                      <a:schemeClr val="bg1"/>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r>
              <a:tr h="370840">
                <a:tc>
                  <a:txBody>
                    <a:bodyPr/>
                    <a:lstStyle/>
                    <a:p>
                      <a:r>
                        <a:rPr lang="en-US" sz="2400" dirty="0" smtClean="0">
                          <a:ln>
                            <a:noFill/>
                          </a:ln>
                        </a:rPr>
                        <a:t>v3 DG1</a:t>
                      </a:r>
                      <a:endParaRPr lang="en-US" sz="2400" dirty="0">
                        <a:ln>
                          <a:noFill/>
                        </a:ln>
                      </a:endParaRPr>
                    </a:p>
                  </a:txBody>
                  <a:tcPr>
                    <a:solidFill>
                      <a:schemeClr val="bg1"/>
                    </a:solidFill>
                  </a:tcPr>
                </a:tc>
                <a:tc row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n>
                            <a:noFill/>
                          </a:ln>
                        </a:rPr>
                        <a:t>8/13/1999</a:t>
                      </a:r>
                      <a:r>
                        <a:rPr lang="en-US" sz="2400" baseline="0" dirty="0">
                          <a:ln>
                            <a:noFill/>
                          </a:ln>
                        </a:rPr>
                        <a:t> </a:t>
                      </a:r>
                      <a:endParaRPr lang="en-US" sz="2400" baseline="0" dirty="0" smtClean="0">
                        <a:ln>
                          <a:noFill/>
                        </a:ln>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2400" baseline="0" dirty="0" smtClean="0">
                          <a:ln>
                            <a:noFill/>
                          </a:ln>
                        </a:rPr>
                        <a:t>14:45:21</a:t>
                      </a:r>
                      <a:endParaRPr lang="en-US" sz="2400" dirty="0" smtClean="0">
                        <a:ln>
                          <a:noFill/>
                        </a:ln>
                      </a:endParaRPr>
                    </a:p>
                  </a:txBody>
                  <a:tcPr>
                    <a:solidFill>
                      <a:schemeClr val="bg1"/>
                    </a:solidFill>
                  </a:tcPr>
                </a:tc>
                <a:tc row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n>
                            <a:noFill/>
                          </a:ln>
                        </a:rPr>
                        <a:t>8/13/1999 </a:t>
                      </a:r>
                    </a:p>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n>
                            <a:noFill/>
                          </a:ln>
                        </a:rPr>
                        <a:t>15:02:00</a:t>
                      </a:r>
                    </a:p>
                  </a:txBody>
                  <a:tcPr>
                    <a:solidFill>
                      <a:schemeClr val="bg1"/>
                    </a:solidFill>
                  </a:tcPr>
                </a:tc>
                <a:tc rowSpan="3">
                  <a:txBody>
                    <a:bodyPr/>
                    <a:lstStyle/>
                    <a:p>
                      <a:r>
                        <a:rPr lang="en-US" sz="2400" dirty="0" smtClean="0">
                          <a:ln>
                            <a:noFill/>
                          </a:ln>
                        </a:rPr>
                        <a:t>944</a:t>
                      </a:r>
                      <a:endParaRPr lang="en-US" sz="2400" dirty="0">
                        <a:ln>
                          <a:noFill/>
                        </a:ln>
                      </a:endParaRPr>
                    </a:p>
                  </a:txBody>
                  <a:tcPr>
                    <a:solidFill>
                      <a:schemeClr val="bg1"/>
                    </a:solidFill>
                  </a:tcPr>
                </a:tc>
              </a:tr>
              <a:tr h="370840">
                <a:tc>
                  <a:txBody>
                    <a:bodyPr/>
                    <a:lstStyle/>
                    <a:p>
                      <a:r>
                        <a:rPr lang="en-US" sz="2400" dirty="0" smtClean="0">
                          <a:ln>
                            <a:noFill/>
                          </a:ln>
                        </a:rPr>
                        <a:t>v3 DG8</a:t>
                      </a:r>
                      <a:endParaRPr lang="en-US" sz="2400" dirty="0">
                        <a:ln>
                          <a:noFill/>
                        </a:ln>
                      </a:endParaRPr>
                    </a:p>
                  </a:txBody>
                  <a:tcPr>
                    <a:solidFill>
                      <a:schemeClr val="bg1"/>
                    </a:solidFill>
                  </a:tcPr>
                </a:tc>
                <a:tc vMerge="1">
                  <a:txBody>
                    <a:bodyPr/>
                    <a:lstStyle/>
                    <a:p>
                      <a:endParaRPr lang="en-US" sz="2400" dirty="0"/>
                    </a:p>
                  </a:txBody>
                  <a:tcPr/>
                </a:tc>
                <a:tc vMerge="1">
                  <a:txBody>
                    <a:bodyPr/>
                    <a:lstStyle/>
                    <a:p>
                      <a:endParaRPr lang="en-US" dirty="0"/>
                    </a:p>
                  </a:txBody>
                  <a:tcPr/>
                </a:tc>
                <a:tc vMerge="1">
                  <a:txBody>
                    <a:bodyPr/>
                    <a:lstStyle/>
                    <a:p>
                      <a:endParaRPr lang="en-US" sz="2400" dirty="0"/>
                    </a:p>
                  </a:txBody>
                  <a:tcPr/>
                </a:tc>
              </a:tr>
              <a:tr h="370840">
                <a:tc>
                  <a:txBody>
                    <a:bodyPr/>
                    <a:lstStyle/>
                    <a:p>
                      <a:r>
                        <a:rPr lang="en-US" sz="2400" dirty="0" smtClean="0">
                          <a:ln>
                            <a:noFill/>
                          </a:ln>
                        </a:rPr>
                        <a:t>v3 KP7</a:t>
                      </a:r>
                      <a:endParaRPr lang="en-US" sz="2400" dirty="0">
                        <a:ln>
                          <a:noFill/>
                        </a:ln>
                      </a:endParaRPr>
                    </a:p>
                  </a:txBody>
                  <a:tcPr>
                    <a:solidFill>
                      <a:schemeClr val="bg1"/>
                    </a:solidFill>
                  </a:tcPr>
                </a:tc>
                <a:tc vMerge="1">
                  <a:txBody>
                    <a:bodyPr/>
                    <a:lstStyle/>
                    <a:p>
                      <a:endParaRPr lang="en-US" sz="2400" dirty="0"/>
                    </a:p>
                  </a:txBody>
                  <a:tcPr/>
                </a:tc>
                <a:tc vMerge="1">
                  <a:txBody>
                    <a:bodyPr/>
                    <a:lstStyle/>
                    <a:p>
                      <a:endParaRPr lang="en-US" dirty="0"/>
                    </a:p>
                  </a:txBody>
                  <a:tcPr/>
                </a:tc>
                <a:tc vMerge="1">
                  <a:txBody>
                    <a:bodyPr/>
                    <a:lstStyle/>
                    <a:p>
                      <a:endParaRPr lang="en-US" sz="2400" dirty="0"/>
                    </a:p>
                  </a:txBody>
                  <a:tcPr/>
                </a:tc>
              </a:tr>
              <a:tr h="370840">
                <a:tc>
                  <a:txBody>
                    <a:bodyPr/>
                    <a:lstStyle/>
                    <a:p>
                      <a:r>
                        <a:rPr lang="en-US" sz="2400" dirty="0" smtClean="0">
                          <a:ln>
                            <a:noFill/>
                          </a:ln>
                        </a:rPr>
                        <a:t>v3 DG3</a:t>
                      </a:r>
                      <a:endParaRPr lang="en-US" sz="2400" dirty="0">
                        <a:ln>
                          <a:noFill/>
                        </a:ln>
                      </a:endParaRPr>
                    </a:p>
                  </a:txBody>
                  <a:tcPr>
                    <a:solidFill>
                      <a:schemeClr val="bg1"/>
                    </a:solidFill>
                  </a:tcPr>
                </a:tc>
                <a:tc rowSpan="2">
                  <a:txBody>
                    <a:bodyPr/>
                    <a:lstStyle/>
                    <a:p>
                      <a:pPr algn="ctr"/>
                      <a:r>
                        <a:rPr lang="en-US" sz="2400" dirty="0" smtClean="0">
                          <a:ln>
                            <a:noFill/>
                          </a:ln>
                        </a:rPr>
                        <a:t>10/07/1999 </a:t>
                      </a:r>
                    </a:p>
                    <a:p>
                      <a:pPr algn="ctr"/>
                      <a:r>
                        <a:rPr lang="en-US" sz="2400" dirty="0" smtClean="0">
                          <a:ln>
                            <a:noFill/>
                          </a:ln>
                        </a:rPr>
                        <a:t>3:42:57</a:t>
                      </a:r>
                      <a:endParaRPr lang="en-US" sz="2400" dirty="0">
                        <a:ln>
                          <a:noFill/>
                        </a:ln>
                      </a:endParaRPr>
                    </a:p>
                  </a:txBody>
                  <a:tcPr>
                    <a:solidFill>
                      <a:schemeClr val="bg1"/>
                    </a:solidFill>
                  </a:tcPr>
                </a:tc>
                <a:tc rowSpan="2">
                  <a:txBody>
                    <a:bodyPr/>
                    <a:lstStyle/>
                    <a:p>
                      <a:pPr algn="ctr"/>
                      <a:r>
                        <a:rPr lang="en-US" sz="2400" dirty="0" smtClean="0">
                          <a:ln>
                            <a:noFill/>
                          </a:ln>
                        </a:rPr>
                        <a:t>10/12/1999</a:t>
                      </a:r>
                    </a:p>
                    <a:p>
                      <a:pPr algn="ctr"/>
                      <a:r>
                        <a:rPr lang="en-US" sz="2400" dirty="0" smtClean="0">
                          <a:ln>
                            <a:noFill/>
                          </a:ln>
                        </a:rPr>
                        <a:t>4:11:40</a:t>
                      </a:r>
                      <a:endParaRPr lang="en-US" sz="2400" dirty="0">
                        <a:ln>
                          <a:noFill/>
                        </a:ln>
                      </a:endParaRPr>
                    </a:p>
                  </a:txBody>
                  <a:tcPr>
                    <a:solidFill>
                      <a:schemeClr val="bg1"/>
                    </a:solidFill>
                  </a:tcPr>
                </a:tc>
                <a:tc rowSpan="2">
                  <a:txBody>
                    <a:bodyPr/>
                    <a:lstStyle/>
                    <a:p>
                      <a:r>
                        <a:rPr lang="en-US" sz="2400" dirty="0" smtClean="0">
                          <a:ln>
                            <a:noFill/>
                          </a:ln>
                        </a:rPr>
                        <a:t>185</a:t>
                      </a:r>
                      <a:endParaRPr lang="en-US" sz="2400" dirty="0">
                        <a:ln>
                          <a:noFill/>
                        </a:ln>
                      </a:endParaRPr>
                    </a:p>
                  </a:txBody>
                  <a:tcPr>
                    <a:solidFill>
                      <a:schemeClr val="bg1"/>
                    </a:solidFill>
                  </a:tcPr>
                </a:tc>
              </a:tr>
              <a:tr h="370840">
                <a:tc>
                  <a:txBody>
                    <a:bodyPr/>
                    <a:lstStyle/>
                    <a:p>
                      <a:r>
                        <a:rPr lang="en-US" sz="2400" dirty="0" smtClean="0">
                          <a:ln>
                            <a:noFill/>
                          </a:ln>
                        </a:rPr>
                        <a:t>v3 DG2</a:t>
                      </a:r>
                      <a:endParaRPr lang="en-US" sz="2400" dirty="0">
                        <a:ln>
                          <a:noFill/>
                        </a:ln>
                      </a:endParaRPr>
                    </a:p>
                  </a:txBody>
                  <a:tcPr>
                    <a:solidFill>
                      <a:schemeClr val="bg1"/>
                    </a:solidFill>
                  </a:tcPr>
                </a:tc>
                <a:tc vMerge="1">
                  <a:txBody>
                    <a:bodyPr/>
                    <a:lstStyle/>
                    <a:p>
                      <a:endParaRPr lang="en-US" sz="2400" dirty="0"/>
                    </a:p>
                  </a:txBody>
                  <a:tcPr/>
                </a:tc>
                <a:tc vMerge="1">
                  <a:txBody>
                    <a:bodyPr/>
                    <a:lstStyle/>
                    <a:p>
                      <a:endParaRPr lang="en-US" sz="2400" dirty="0"/>
                    </a:p>
                  </a:txBody>
                  <a:tcPr/>
                </a:tc>
                <a:tc vMerge="1">
                  <a:txBody>
                    <a:bodyPr/>
                    <a:lstStyle/>
                    <a:p>
                      <a:endParaRPr lang="en-US" sz="2400" dirty="0"/>
                    </a:p>
                  </a:txBody>
                  <a:tcPr/>
                </a:tc>
              </a:tr>
              <a:tr h="370840">
                <a:tc>
                  <a:txBody>
                    <a:bodyPr/>
                    <a:lstStyle/>
                    <a:p>
                      <a:r>
                        <a:rPr lang="en-US" sz="2400" dirty="0" smtClean="0">
                          <a:ln>
                            <a:noFill/>
                          </a:ln>
                        </a:rPr>
                        <a:t>v4 KP8</a:t>
                      </a:r>
                      <a:endParaRPr lang="en-US" sz="2400" dirty="0">
                        <a:ln>
                          <a:noFill/>
                        </a:ln>
                      </a:endParaRPr>
                    </a:p>
                  </a:txBody>
                  <a:tcPr>
                    <a:solidFill>
                      <a:schemeClr val="bg1"/>
                    </a:solidFill>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n>
                            <a:noFill/>
                          </a:ln>
                        </a:rPr>
                        <a:t>1/21/2000 </a:t>
                      </a:r>
                    </a:p>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n>
                            <a:noFill/>
                          </a:ln>
                        </a:rPr>
                        <a:t>2:22:47</a:t>
                      </a:r>
                    </a:p>
                  </a:txBody>
                  <a:tcPr>
                    <a:solidFill>
                      <a:schemeClr val="bg1"/>
                    </a:solidFill>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n>
                            <a:noFill/>
                          </a:ln>
                        </a:rPr>
                        <a:t>1/25/2000 </a:t>
                      </a:r>
                    </a:p>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n>
                            <a:noFill/>
                          </a:ln>
                        </a:rPr>
                        <a:t>3:34:23</a:t>
                      </a:r>
                    </a:p>
                  </a:txBody>
                  <a:tcPr>
                    <a:solidFill>
                      <a:schemeClr val="bg1"/>
                    </a:solidFill>
                  </a:tcPr>
                </a:tc>
                <a:tc rowSpan="2">
                  <a:txBody>
                    <a:bodyPr/>
                    <a:lstStyle/>
                    <a:p>
                      <a:r>
                        <a:rPr lang="en-US" sz="2400" dirty="0" smtClean="0">
                          <a:ln>
                            <a:noFill/>
                          </a:ln>
                        </a:rPr>
                        <a:t>354</a:t>
                      </a:r>
                      <a:endParaRPr lang="en-US" sz="2400" dirty="0">
                        <a:ln>
                          <a:noFill/>
                        </a:ln>
                      </a:endParaRPr>
                    </a:p>
                  </a:txBody>
                  <a:tcPr>
                    <a:solidFill>
                      <a:schemeClr val="bg1"/>
                    </a:solidFill>
                  </a:tcPr>
                </a:tc>
              </a:tr>
              <a:tr h="370840">
                <a:tc>
                  <a:txBody>
                    <a:bodyPr/>
                    <a:lstStyle/>
                    <a:p>
                      <a:r>
                        <a:rPr lang="en-US" sz="2400" dirty="0" smtClean="0">
                          <a:ln>
                            <a:noFill/>
                          </a:ln>
                        </a:rPr>
                        <a:t>v4 DG3</a:t>
                      </a:r>
                      <a:endParaRPr lang="en-US" sz="2400" dirty="0">
                        <a:ln>
                          <a:noFill/>
                        </a:ln>
                      </a:endParaRPr>
                    </a:p>
                  </a:txBody>
                  <a:tcPr>
                    <a:solidFill>
                      <a:schemeClr val="bg1"/>
                    </a:solidFill>
                  </a:tcPr>
                </a:tc>
                <a:tc vMerge="1">
                  <a:txBody>
                    <a:bodyPr/>
                    <a:lstStyle/>
                    <a:p>
                      <a:endParaRPr lang="en-US" sz="2400" dirty="0"/>
                    </a:p>
                  </a:txBody>
                  <a:tcPr/>
                </a:tc>
                <a:tc vMerge="1">
                  <a:txBody>
                    <a:bodyPr/>
                    <a:lstStyle/>
                    <a:p>
                      <a:endParaRPr lang="en-US" sz="2400" dirty="0"/>
                    </a:p>
                  </a:txBody>
                  <a:tcPr/>
                </a:tc>
                <a:tc vMerge="1">
                  <a:txBody>
                    <a:bodyPr/>
                    <a:lstStyle/>
                    <a:p>
                      <a:endParaRPr lang="en-US" sz="2400" dirty="0">
                        <a:ln>
                          <a:noFill/>
                        </a:l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370840">
                <a:tc>
                  <a:txBody>
                    <a:bodyPr/>
                    <a:lstStyle/>
                    <a:p>
                      <a:r>
                        <a:rPr lang="en-US" sz="2400" dirty="0" smtClean="0">
                          <a:ln>
                            <a:noFill/>
                          </a:ln>
                        </a:rPr>
                        <a:t>v4 KP6</a:t>
                      </a:r>
                      <a:endParaRPr lang="en-US" sz="2400" dirty="0">
                        <a:ln>
                          <a:noFill/>
                        </a:ln>
                      </a:endParaRPr>
                    </a:p>
                  </a:txBody>
                  <a:tcPr>
                    <a:solidFill>
                      <a:schemeClr val="bg1"/>
                    </a:solidFill>
                  </a:tcPr>
                </a:tc>
                <a:tc>
                  <a:txBody>
                    <a:bodyPr/>
                    <a:lstStyle/>
                    <a:p>
                      <a:pPr algn="ctr"/>
                      <a:r>
                        <a:rPr lang="en-US" sz="2400" dirty="0" smtClean="0">
                          <a:ln>
                            <a:noFill/>
                          </a:ln>
                        </a:rPr>
                        <a:t>1/17/2000</a:t>
                      </a:r>
                      <a:r>
                        <a:rPr lang="en-US" sz="2400" baseline="0" dirty="0" smtClean="0">
                          <a:ln>
                            <a:noFill/>
                          </a:ln>
                        </a:rPr>
                        <a:t> </a:t>
                      </a:r>
                    </a:p>
                    <a:p>
                      <a:pPr algn="ctr"/>
                      <a:r>
                        <a:rPr lang="en-US" sz="2400" dirty="0" smtClean="0">
                          <a:ln>
                            <a:noFill/>
                          </a:ln>
                        </a:rPr>
                        <a:t>0:55:06</a:t>
                      </a:r>
                      <a:endParaRPr lang="en-US" sz="2400" dirty="0">
                        <a:ln>
                          <a:noFill/>
                        </a:ln>
                      </a:endParaRPr>
                    </a:p>
                  </a:txBody>
                  <a:tcPr>
                    <a:solidFill>
                      <a:schemeClr val="bg1"/>
                    </a:solidFill>
                  </a:tcPr>
                </a:tc>
                <a:tc>
                  <a:txBody>
                    <a:bodyPr/>
                    <a:lstStyle/>
                    <a:p>
                      <a:pPr algn="ctr"/>
                      <a:r>
                        <a:rPr lang="en-US" sz="2400" dirty="0" smtClean="0">
                          <a:ln>
                            <a:noFill/>
                          </a:ln>
                        </a:rPr>
                        <a:t>1/20/2000 </a:t>
                      </a:r>
                    </a:p>
                    <a:p>
                      <a:pPr algn="ctr"/>
                      <a:r>
                        <a:rPr lang="en-US" sz="2400" dirty="0" smtClean="0">
                          <a:ln>
                            <a:noFill/>
                          </a:ln>
                        </a:rPr>
                        <a:t>4:43:03</a:t>
                      </a:r>
                      <a:endParaRPr lang="en-US" sz="2400" dirty="0">
                        <a:ln>
                          <a:noFill/>
                        </a:ln>
                      </a:endParaRPr>
                    </a:p>
                  </a:txBody>
                  <a:tcPr>
                    <a:solidFill>
                      <a:schemeClr val="bg1"/>
                    </a:solidFill>
                  </a:tcPr>
                </a:tc>
                <a:tc>
                  <a:txBody>
                    <a:bodyPr/>
                    <a:lstStyle/>
                    <a:p>
                      <a:r>
                        <a:rPr lang="en-US" sz="2400" dirty="0" smtClean="0">
                          <a:ln>
                            <a:noFill/>
                          </a:ln>
                        </a:rPr>
                        <a:t>89</a:t>
                      </a:r>
                      <a:endParaRPr lang="en-US" sz="2400" dirty="0">
                        <a:ln>
                          <a:noFill/>
                        </a:ln>
                      </a:endParaRPr>
                    </a:p>
                  </a:txBody>
                  <a:tcPr>
                    <a:solidFill>
                      <a:schemeClr val="bg1"/>
                    </a:solidFill>
                  </a:tcPr>
                </a:tc>
              </a:tr>
            </a:tbl>
          </a:graphicData>
        </a:graphic>
      </p:graphicFrame>
      <p:sp>
        <p:nvSpPr>
          <p:cNvPr id="2" name="Rectangle 1"/>
          <p:cNvSpPr/>
          <p:nvPr/>
        </p:nvSpPr>
        <p:spPr>
          <a:xfrm>
            <a:off x="1625600" y="-127000"/>
            <a:ext cx="8001000" cy="7302500"/>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1625462" y="1181100"/>
            <a:ext cx="3454538" cy="5094595"/>
            <a:chOff x="304662" y="1181100"/>
            <a:chExt cx="3454538" cy="5094595"/>
          </a:xfrm>
        </p:grpSpPr>
        <p:sp>
          <p:nvSpPr>
            <p:cNvPr id="8" name="TextBox 7"/>
            <p:cNvSpPr txBox="1"/>
            <p:nvPr/>
          </p:nvSpPr>
          <p:spPr>
            <a:xfrm>
              <a:off x="304662" y="5444698"/>
              <a:ext cx="3454538" cy="830997"/>
            </a:xfrm>
            <a:prstGeom prst="rect">
              <a:avLst/>
            </a:prstGeom>
            <a:noFill/>
          </p:spPr>
          <p:txBody>
            <a:bodyPr wrap="square" rtlCol="0">
              <a:spAutoFit/>
            </a:bodyPr>
            <a:lstStyle/>
            <a:p>
              <a:pPr algn="ctr"/>
              <a:r>
                <a:rPr lang="en-US" sz="2400" dirty="0" smtClean="0"/>
                <a:t>Faulty Version of GREP </a:t>
              </a:r>
            </a:p>
            <a:p>
              <a:pPr algn="ctr"/>
              <a:r>
                <a:rPr lang="en-US" sz="2400" dirty="0" smtClean="0"/>
                <a:t>from SIR repository</a:t>
              </a:r>
            </a:p>
          </p:txBody>
        </p:sp>
        <p:sp>
          <p:nvSpPr>
            <p:cNvPr id="9" name="Rectangle 8"/>
            <p:cNvSpPr/>
            <p:nvPr/>
          </p:nvSpPr>
          <p:spPr>
            <a:xfrm>
              <a:off x="723763" y="1181100"/>
              <a:ext cx="2819537" cy="2552700"/>
            </a:xfrm>
            <a:prstGeom prst="rect">
              <a:avLst/>
            </a:prstGeom>
            <a:solidFill>
              <a:srgbClr val="FFFFFF"/>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787263" y="1193800"/>
              <a:ext cx="2578237" cy="2585323"/>
            </a:xfrm>
            <a:prstGeom prst="rect">
              <a:avLst/>
            </a:prstGeom>
          </p:spPr>
          <p:txBody>
            <a:bodyPr wrap="square">
              <a:spAutoFit/>
            </a:bodyPr>
            <a:lstStyle/>
            <a:p>
              <a:r>
                <a:rPr lang="en-US" dirty="0" smtClean="0"/>
                <a:t>case ‘+‘:</a:t>
              </a:r>
            </a:p>
            <a:p>
              <a:r>
                <a:rPr lang="en-US" dirty="0" smtClean="0"/>
                <a:t>    return PLUS; </a:t>
              </a:r>
            </a:p>
            <a:p>
              <a:r>
                <a:rPr lang="en-US" dirty="0" smtClean="0"/>
                <a:t>case ‘{‘:</a:t>
              </a:r>
            </a:p>
            <a:p>
              <a:r>
                <a:rPr lang="en-US" dirty="0"/>
                <a:t> </a:t>
              </a:r>
              <a:r>
                <a:rPr lang="en-US" dirty="0" smtClean="0"/>
                <a:t> c=FETCH();</a:t>
              </a:r>
            </a:p>
            <a:p>
              <a:r>
                <a:rPr lang="en-US" dirty="0" smtClean="0"/>
                <a:t>  if ( </a:t>
              </a:r>
              <a:r>
                <a:rPr lang="en-US" b="1" dirty="0" smtClean="0">
                  <a:solidFill>
                    <a:srgbClr val="FF0000"/>
                  </a:solidFill>
                </a:rPr>
                <a:t>!</a:t>
              </a:r>
              <a:r>
                <a:rPr lang="en-US" dirty="0" smtClean="0">
                  <a:solidFill>
                    <a:srgbClr val="FF0000"/>
                  </a:solidFill>
                </a:rPr>
                <a:t> </a:t>
              </a:r>
              <a:r>
                <a:rPr lang="en-US" dirty="0" smtClean="0"/>
                <a:t>ISASCIIDIGIT </a:t>
              </a:r>
              <a:r>
                <a:rPr lang="en-US" dirty="0"/>
                <a:t>(c</a:t>
              </a:r>
              <a:r>
                <a:rPr lang="en-US" dirty="0" smtClean="0"/>
                <a:t>) )</a:t>
              </a:r>
              <a:endParaRPr lang="en-US" dirty="0"/>
            </a:p>
            <a:p>
              <a:r>
                <a:rPr lang="tr-TR" dirty="0" smtClean="0"/>
                <a:t>     </a:t>
              </a:r>
              <a:r>
                <a:rPr lang="tr-TR" dirty="0" err="1" smtClean="0"/>
                <a:t>minrep</a:t>
              </a:r>
              <a:r>
                <a:rPr lang="tr-TR" dirty="0" smtClean="0"/>
                <a:t> </a:t>
              </a:r>
              <a:r>
                <a:rPr lang="tr-TR" dirty="0"/>
                <a:t>= c - '0'</a:t>
              </a:r>
              <a:r>
                <a:rPr lang="tr-TR" dirty="0" smtClean="0"/>
                <a:t>;</a:t>
              </a:r>
            </a:p>
            <a:p>
              <a:r>
                <a:rPr lang="tr-TR" dirty="0"/>
                <a:t> </a:t>
              </a:r>
              <a:r>
                <a:rPr lang="tr-TR" dirty="0" smtClean="0"/>
                <a:t> ...</a:t>
              </a:r>
            </a:p>
            <a:p>
              <a:r>
                <a:rPr lang="en-US" dirty="0" smtClean="0"/>
                <a:t>case ‘&lt;’:</a:t>
              </a:r>
            </a:p>
            <a:p>
              <a:r>
                <a:rPr lang="en-US" dirty="0"/>
                <a:t> </a:t>
              </a:r>
              <a:r>
                <a:rPr lang="en-US" dirty="0" smtClean="0"/>
                <a:t>  return BEGWORD;</a:t>
              </a:r>
              <a:endParaRPr lang="en-US" dirty="0"/>
            </a:p>
          </p:txBody>
        </p:sp>
      </p:grpSp>
      <p:sp>
        <p:nvSpPr>
          <p:cNvPr id="11" name="Rectangle 10"/>
          <p:cNvSpPr/>
          <p:nvPr/>
        </p:nvSpPr>
        <p:spPr>
          <a:xfrm>
            <a:off x="6070464" y="3289300"/>
            <a:ext cx="2819537" cy="12954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5346563" y="5450195"/>
            <a:ext cx="3454538" cy="830997"/>
          </a:xfrm>
          <a:prstGeom prst="rect">
            <a:avLst/>
          </a:prstGeom>
          <a:noFill/>
        </p:spPr>
        <p:txBody>
          <a:bodyPr wrap="square" rtlCol="0">
            <a:spAutoFit/>
          </a:bodyPr>
          <a:lstStyle/>
          <a:p>
            <a:pPr algn="ctr"/>
            <a:r>
              <a:rPr lang="en-US" sz="2400" dirty="0" smtClean="0"/>
              <a:t>Most Recent Change</a:t>
            </a:r>
          </a:p>
          <a:p>
            <a:pPr algn="ctr"/>
            <a:r>
              <a:rPr lang="en-US" sz="2400" dirty="0" smtClean="0"/>
              <a:t>from GREP repository</a:t>
            </a:r>
          </a:p>
        </p:txBody>
      </p:sp>
      <p:sp>
        <p:nvSpPr>
          <p:cNvPr id="13" name="Rectangle 12"/>
          <p:cNvSpPr/>
          <p:nvPr/>
        </p:nvSpPr>
        <p:spPr>
          <a:xfrm>
            <a:off x="6070464" y="2628900"/>
            <a:ext cx="2819537" cy="25527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133964" y="2641600"/>
            <a:ext cx="3010036" cy="2585323"/>
          </a:xfrm>
          <a:prstGeom prst="rect">
            <a:avLst/>
          </a:prstGeom>
        </p:spPr>
        <p:txBody>
          <a:bodyPr wrap="square">
            <a:spAutoFit/>
          </a:bodyPr>
          <a:lstStyle/>
          <a:p>
            <a:r>
              <a:rPr lang="en-US" dirty="0" smtClean="0"/>
              <a:t>case ‘+‘:</a:t>
            </a:r>
          </a:p>
          <a:p>
            <a:r>
              <a:rPr lang="en-US" dirty="0" smtClean="0"/>
              <a:t>    return PLUS; </a:t>
            </a:r>
          </a:p>
          <a:p>
            <a:r>
              <a:rPr lang="en-US" dirty="0" smtClean="0">
                <a:solidFill>
                  <a:schemeClr val="bg1"/>
                </a:solidFill>
              </a:rPr>
              <a:t>case ‘{‘:</a:t>
            </a:r>
          </a:p>
          <a:p>
            <a:r>
              <a:rPr lang="en-US" dirty="0">
                <a:solidFill>
                  <a:schemeClr val="bg1"/>
                </a:solidFill>
              </a:rPr>
              <a:t> </a:t>
            </a:r>
            <a:r>
              <a:rPr lang="en-US" dirty="0" smtClean="0">
                <a:solidFill>
                  <a:schemeClr val="bg1"/>
                </a:solidFill>
              </a:rPr>
              <a:t> c=FETCH();</a:t>
            </a:r>
          </a:p>
          <a:p>
            <a:r>
              <a:rPr lang="en-US" dirty="0" smtClean="0">
                <a:solidFill>
                  <a:schemeClr val="bg1"/>
                </a:solidFill>
              </a:rPr>
              <a:t>  if (    ISASCIIDIGIT </a:t>
            </a:r>
            <a:r>
              <a:rPr lang="en-US" dirty="0">
                <a:solidFill>
                  <a:schemeClr val="bg1"/>
                </a:solidFill>
              </a:rPr>
              <a:t>(c</a:t>
            </a:r>
            <a:r>
              <a:rPr lang="en-US" dirty="0" smtClean="0">
                <a:solidFill>
                  <a:schemeClr val="bg1"/>
                </a:solidFill>
              </a:rPr>
              <a:t>) )</a:t>
            </a:r>
            <a:endParaRPr lang="en-US" dirty="0">
              <a:solidFill>
                <a:schemeClr val="bg1"/>
              </a:solidFill>
            </a:endParaRPr>
          </a:p>
          <a:p>
            <a:r>
              <a:rPr lang="tr-TR" dirty="0" smtClean="0">
                <a:solidFill>
                  <a:schemeClr val="bg1"/>
                </a:solidFill>
              </a:rPr>
              <a:t>     </a:t>
            </a:r>
            <a:r>
              <a:rPr lang="tr-TR" dirty="0" err="1" smtClean="0">
                <a:solidFill>
                  <a:schemeClr val="bg1"/>
                </a:solidFill>
              </a:rPr>
              <a:t>minrep</a:t>
            </a:r>
            <a:r>
              <a:rPr lang="tr-TR" dirty="0" smtClean="0">
                <a:solidFill>
                  <a:schemeClr val="bg1"/>
                </a:solidFill>
              </a:rPr>
              <a:t> </a:t>
            </a:r>
            <a:r>
              <a:rPr lang="tr-TR" dirty="0">
                <a:solidFill>
                  <a:schemeClr val="bg1"/>
                </a:solidFill>
              </a:rPr>
              <a:t>= c - '0'</a:t>
            </a:r>
            <a:r>
              <a:rPr lang="tr-TR" dirty="0" smtClean="0">
                <a:solidFill>
                  <a:schemeClr val="bg1"/>
                </a:solidFill>
              </a:rPr>
              <a:t>;</a:t>
            </a:r>
          </a:p>
          <a:p>
            <a:r>
              <a:rPr lang="tr-TR" dirty="0">
                <a:solidFill>
                  <a:schemeClr val="bg1"/>
                </a:solidFill>
              </a:rPr>
              <a:t> </a:t>
            </a:r>
            <a:r>
              <a:rPr lang="tr-TR" dirty="0" smtClean="0">
                <a:solidFill>
                  <a:schemeClr val="bg1"/>
                </a:solidFill>
              </a:rPr>
              <a:t> ...</a:t>
            </a:r>
          </a:p>
          <a:p>
            <a:r>
              <a:rPr lang="en-US" dirty="0" smtClean="0"/>
              <a:t>case ‘&lt;’:</a:t>
            </a:r>
          </a:p>
          <a:p>
            <a:r>
              <a:rPr lang="en-US" dirty="0"/>
              <a:t> </a:t>
            </a:r>
            <a:r>
              <a:rPr lang="en-US" dirty="0" smtClean="0"/>
              <a:t>  return BEGWORD;</a:t>
            </a:r>
            <a:endParaRPr lang="en-US" dirty="0"/>
          </a:p>
        </p:txBody>
      </p:sp>
      <p:sp>
        <p:nvSpPr>
          <p:cNvPr id="15" name="Rectangle 14"/>
          <p:cNvSpPr/>
          <p:nvPr/>
        </p:nvSpPr>
        <p:spPr>
          <a:xfrm>
            <a:off x="5251245" y="732294"/>
            <a:ext cx="2819537" cy="1302623"/>
          </a:xfrm>
          <a:prstGeom prst="rect">
            <a:avLst/>
          </a:prstGeom>
          <a:solidFill>
            <a:srgbClr val="FFFFFF"/>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314745" y="744994"/>
            <a:ext cx="2578237" cy="1200329"/>
          </a:xfrm>
          <a:prstGeom prst="rect">
            <a:avLst/>
          </a:prstGeom>
        </p:spPr>
        <p:txBody>
          <a:bodyPr wrap="square">
            <a:spAutoFit/>
          </a:bodyPr>
          <a:lstStyle/>
          <a:p>
            <a:r>
              <a:rPr lang="en-US" dirty="0" smtClean="0"/>
              <a:t>case ‘+‘:</a:t>
            </a:r>
          </a:p>
          <a:p>
            <a:r>
              <a:rPr lang="en-US" dirty="0" smtClean="0"/>
              <a:t>    return PLUS; </a:t>
            </a:r>
          </a:p>
          <a:p>
            <a:r>
              <a:rPr lang="en-US" dirty="0" smtClean="0"/>
              <a:t>case ‘&lt;’:</a:t>
            </a:r>
          </a:p>
          <a:p>
            <a:r>
              <a:rPr lang="en-US" dirty="0"/>
              <a:t> </a:t>
            </a:r>
            <a:r>
              <a:rPr lang="en-US" dirty="0" smtClean="0"/>
              <a:t>  return BEGWORD;</a:t>
            </a:r>
            <a:endParaRPr lang="en-US" dirty="0"/>
          </a:p>
        </p:txBody>
      </p:sp>
      <p:sp>
        <p:nvSpPr>
          <p:cNvPr id="17" name="TextBox 16"/>
          <p:cNvSpPr txBox="1"/>
          <p:nvPr/>
        </p:nvSpPr>
        <p:spPr>
          <a:xfrm>
            <a:off x="5876589" y="6209268"/>
            <a:ext cx="2338350" cy="461665"/>
          </a:xfrm>
          <a:prstGeom prst="rect">
            <a:avLst/>
          </a:prstGeom>
          <a:noFill/>
        </p:spPr>
        <p:txBody>
          <a:bodyPr wrap="none" rtlCol="0">
            <a:spAutoFit/>
          </a:bodyPr>
          <a:lstStyle/>
          <a:p>
            <a:r>
              <a:rPr lang="en-US" sz="2400" dirty="0" smtClean="0">
                <a:solidFill>
                  <a:srgbClr val="FF0000"/>
                </a:solidFill>
              </a:rPr>
              <a:t>+ injected fault</a:t>
            </a:r>
            <a:endParaRPr lang="en-US" sz="2400" dirty="0">
              <a:solidFill>
                <a:srgbClr val="FF0000"/>
              </a:solidFill>
            </a:endParaRPr>
          </a:p>
        </p:txBody>
      </p:sp>
      <p:sp>
        <p:nvSpPr>
          <p:cNvPr id="18" name="Rectangle 17"/>
          <p:cNvSpPr/>
          <p:nvPr/>
        </p:nvSpPr>
        <p:spPr>
          <a:xfrm>
            <a:off x="6671906" y="3667899"/>
            <a:ext cx="297678" cy="461665"/>
          </a:xfrm>
          <a:prstGeom prst="rect">
            <a:avLst/>
          </a:prstGeom>
        </p:spPr>
        <p:txBody>
          <a:bodyPr wrap="none">
            <a:spAutoFit/>
          </a:bodyPr>
          <a:lstStyle/>
          <a:p>
            <a:r>
              <a:rPr lang="en-US" sz="2400" dirty="0" smtClean="0">
                <a:solidFill>
                  <a:srgbClr val="FF0000"/>
                </a:solidFill>
              </a:rPr>
              <a:t>!</a:t>
            </a:r>
            <a:endParaRPr lang="en-US" sz="2400" dirty="0"/>
          </a:p>
        </p:txBody>
      </p:sp>
      <p:sp>
        <p:nvSpPr>
          <p:cNvPr id="19" name="Down Arrow 18"/>
          <p:cNvSpPr/>
          <p:nvPr/>
        </p:nvSpPr>
        <p:spPr>
          <a:xfrm>
            <a:off x="6597650" y="2047617"/>
            <a:ext cx="469900" cy="59398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5251245" y="362962"/>
            <a:ext cx="655911" cy="369332"/>
          </a:xfrm>
          <a:prstGeom prst="rect">
            <a:avLst/>
          </a:prstGeom>
          <a:noFill/>
        </p:spPr>
        <p:txBody>
          <a:bodyPr wrap="none" rtlCol="0">
            <a:spAutoFit/>
          </a:bodyPr>
          <a:lstStyle/>
          <a:p>
            <a:r>
              <a:rPr lang="en-US" dirty="0" smtClean="0"/>
              <a:t>Base</a:t>
            </a:r>
            <a:endParaRPr lang="en-US" dirty="0"/>
          </a:p>
        </p:txBody>
      </p:sp>
      <p:sp>
        <p:nvSpPr>
          <p:cNvPr id="21" name="TextBox 20"/>
          <p:cNvSpPr txBox="1"/>
          <p:nvPr/>
        </p:nvSpPr>
        <p:spPr>
          <a:xfrm>
            <a:off x="7826569" y="2259568"/>
            <a:ext cx="1044314" cy="369332"/>
          </a:xfrm>
          <a:prstGeom prst="rect">
            <a:avLst/>
          </a:prstGeom>
          <a:noFill/>
        </p:spPr>
        <p:txBody>
          <a:bodyPr wrap="none" rtlCol="0">
            <a:spAutoFit/>
          </a:bodyPr>
          <a:lstStyle/>
          <a:p>
            <a:r>
              <a:rPr lang="en-US" dirty="0" smtClean="0"/>
              <a:t>Upgrade</a:t>
            </a:r>
            <a:endParaRPr lang="en-US" dirty="0"/>
          </a:p>
        </p:txBody>
      </p:sp>
      <p:sp>
        <p:nvSpPr>
          <p:cNvPr id="3" name="Rectangle 2"/>
          <p:cNvSpPr/>
          <p:nvPr/>
        </p:nvSpPr>
        <p:spPr>
          <a:xfrm>
            <a:off x="1727200" y="203200"/>
            <a:ext cx="7416800" cy="6467733"/>
          </a:xfrm>
          <a:prstGeom prst="rect">
            <a:avLst/>
          </a:prstGeom>
          <a:noFill/>
          <a:ln>
            <a:solidFill>
              <a:schemeClr val="tx2"/>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1765300" y="266700"/>
            <a:ext cx="2509020" cy="400110"/>
          </a:xfrm>
          <a:prstGeom prst="rect">
            <a:avLst/>
          </a:prstGeom>
          <a:noFill/>
        </p:spPr>
        <p:txBody>
          <a:bodyPr wrap="none" rtlCol="0">
            <a:spAutoFit/>
          </a:bodyPr>
          <a:lstStyle/>
          <a:p>
            <a:r>
              <a:rPr lang="en-US" sz="2000" dirty="0" smtClean="0"/>
              <a:t>Deriving Regressions</a:t>
            </a:r>
            <a:endParaRPr lang="en-US" sz="2000" dirty="0"/>
          </a:p>
        </p:txBody>
      </p:sp>
    </p:spTree>
    <p:extLst>
      <p:ext uri="{BB962C8B-B14F-4D97-AF65-F5344CB8AC3E}">
        <p14:creationId xmlns:p14="http://schemas.microsoft.com/office/powerpoint/2010/main" val="17738082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extLst>
              <p:ext uri="{D42A27DB-BD31-4B8C-83A1-F6EECF244321}">
                <p14:modId xmlns:p14="http://schemas.microsoft.com/office/powerpoint/2010/main" val="3238927954"/>
              </p:ext>
            </p:extLst>
          </p:nvPr>
        </p:nvGraphicFramePr>
        <p:xfrm>
          <a:off x="270929" y="372527"/>
          <a:ext cx="8720671" cy="6217920"/>
        </p:xfrm>
        <a:graphic>
          <a:graphicData uri="http://schemas.openxmlformats.org/drawingml/2006/table">
            <a:tbl>
              <a:tblPr firstRow="1" bandRow="1">
                <a:tableStyleId>{69CF1AB2-1976-4502-BF36-3FF5EA218861}</a:tableStyleId>
              </a:tblPr>
              <a:tblGrid>
                <a:gridCol w="1341971"/>
                <a:gridCol w="2908300"/>
                <a:gridCol w="3149600"/>
                <a:gridCol w="1320800"/>
              </a:tblGrid>
              <a:tr h="370840">
                <a:tc>
                  <a:txBody>
                    <a:bodyPr/>
                    <a:lstStyle/>
                    <a:p>
                      <a:r>
                        <a:rPr lang="en-US" sz="2400" dirty="0" smtClean="0">
                          <a:solidFill>
                            <a:schemeClr val="bg1"/>
                          </a:solidFill>
                        </a:rPr>
                        <a:t>Fault ID</a:t>
                      </a:r>
                      <a:endParaRPr lang="en-US" sz="2400" dirty="0">
                        <a:solidFill>
                          <a:schemeClr val="bg1"/>
                        </a:solidFill>
                      </a:endParaRPr>
                    </a:p>
                  </a:txBody>
                  <a:tcPr>
                    <a:solidFill>
                      <a:schemeClr val="accent1"/>
                    </a:solidFill>
                  </a:tcPr>
                </a:tc>
                <a:tc>
                  <a:txBody>
                    <a:bodyPr/>
                    <a:lstStyle/>
                    <a:p>
                      <a:r>
                        <a:rPr lang="en-US" sz="2400" dirty="0" smtClean="0">
                          <a:solidFill>
                            <a:schemeClr val="bg1"/>
                          </a:solidFill>
                        </a:rPr>
                        <a:t>Base Version</a:t>
                      </a:r>
                      <a:endParaRPr lang="en-US" sz="2400" dirty="0">
                        <a:solidFill>
                          <a:schemeClr val="bg1"/>
                        </a:solidFill>
                      </a:endParaRPr>
                    </a:p>
                  </a:txBody>
                  <a:tcPr>
                    <a:solidFill>
                      <a:schemeClr val="accent1"/>
                    </a:solidFill>
                  </a:tcPr>
                </a:tc>
                <a:tc>
                  <a:txBody>
                    <a:bodyPr/>
                    <a:lstStyle/>
                    <a:p>
                      <a:r>
                        <a:rPr lang="en-US" sz="2400" dirty="0" smtClean="0">
                          <a:solidFill>
                            <a:schemeClr val="bg1"/>
                          </a:solidFill>
                        </a:rPr>
                        <a:t>Upgrade Version</a:t>
                      </a:r>
                      <a:endParaRPr lang="en-US" sz="2400" dirty="0">
                        <a:solidFill>
                          <a:schemeClr val="bg1"/>
                        </a:solidFill>
                      </a:endParaRPr>
                    </a:p>
                  </a:txBody>
                  <a:tcPr>
                    <a:solidFill>
                      <a:schemeClr val="accent1"/>
                    </a:solidFill>
                  </a:tcPr>
                </a:tc>
                <a:tc>
                  <a:txBody>
                    <a:bodyPr/>
                    <a:lstStyle/>
                    <a:p>
                      <a:r>
                        <a:rPr lang="en-US" sz="2400" dirty="0" smtClean="0">
                          <a:solidFill>
                            <a:schemeClr val="bg1"/>
                          </a:solidFill>
                        </a:rPr>
                        <a:t>Change Size</a:t>
                      </a:r>
                    </a:p>
                  </a:txBody>
                  <a:tcPr>
                    <a:solidFill>
                      <a:schemeClr val="accent1"/>
                    </a:solidFill>
                  </a:tcPr>
                </a:tc>
              </a:tr>
              <a:tr h="370840">
                <a:tc>
                  <a:txBody>
                    <a:bodyPr/>
                    <a:lstStyle/>
                    <a:p>
                      <a:r>
                        <a:rPr lang="en-US" sz="2400" dirty="0" smtClean="0">
                          <a:ln>
                            <a:noFill/>
                          </a:ln>
                        </a:rPr>
                        <a:t>v3 DG10</a:t>
                      </a:r>
                      <a:endParaRPr lang="en-US" sz="2400" dirty="0">
                        <a:ln>
                          <a:noFill/>
                        </a:ln>
                      </a:endParaRPr>
                    </a:p>
                  </a:txBody>
                  <a:tcPr>
                    <a:solidFill>
                      <a:schemeClr val="bg1"/>
                    </a:solidFill>
                  </a:tcPr>
                </a:tc>
                <a:tc row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n>
                            <a:noFill/>
                          </a:ln>
                        </a:rPr>
                        <a:t>10/6/1999</a:t>
                      </a:r>
                      <a:r>
                        <a:rPr lang="en-US" sz="2400" baseline="0" dirty="0" smtClean="0">
                          <a:ln>
                            <a:noFill/>
                          </a:ln>
                        </a:rPr>
                        <a:t> </a:t>
                      </a:r>
                    </a:p>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n>
                            <a:noFill/>
                          </a:ln>
                        </a:rPr>
                        <a:t>16:44:13</a:t>
                      </a:r>
                    </a:p>
                  </a:txBody>
                  <a:tcPr>
                    <a:solidFill>
                      <a:schemeClr val="bg1"/>
                    </a:solidFill>
                  </a:tcPr>
                </a:tc>
                <a:tc row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n>
                            <a:noFill/>
                          </a:ln>
                        </a:rPr>
                        <a:t>10/6/1999</a:t>
                      </a:r>
                      <a:r>
                        <a:rPr lang="en-US" sz="2400" baseline="0" dirty="0" smtClean="0">
                          <a:ln>
                            <a:noFill/>
                          </a:ln>
                        </a:rPr>
                        <a:t> </a:t>
                      </a:r>
                    </a:p>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n>
                            <a:noFill/>
                          </a:ln>
                        </a:rPr>
                        <a:t>1:13:21</a:t>
                      </a:r>
                    </a:p>
                  </a:txBody>
                  <a:tcPr>
                    <a:solidFill>
                      <a:schemeClr val="bg1"/>
                    </a:solidFill>
                  </a:tcPr>
                </a:tc>
                <a:tc rowSpan="3">
                  <a:txBody>
                    <a:bodyPr/>
                    <a:lstStyle/>
                    <a:p>
                      <a:pPr algn="r"/>
                      <a:r>
                        <a:rPr lang="en-US" sz="2400" dirty="0" smtClean="0">
                          <a:ln>
                            <a:noFill/>
                          </a:ln>
                        </a:rPr>
                        <a:t>483</a:t>
                      </a:r>
                    </a:p>
                  </a:txBody>
                  <a:tcPr>
                    <a:solidFill>
                      <a:schemeClr val="bg1"/>
                    </a:solidFill>
                  </a:tcPr>
                </a:tc>
              </a:tr>
              <a:tr h="370840">
                <a:tc>
                  <a:txBody>
                    <a:bodyPr/>
                    <a:lstStyle/>
                    <a:p>
                      <a:r>
                        <a:rPr lang="en-US" sz="2400" dirty="0" smtClean="0">
                          <a:ln>
                            <a:noFill/>
                          </a:ln>
                        </a:rPr>
                        <a:t>v3 KP2</a:t>
                      </a:r>
                      <a:endParaRPr lang="en-US" sz="2400" dirty="0">
                        <a:ln>
                          <a:noFill/>
                        </a:ln>
                      </a:endParaRPr>
                    </a:p>
                  </a:txBody>
                  <a:tcPr>
                    <a:solidFill>
                      <a:schemeClr val="bg1"/>
                    </a:solidFill>
                  </a:tcPr>
                </a:tc>
                <a:tc vMerge="1">
                  <a:txBody>
                    <a:bodyPr/>
                    <a:lstStyle/>
                    <a:p>
                      <a:endParaRPr lang="en-US"/>
                    </a:p>
                  </a:txBody>
                  <a:tcPr/>
                </a:tc>
                <a:tc vMerge="1">
                  <a:txBody>
                    <a:bodyPr/>
                    <a:lstStyle/>
                    <a:p>
                      <a:endParaRPr lang="en-US" dirty="0"/>
                    </a:p>
                  </a:txBody>
                  <a:tcPr/>
                </a:tc>
                <a:tc vMerge="1">
                  <a:txBody>
                    <a:bodyPr/>
                    <a:lstStyle/>
                    <a:p>
                      <a:endParaRPr lang="en-US" dirty="0"/>
                    </a:p>
                  </a:txBody>
                  <a:tcPr/>
                </a:tc>
              </a:tr>
              <a:tr h="370840">
                <a:tc>
                  <a:txBody>
                    <a:bodyPr/>
                    <a:lstStyle/>
                    <a:p>
                      <a:r>
                        <a:rPr lang="en-US" sz="2400" dirty="0" smtClean="0">
                          <a:ln>
                            <a:noFill/>
                          </a:ln>
                        </a:rPr>
                        <a:t>v3 KP9</a:t>
                      </a:r>
                      <a:endParaRPr lang="en-US" sz="2400" dirty="0">
                        <a:ln>
                          <a:noFill/>
                        </a:ln>
                      </a:endParaRPr>
                    </a:p>
                  </a:txBody>
                  <a:tcPr>
                    <a:solidFill>
                      <a:schemeClr val="bg1"/>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r>
              <a:tr h="370840">
                <a:tc>
                  <a:txBody>
                    <a:bodyPr/>
                    <a:lstStyle/>
                    <a:p>
                      <a:r>
                        <a:rPr lang="en-US" sz="2400" dirty="0" smtClean="0">
                          <a:ln>
                            <a:noFill/>
                          </a:ln>
                        </a:rPr>
                        <a:t>v3 DG1</a:t>
                      </a:r>
                      <a:endParaRPr lang="en-US" sz="2400" dirty="0">
                        <a:ln>
                          <a:noFill/>
                        </a:ln>
                      </a:endParaRPr>
                    </a:p>
                  </a:txBody>
                  <a:tcPr>
                    <a:solidFill>
                      <a:schemeClr val="bg1"/>
                    </a:solidFill>
                  </a:tcPr>
                </a:tc>
                <a:tc row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n>
                            <a:noFill/>
                          </a:ln>
                        </a:rPr>
                        <a:t>8/13/1999</a:t>
                      </a:r>
                      <a:r>
                        <a:rPr lang="en-US" sz="2400" baseline="0" dirty="0">
                          <a:ln>
                            <a:noFill/>
                          </a:ln>
                        </a:rPr>
                        <a:t> </a:t>
                      </a:r>
                      <a:endParaRPr lang="en-US" sz="2400" baseline="0" dirty="0" smtClean="0">
                        <a:ln>
                          <a:noFill/>
                        </a:ln>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2400" baseline="0" dirty="0" smtClean="0">
                          <a:ln>
                            <a:noFill/>
                          </a:ln>
                        </a:rPr>
                        <a:t>14:45:21</a:t>
                      </a:r>
                      <a:endParaRPr lang="en-US" sz="2400" dirty="0" smtClean="0">
                        <a:ln>
                          <a:noFill/>
                        </a:ln>
                      </a:endParaRPr>
                    </a:p>
                  </a:txBody>
                  <a:tcPr>
                    <a:solidFill>
                      <a:schemeClr val="bg1"/>
                    </a:solidFill>
                  </a:tcPr>
                </a:tc>
                <a:tc row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n>
                            <a:noFill/>
                          </a:ln>
                        </a:rPr>
                        <a:t>8/13/1999 </a:t>
                      </a:r>
                    </a:p>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n>
                            <a:noFill/>
                          </a:ln>
                        </a:rPr>
                        <a:t>15:02:00</a:t>
                      </a:r>
                    </a:p>
                  </a:txBody>
                  <a:tcPr>
                    <a:solidFill>
                      <a:schemeClr val="bg1"/>
                    </a:solidFill>
                  </a:tcPr>
                </a:tc>
                <a:tc rowSpan="3">
                  <a:txBody>
                    <a:bodyPr/>
                    <a:lstStyle/>
                    <a:p>
                      <a:pPr algn="r"/>
                      <a:r>
                        <a:rPr lang="en-US" sz="2400" dirty="0" smtClean="0">
                          <a:ln>
                            <a:noFill/>
                          </a:ln>
                        </a:rPr>
                        <a:t>944</a:t>
                      </a:r>
                      <a:endParaRPr lang="en-US" sz="2400" dirty="0">
                        <a:ln>
                          <a:noFill/>
                        </a:ln>
                      </a:endParaRPr>
                    </a:p>
                  </a:txBody>
                  <a:tcPr>
                    <a:solidFill>
                      <a:schemeClr val="bg1"/>
                    </a:solidFill>
                  </a:tcPr>
                </a:tc>
              </a:tr>
              <a:tr h="370840">
                <a:tc>
                  <a:txBody>
                    <a:bodyPr/>
                    <a:lstStyle/>
                    <a:p>
                      <a:r>
                        <a:rPr lang="en-US" sz="2400" dirty="0" smtClean="0">
                          <a:ln>
                            <a:noFill/>
                          </a:ln>
                        </a:rPr>
                        <a:t>v3 DG8</a:t>
                      </a:r>
                      <a:endParaRPr lang="en-US" sz="2400" dirty="0">
                        <a:ln>
                          <a:noFill/>
                        </a:ln>
                      </a:endParaRPr>
                    </a:p>
                  </a:txBody>
                  <a:tcPr>
                    <a:solidFill>
                      <a:schemeClr val="bg1"/>
                    </a:solidFill>
                  </a:tcPr>
                </a:tc>
                <a:tc vMerge="1">
                  <a:txBody>
                    <a:bodyPr/>
                    <a:lstStyle/>
                    <a:p>
                      <a:endParaRPr lang="en-US" sz="2400" dirty="0"/>
                    </a:p>
                  </a:txBody>
                  <a:tcPr/>
                </a:tc>
                <a:tc vMerge="1">
                  <a:txBody>
                    <a:bodyPr/>
                    <a:lstStyle/>
                    <a:p>
                      <a:endParaRPr lang="en-US" dirty="0"/>
                    </a:p>
                  </a:txBody>
                  <a:tcPr/>
                </a:tc>
                <a:tc vMerge="1">
                  <a:txBody>
                    <a:bodyPr/>
                    <a:lstStyle/>
                    <a:p>
                      <a:endParaRPr lang="en-US" sz="2400" dirty="0"/>
                    </a:p>
                  </a:txBody>
                  <a:tcPr/>
                </a:tc>
              </a:tr>
              <a:tr h="370840">
                <a:tc>
                  <a:txBody>
                    <a:bodyPr/>
                    <a:lstStyle/>
                    <a:p>
                      <a:r>
                        <a:rPr lang="en-US" sz="2400" dirty="0" smtClean="0">
                          <a:ln>
                            <a:noFill/>
                          </a:ln>
                        </a:rPr>
                        <a:t>v3 KP7</a:t>
                      </a:r>
                      <a:endParaRPr lang="en-US" sz="2400" dirty="0">
                        <a:ln>
                          <a:noFill/>
                        </a:ln>
                      </a:endParaRPr>
                    </a:p>
                  </a:txBody>
                  <a:tcPr>
                    <a:solidFill>
                      <a:schemeClr val="bg1"/>
                    </a:solidFill>
                  </a:tcPr>
                </a:tc>
                <a:tc vMerge="1">
                  <a:txBody>
                    <a:bodyPr/>
                    <a:lstStyle/>
                    <a:p>
                      <a:endParaRPr lang="en-US" sz="2400" dirty="0"/>
                    </a:p>
                  </a:txBody>
                  <a:tcPr/>
                </a:tc>
                <a:tc vMerge="1">
                  <a:txBody>
                    <a:bodyPr/>
                    <a:lstStyle/>
                    <a:p>
                      <a:endParaRPr lang="en-US" dirty="0"/>
                    </a:p>
                  </a:txBody>
                  <a:tcPr/>
                </a:tc>
                <a:tc vMerge="1">
                  <a:txBody>
                    <a:bodyPr/>
                    <a:lstStyle/>
                    <a:p>
                      <a:endParaRPr lang="en-US" sz="2400" dirty="0"/>
                    </a:p>
                  </a:txBody>
                  <a:tcPr/>
                </a:tc>
              </a:tr>
              <a:tr h="370840">
                <a:tc>
                  <a:txBody>
                    <a:bodyPr/>
                    <a:lstStyle/>
                    <a:p>
                      <a:r>
                        <a:rPr lang="en-US" sz="2400" dirty="0" smtClean="0">
                          <a:ln>
                            <a:noFill/>
                          </a:ln>
                        </a:rPr>
                        <a:t>v3 DG3</a:t>
                      </a:r>
                      <a:endParaRPr lang="en-US" sz="2400" dirty="0">
                        <a:ln>
                          <a:noFill/>
                        </a:ln>
                      </a:endParaRPr>
                    </a:p>
                  </a:txBody>
                  <a:tcPr>
                    <a:solidFill>
                      <a:schemeClr val="bg1"/>
                    </a:solidFill>
                  </a:tcPr>
                </a:tc>
                <a:tc rowSpan="2">
                  <a:txBody>
                    <a:bodyPr/>
                    <a:lstStyle/>
                    <a:p>
                      <a:pPr algn="ctr"/>
                      <a:r>
                        <a:rPr lang="en-US" sz="2400" dirty="0" smtClean="0">
                          <a:ln>
                            <a:noFill/>
                          </a:ln>
                        </a:rPr>
                        <a:t>10/07/1999 </a:t>
                      </a:r>
                    </a:p>
                    <a:p>
                      <a:pPr algn="ctr"/>
                      <a:r>
                        <a:rPr lang="en-US" sz="2400" dirty="0" smtClean="0">
                          <a:ln>
                            <a:noFill/>
                          </a:ln>
                        </a:rPr>
                        <a:t>3:42:57</a:t>
                      </a:r>
                      <a:endParaRPr lang="en-US" sz="2400" dirty="0">
                        <a:ln>
                          <a:noFill/>
                        </a:ln>
                      </a:endParaRPr>
                    </a:p>
                  </a:txBody>
                  <a:tcPr>
                    <a:solidFill>
                      <a:schemeClr val="bg1"/>
                    </a:solidFill>
                  </a:tcPr>
                </a:tc>
                <a:tc rowSpan="2">
                  <a:txBody>
                    <a:bodyPr/>
                    <a:lstStyle/>
                    <a:p>
                      <a:pPr algn="ctr"/>
                      <a:r>
                        <a:rPr lang="en-US" sz="2400" dirty="0" smtClean="0">
                          <a:ln>
                            <a:noFill/>
                          </a:ln>
                        </a:rPr>
                        <a:t>10/12/1999</a:t>
                      </a:r>
                    </a:p>
                    <a:p>
                      <a:pPr algn="ctr"/>
                      <a:r>
                        <a:rPr lang="en-US" sz="2400" dirty="0" smtClean="0">
                          <a:ln>
                            <a:noFill/>
                          </a:ln>
                        </a:rPr>
                        <a:t>4:11:40</a:t>
                      </a:r>
                      <a:endParaRPr lang="en-US" sz="2400" dirty="0">
                        <a:ln>
                          <a:noFill/>
                        </a:ln>
                      </a:endParaRPr>
                    </a:p>
                  </a:txBody>
                  <a:tcPr>
                    <a:solidFill>
                      <a:schemeClr val="bg1"/>
                    </a:solidFill>
                  </a:tcPr>
                </a:tc>
                <a:tc rowSpan="2">
                  <a:txBody>
                    <a:bodyPr/>
                    <a:lstStyle/>
                    <a:p>
                      <a:pPr algn="r"/>
                      <a:r>
                        <a:rPr lang="en-US" sz="2400" dirty="0" smtClean="0">
                          <a:ln>
                            <a:noFill/>
                          </a:ln>
                        </a:rPr>
                        <a:t>185</a:t>
                      </a:r>
                      <a:endParaRPr lang="en-US" sz="2400" dirty="0">
                        <a:ln>
                          <a:noFill/>
                        </a:ln>
                      </a:endParaRPr>
                    </a:p>
                  </a:txBody>
                  <a:tcPr>
                    <a:solidFill>
                      <a:schemeClr val="bg1"/>
                    </a:solidFill>
                  </a:tcPr>
                </a:tc>
              </a:tr>
              <a:tr h="370840">
                <a:tc>
                  <a:txBody>
                    <a:bodyPr/>
                    <a:lstStyle/>
                    <a:p>
                      <a:r>
                        <a:rPr lang="en-US" sz="2400" dirty="0" smtClean="0">
                          <a:ln>
                            <a:noFill/>
                          </a:ln>
                        </a:rPr>
                        <a:t>v3 DG2</a:t>
                      </a:r>
                      <a:endParaRPr lang="en-US" sz="2400" dirty="0">
                        <a:ln>
                          <a:noFill/>
                        </a:ln>
                      </a:endParaRPr>
                    </a:p>
                  </a:txBody>
                  <a:tcPr>
                    <a:solidFill>
                      <a:schemeClr val="bg1"/>
                    </a:solidFill>
                  </a:tcPr>
                </a:tc>
                <a:tc vMerge="1">
                  <a:txBody>
                    <a:bodyPr/>
                    <a:lstStyle/>
                    <a:p>
                      <a:endParaRPr lang="en-US" sz="2400" dirty="0"/>
                    </a:p>
                  </a:txBody>
                  <a:tcPr/>
                </a:tc>
                <a:tc vMerge="1">
                  <a:txBody>
                    <a:bodyPr/>
                    <a:lstStyle/>
                    <a:p>
                      <a:endParaRPr lang="en-US" sz="2400" dirty="0"/>
                    </a:p>
                  </a:txBody>
                  <a:tcPr/>
                </a:tc>
                <a:tc vMerge="1">
                  <a:txBody>
                    <a:bodyPr/>
                    <a:lstStyle/>
                    <a:p>
                      <a:endParaRPr lang="en-US" sz="2400" dirty="0"/>
                    </a:p>
                  </a:txBody>
                  <a:tcPr/>
                </a:tc>
              </a:tr>
              <a:tr h="370840">
                <a:tc>
                  <a:txBody>
                    <a:bodyPr/>
                    <a:lstStyle/>
                    <a:p>
                      <a:r>
                        <a:rPr lang="en-US" sz="2400" dirty="0" smtClean="0">
                          <a:ln>
                            <a:noFill/>
                          </a:ln>
                        </a:rPr>
                        <a:t>v4 KP8</a:t>
                      </a:r>
                      <a:endParaRPr lang="en-US" sz="2400" dirty="0">
                        <a:ln>
                          <a:noFill/>
                        </a:ln>
                      </a:endParaRPr>
                    </a:p>
                  </a:txBody>
                  <a:tcPr>
                    <a:solidFill>
                      <a:schemeClr val="bg1"/>
                    </a:solidFill>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n>
                            <a:noFill/>
                          </a:ln>
                        </a:rPr>
                        <a:t>1/21/2000 </a:t>
                      </a:r>
                    </a:p>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n>
                            <a:noFill/>
                          </a:ln>
                        </a:rPr>
                        <a:t>2:22:47</a:t>
                      </a:r>
                    </a:p>
                  </a:txBody>
                  <a:tcPr>
                    <a:solidFill>
                      <a:schemeClr val="bg1"/>
                    </a:solidFill>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n>
                            <a:noFill/>
                          </a:ln>
                        </a:rPr>
                        <a:t>1/25/2000 </a:t>
                      </a:r>
                    </a:p>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n>
                            <a:noFill/>
                          </a:ln>
                        </a:rPr>
                        <a:t>3:34:23</a:t>
                      </a:r>
                    </a:p>
                  </a:txBody>
                  <a:tcPr>
                    <a:solidFill>
                      <a:schemeClr val="bg1"/>
                    </a:solidFill>
                  </a:tcPr>
                </a:tc>
                <a:tc rowSpan="2">
                  <a:txBody>
                    <a:bodyPr/>
                    <a:lstStyle/>
                    <a:p>
                      <a:pPr algn="r"/>
                      <a:r>
                        <a:rPr lang="en-US" sz="2400" dirty="0" smtClean="0">
                          <a:ln>
                            <a:noFill/>
                          </a:ln>
                        </a:rPr>
                        <a:t>354</a:t>
                      </a:r>
                      <a:endParaRPr lang="en-US" sz="2400" dirty="0">
                        <a:ln>
                          <a:noFill/>
                        </a:ln>
                      </a:endParaRPr>
                    </a:p>
                  </a:txBody>
                  <a:tcPr>
                    <a:solidFill>
                      <a:schemeClr val="bg1"/>
                    </a:solidFill>
                  </a:tcPr>
                </a:tc>
              </a:tr>
              <a:tr h="370840">
                <a:tc>
                  <a:txBody>
                    <a:bodyPr/>
                    <a:lstStyle/>
                    <a:p>
                      <a:r>
                        <a:rPr lang="en-US" sz="2400" dirty="0" smtClean="0">
                          <a:ln>
                            <a:noFill/>
                          </a:ln>
                        </a:rPr>
                        <a:t>v4 DG3</a:t>
                      </a:r>
                      <a:endParaRPr lang="en-US" sz="2400" dirty="0">
                        <a:ln>
                          <a:noFill/>
                        </a:ln>
                      </a:endParaRPr>
                    </a:p>
                  </a:txBody>
                  <a:tcPr>
                    <a:solidFill>
                      <a:schemeClr val="bg1"/>
                    </a:solidFill>
                  </a:tcPr>
                </a:tc>
                <a:tc vMerge="1">
                  <a:txBody>
                    <a:bodyPr/>
                    <a:lstStyle/>
                    <a:p>
                      <a:endParaRPr lang="en-US" sz="2400" dirty="0"/>
                    </a:p>
                  </a:txBody>
                  <a:tcPr/>
                </a:tc>
                <a:tc vMerge="1">
                  <a:txBody>
                    <a:bodyPr/>
                    <a:lstStyle/>
                    <a:p>
                      <a:endParaRPr lang="en-US" sz="2400" dirty="0"/>
                    </a:p>
                  </a:txBody>
                  <a:tcPr/>
                </a:tc>
                <a:tc vMerge="1">
                  <a:txBody>
                    <a:bodyPr/>
                    <a:lstStyle/>
                    <a:p>
                      <a:endParaRPr lang="en-US" sz="2400" dirty="0">
                        <a:ln>
                          <a:noFill/>
                        </a:l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370840">
                <a:tc>
                  <a:txBody>
                    <a:bodyPr/>
                    <a:lstStyle/>
                    <a:p>
                      <a:r>
                        <a:rPr lang="en-US" sz="2400" dirty="0" smtClean="0">
                          <a:ln>
                            <a:noFill/>
                          </a:ln>
                        </a:rPr>
                        <a:t>v4 KP6</a:t>
                      </a:r>
                      <a:endParaRPr lang="en-US" sz="2400" dirty="0">
                        <a:ln>
                          <a:noFill/>
                        </a:ln>
                      </a:endParaRPr>
                    </a:p>
                  </a:txBody>
                  <a:tcPr>
                    <a:solidFill>
                      <a:schemeClr val="bg1"/>
                    </a:solidFill>
                  </a:tcPr>
                </a:tc>
                <a:tc>
                  <a:txBody>
                    <a:bodyPr/>
                    <a:lstStyle/>
                    <a:p>
                      <a:pPr algn="ctr"/>
                      <a:r>
                        <a:rPr lang="en-US" sz="2400" dirty="0" smtClean="0">
                          <a:ln>
                            <a:noFill/>
                          </a:ln>
                        </a:rPr>
                        <a:t>1/17/2000</a:t>
                      </a:r>
                      <a:r>
                        <a:rPr lang="en-US" sz="2400" baseline="0" dirty="0" smtClean="0">
                          <a:ln>
                            <a:noFill/>
                          </a:ln>
                        </a:rPr>
                        <a:t> </a:t>
                      </a:r>
                    </a:p>
                    <a:p>
                      <a:pPr algn="ctr"/>
                      <a:r>
                        <a:rPr lang="en-US" sz="2400" dirty="0" smtClean="0">
                          <a:ln>
                            <a:noFill/>
                          </a:ln>
                        </a:rPr>
                        <a:t>0:55:06</a:t>
                      </a:r>
                      <a:endParaRPr lang="en-US" sz="2400" dirty="0">
                        <a:ln>
                          <a:noFill/>
                        </a:ln>
                      </a:endParaRPr>
                    </a:p>
                  </a:txBody>
                  <a:tcPr>
                    <a:solidFill>
                      <a:schemeClr val="bg1"/>
                    </a:solidFill>
                  </a:tcPr>
                </a:tc>
                <a:tc>
                  <a:txBody>
                    <a:bodyPr/>
                    <a:lstStyle/>
                    <a:p>
                      <a:pPr algn="ctr"/>
                      <a:r>
                        <a:rPr lang="en-US" sz="2400" dirty="0" smtClean="0">
                          <a:ln>
                            <a:noFill/>
                          </a:ln>
                        </a:rPr>
                        <a:t>1/20/2000 </a:t>
                      </a:r>
                    </a:p>
                    <a:p>
                      <a:pPr algn="ctr"/>
                      <a:r>
                        <a:rPr lang="en-US" sz="2400" dirty="0" smtClean="0">
                          <a:ln>
                            <a:noFill/>
                          </a:ln>
                        </a:rPr>
                        <a:t>4:43:03</a:t>
                      </a:r>
                      <a:endParaRPr lang="en-US" sz="2400" dirty="0">
                        <a:ln>
                          <a:noFill/>
                        </a:ln>
                      </a:endParaRPr>
                    </a:p>
                  </a:txBody>
                  <a:tcPr>
                    <a:solidFill>
                      <a:schemeClr val="bg1"/>
                    </a:solidFill>
                  </a:tcPr>
                </a:tc>
                <a:tc>
                  <a:txBody>
                    <a:bodyPr/>
                    <a:lstStyle/>
                    <a:p>
                      <a:pPr algn="r"/>
                      <a:r>
                        <a:rPr lang="en-US" sz="2400" dirty="0" smtClean="0">
                          <a:ln>
                            <a:noFill/>
                          </a:ln>
                        </a:rPr>
                        <a:t>89</a:t>
                      </a:r>
                      <a:endParaRPr lang="en-US" sz="2400" dirty="0">
                        <a:ln>
                          <a:noFill/>
                        </a:ln>
                      </a:endParaRPr>
                    </a:p>
                  </a:txBody>
                  <a:tcPr>
                    <a:solidFill>
                      <a:schemeClr val="bg1"/>
                    </a:solidFill>
                  </a:tcPr>
                </a:tc>
              </a:tr>
            </a:tbl>
          </a:graphicData>
        </a:graphic>
      </p:graphicFrame>
      <p:sp>
        <p:nvSpPr>
          <p:cNvPr id="3" name="Rectangle 2"/>
          <p:cNvSpPr/>
          <p:nvPr/>
        </p:nvSpPr>
        <p:spPr>
          <a:xfrm>
            <a:off x="7692572" y="-399145"/>
            <a:ext cx="1687285" cy="7964715"/>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0902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00159" y="1721380"/>
            <a:ext cx="2279641" cy="1275820"/>
          </a:xfrm>
          <a:prstGeom prst="round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600" dirty="0">
                <a:solidFill>
                  <a:schemeClr val="tx2"/>
                </a:solidFill>
              </a:rPr>
              <a:t>Base </a:t>
            </a:r>
            <a:endParaRPr lang="en-US" sz="3600" dirty="0" smtClean="0">
              <a:solidFill>
                <a:schemeClr val="tx2"/>
              </a:solidFill>
            </a:endParaRPr>
          </a:p>
          <a:p>
            <a:pPr algn="ctr">
              <a:defRPr/>
            </a:pPr>
            <a:r>
              <a:rPr lang="en-US" sz="3600" dirty="0" smtClean="0">
                <a:solidFill>
                  <a:schemeClr val="tx2"/>
                </a:solidFill>
              </a:rPr>
              <a:t>Program</a:t>
            </a:r>
            <a:endParaRPr lang="en-US" sz="3600" dirty="0">
              <a:solidFill>
                <a:schemeClr val="tx2"/>
              </a:solidFill>
            </a:endParaRPr>
          </a:p>
        </p:txBody>
      </p:sp>
      <p:sp>
        <p:nvSpPr>
          <p:cNvPr id="5" name="Rounded Rectangle 4"/>
          <p:cNvSpPr/>
          <p:nvPr/>
        </p:nvSpPr>
        <p:spPr>
          <a:xfrm>
            <a:off x="5540841" y="1721381"/>
            <a:ext cx="2536359" cy="1275819"/>
          </a:xfrm>
          <a:prstGeom prst="round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600" dirty="0" smtClean="0">
                <a:solidFill>
                  <a:schemeClr val="tx2"/>
                </a:solidFill>
              </a:rPr>
              <a:t>Upgraded </a:t>
            </a:r>
          </a:p>
          <a:p>
            <a:pPr algn="ctr">
              <a:defRPr/>
            </a:pPr>
            <a:r>
              <a:rPr lang="en-US" sz="3600" dirty="0" smtClean="0">
                <a:solidFill>
                  <a:schemeClr val="tx2"/>
                </a:solidFill>
              </a:rPr>
              <a:t>Program</a:t>
            </a:r>
            <a:endParaRPr lang="en-US" sz="3600" dirty="0">
              <a:solidFill>
                <a:schemeClr val="tx2"/>
              </a:solidFill>
            </a:endParaRPr>
          </a:p>
        </p:txBody>
      </p:sp>
      <p:sp>
        <p:nvSpPr>
          <p:cNvPr id="7" name="TextBox 6"/>
          <p:cNvSpPr txBox="1"/>
          <p:nvPr/>
        </p:nvSpPr>
        <p:spPr>
          <a:xfrm>
            <a:off x="951960" y="3606800"/>
            <a:ext cx="2327680" cy="707886"/>
          </a:xfrm>
          <a:prstGeom prst="rect">
            <a:avLst/>
          </a:prstGeom>
          <a:solidFill>
            <a:srgbClr val="008000"/>
          </a:solidFill>
        </p:spPr>
        <p:txBody>
          <a:bodyPr wrap="none" rtlCol="0">
            <a:spAutoFit/>
          </a:bodyPr>
          <a:lstStyle/>
          <a:p>
            <a:pPr algn="ctr"/>
            <a:r>
              <a:rPr lang="en-US" sz="4000" dirty="0" smtClean="0">
                <a:solidFill>
                  <a:schemeClr val="bg1"/>
                </a:solidFill>
              </a:rPr>
              <a:t>Test Case</a:t>
            </a:r>
            <a:endParaRPr lang="en-US" sz="4000" dirty="0">
              <a:solidFill>
                <a:schemeClr val="bg1"/>
              </a:solidFill>
            </a:endParaRPr>
          </a:p>
        </p:txBody>
      </p:sp>
      <p:sp>
        <p:nvSpPr>
          <p:cNvPr id="9" name="TextBox 8"/>
          <p:cNvSpPr txBox="1"/>
          <p:nvPr/>
        </p:nvSpPr>
        <p:spPr>
          <a:xfrm>
            <a:off x="457200" y="397301"/>
            <a:ext cx="8330526" cy="830997"/>
          </a:xfrm>
          <a:prstGeom prst="rect">
            <a:avLst/>
          </a:prstGeom>
          <a:noFill/>
        </p:spPr>
        <p:txBody>
          <a:bodyPr wrap="none" rtlCol="0">
            <a:spAutoFit/>
          </a:bodyPr>
          <a:lstStyle/>
          <a:p>
            <a:r>
              <a:rPr lang="en-US" sz="4800" dirty="0" smtClean="0"/>
              <a:t>Traditional Regression Testing</a:t>
            </a:r>
            <a:endParaRPr lang="en-US" sz="4800" dirty="0"/>
          </a:p>
        </p:txBody>
      </p:sp>
      <p:sp>
        <p:nvSpPr>
          <p:cNvPr id="10" name="TextBox 9"/>
          <p:cNvSpPr txBox="1"/>
          <p:nvPr/>
        </p:nvSpPr>
        <p:spPr>
          <a:xfrm>
            <a:off x="1104360" y="3960743"/>
            <a:ext cx="2327680" cy="707886"/>
          </a:xfrm>
          <a:prstGeom prst="rect">
            <a:avLst/>
          </a:prstGeom>
          <a:solidFill>
            <a:srgbClr val="008000"/>
          </a:solidFill>
        </p:spPr>
        <p:txBody>
          <a:bodyPr wrap="none" rtlCol="0">
            <a:spAutoFit/>
          </a:bodyPr>
          <a:lstStyle/>
          <a:p>
            <a:pPr algn="ctr"/>
            <a:r>
              <a:rPr lang="en-US" sz="4000" dirty="0" smtClean="0">
                <a:solidFill>
                  <a:schemeClr val="bg1"/>
                </a:solidFill>
              </a:rPr>
              <a:t>Test Case</a:t>
            </a:r>
            <a:endParaRPr lang="en-US" sz="4000" dirty="0">
              <a:solidFill>
                <a:schemeClr val="bg1"/>
              </a:solidFill>
            </a:endParaRPr>
          </a:p>
        </p:txBody>
      </p:sp>
      <p:sp>
        <p:nvSpPr>
          <p:cNvPr id="11" name="TextBox 10"/>
          <p:cNvSpPr txBox="1"/>
          <p:nvPr/>
        </p:nvSpPr>
        <p:spPr>
          <a:xfrm>
            <a:off x="1358360" y="4417943"/>
            <a:ext cx="2327680" cy="707886"/>
          </a:xfrm>
          <a:prstGeom prst="rect">
            <a:avLst/>
          </a:prstGeom>
          <a:solidFill>
            <a:srgbClr val="008000"/>
          </a:solidFill>
        </p:spPr>
        <p:txBody>
          <a:bodyPr wrap="none" rtlCol="0">
            <a:spAutoFit/>
          </a:bodyPr>
          <a:lstStyle/>
          <a:p>
            <a:pPr algn="ctr"/>
            <a:r>
              <a:rPr lang="en-US" sz="4000" dirty="0" smtClean="0">
                <a:solidFill>
                  <a:schemeClr val="bg1"/>
                </a:solidFill>
              </a:rPr>
              <a:t>Test Case</a:t>
            </a:r>
            <a:endParaRPr lang="en-US" sz="4000" dirty="0">
              <a:solidFill>
                <a:schemeClr val="bg1"/>
              </a:solidFill>
            </a:endParaRPr>
          </a:p>
        </p:txBody>
      </p:sp>
      <p:sp>
        <p:nvSpPr>
          <p:cNvPr id="19" name="Rectangle 18"/>
          <p:cNvSpPr/>
          <p:nvPr/>
        </p:nvSpPr>
        <p:spPr>
          <a:xfrm>
            <a:off x="66930" y="5557629"/>
            <a:ext cx="4697119" cy="707886"/>
          </a:xfrm>
          <a:prstGeom prst="rect">
            <a:avLst/>
          </a:prstGeom>
        </p:spPr>
        <p:txBody>
          <a:bodyPr wrap="none">
            <a:spAutoFit/>
          </a:bodyPr>
          <a:lstStyle/>
          <a:p>
            <a:r>
              <a:rPr lang="en-US" sz="4000" dirty="0" smtClean="0">
                <a:solidFill>
                  <a:schemeClr val="tx2"/>
                </a:solidFill>
              </a:rPr>
              <a:t>Write tests for Base</a:t>
            </a:r>
          </a:p>
        </p:txBody>
      </p:sp>
      <p:sp>
        <p:nvSpPr>
          <p:cNvPr id="12" name="Bent Arrow 11"/>
          <p:cNvSpPr/>
          <p:nvPr/>
        </p:nvSpPr>
        <p:spPr>
          <a:xfrm rot="16200000" flipV="1">
            <a:off x="5276520" y="3120163"/>
            <a:ext cx="1476671" cy="2116431"/>
          </a:xfrm>
          <a:prstGeom prst="bentArrow">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Rectangle 12"/>
          <p:cNvSpPr/>
          <p:nvPr/>
        </p:nvSpPr>
        <p:spPr>
          <a:xfrm>
            <a:off x="5696881" y="5557629"/>
            <a:ext cx="3090860" cy="1323439"/>
          </a:xfrm>
          <a:prstGeom prst="rect">
            <a:avLst/>
          </a:prstGeom>
        </p:spPr>
        <p:txBody>
          <a:bodyPr wrap="none">
            <a:spAutoFit/>
          </a:bodyPr>
          <a:lstStyle/>
          <a:p>
            <a:r>
              <a:rPr lang="en-US" sz="4000" dirty="0" smtClean="0">
                <a:solidFill>
                  <a:schemeClr val="tx2"/>
                </a:solidFill>
              </a:rPr>
              <a:t>Re-Execute</a:t>
            </a:r>
          </a:p>
          <a:p>
            <a:r>
              <a:rPr lang="en-US" sz="4000" dirty="0" smtClean="0">
                <a:solidFill>
                  <a:schemeClr val="tx2"/>
                </a:solidFill>
              </a:rPr>
              <a:t>on Upgraded</a:t>
            </a:r>
            <a:endParaRPr lang="en-US" sz="4000" dirty="0">
              <a:solidFill>
                <a:schemeClr val="tx2"/>
              </a:solidFill>
            </a:endParaRPr>
          </a:p>
        </p:txBody>
      </p:sp>
      <p:sp>
        <p:nvSpPr>
          <p:cNvPr id="2" name="Rectangle 1"/>
          <p:cNvSpPr/>
          <p:nvPr/>
        </p:nvSpPr>
        <p:spPr>
          <a:xfrm>
            <a:off x="4938497" y="4438524"/>
            <a:ext cx="1467068" cy="523220"/>
          </a:xfrm>
          <a:prstGeom prst="rect">
            <a:avLst/>
          </a:prstGeom>
        </p:spPr>
        <p:txBody>
          <a:bodyPr wrap="none">
            <a:spAutoFit/>
          </a:bodyPr>
          <a:lstStyle/>
          <a:p>
            <a:r>
              <a:rPr lang="en-US" sz="2800" dirty="0">
                <a:solidFill>
                  <a:schemeClr val="bg1"/>
                </a:solidFill>
              </a:rPr>
              <a:t>Execute</a:t>
            </a:r>
          </a:p>
        </p:txBody>
      </p:sp>
      <p:sp>
        <p:nvSpPr>
          <p:cNvPr id="14" name="TextBox 13"/>
          <p:cNvSpPr txBox="1"/>
          <p:nvPr/>
        </p:nvSpPr>
        <p:spPr>
          <a:xfrm>
            <a:off x="-290290" y="5296260"/>
            <a:ext cx="9615714" cy="1569660"/>
          </a:xfrm>
          <a:prstGeom prst="rect">
            <a:avLst/>
          </a:prstGeom>
          <a:solidFill>
            <a:srgbClr val="FF0000"/>
          </a:solidFill>
        </p:spPr>
        <p:txBody>
          <a:bodyPr wrap="square" rtlCol="0">
            <a:spAutoFit/>
          </a:bodyPr>
          <a:lstStyle/>
          <a:p>
            <a:pPr algn="ctr"/>
            <a:r>
              <a:rPr lang="en-US" sz="4800" dirty="0" smtClean="0">
                <a:solidFill>
                  <a:schemeClr val="bg1"/>
                </a:solidFill>
              </a:rPr>
              <a:t>PROBLEM: Base Test inputs might not trigger the regression</a:t>
            </a:r>
            <a:endParaRPr lang="en-US" sz="4800" dirty="0">
              <a:solidFill>
                <a:schemeClr val="bg1"/>
              </a:solidFill>
            </a:endParaRPr>
          </a:p>
        </p:txBody>
      </p:sp>
    </p:spTree>
    <p:extLst>
      <p:ext uri="{BB962C8B-B14F-4D97-AF65-F5344CB8AC3E}">
        <p14:creationId xmlns:p14="http://schemas.microsoft.com/office/powerpoint/2010/main" val="412932690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602196898"/>
              </p:ext>
            </p:extLst>
          </p:nvPr>
        </p:nvGraphicFramePr>
        <p:xfrm>
          <a:off x="-272144" y="547914"/>
          <a:ext cx="9906000" cy="518159"/>
        </p:xfrm>
        <a:graphic>
          <a:graphicData uri="http://schemas.openxmlformats.org/drawingml/2006/table">
            <a:tbl>
              <a:tblPr firstRow="1" bandRow="1">
                <a:tableStyleId>{69CF1AB2-1976-4502-BF36-3FF5EA218861}</a:tableStyleId>
              </a:tblPr>
              <a:tblGrid>
                <a:gridCol w="1874106"/>
                <a:gridCol w="1518606"/>
                <a:gridCol w="889000"/>
                <a:gridCol w="956630"/>
                <a:gridCol w="1143398"/>
                <a:gridCol w="1143398"/>
                <a:gridCol w="650916"/>
                <a:gridCol w="1729946"/>
              </a:tblGrid>
              <a:tr h="370840">
                <a:tc>
                  <a:txBody>
                    <a:bodyPr/>
                    <a:lstStyle/>
                    <a:p>
                      <a:pPr algn="ctr"/>
                      <a:endParaRPr lang="en-US" sz="2800" dirty="0">
                        <a:solidFill>
                          <a:srgbClr val="FFFFFF"/>
                        </a:solidFill>
                      </a:endParaRPr>
                    </a:p>
                  </a:txBody>
                  <a:tcPr>
                    <a:solidFill>
                      <a:schemeClr val="accent1"/>
                    </a:solidFill>
                  </a:tcPr>
                </a:tc>
                <a:tc>
                  <a:txBody>
                    <a:bodyPr/>
                    <a:lstStyle/>
                    <a:p>
                      <a:pPr algn="ctr"/>
                      <a:endParaRPr lang="en-US" sz="2800" dirty="0">
                        <a:solidFill>
                          <a:srgbClr val="FFFFFF"/>
                        </a:solidFill>
                      </a:endParaRPr>
                    </a:p>
                  </a:txBody>
                  <a:tcPr>
                    <a:solidFill>
                      <a:schemeClr val="accent1"/>
                    </a:solidFill>
                  </a:tcPr>
                </a:tc>
                <a:tc>
                  <a:txBody>
                    <a:bodyPr/>
                    <a:lstStyle/>
                    <a:p>
                      <a:pPr algn="ctr"/>
                      <a:r>
                        <a:rPr lang="en-US" sz="2800" dirty="0" smtClean="0">
                          <a:solidFill>
                            <a:srgbClr val="FFFFFF"/>
                          </a:solidFill>
                        </a:rPr>
                        <a:t>TC1</a:t>
                      </a:r>
                      <a:endParaRPr lang="en-US" sz="2800" dirty="0">
                        <a:solidFill>
                          <a:srgbClr val="FFFFFF"/>
                        </a:solidFill>
                      </a:endParaRPr>
                    </a:p>
                  </a:txBody>
                  <a:tcPr>
                    <a:solidFill>
                      <a:schemeClr val="accent1"/>
                    </a:solidFill>
                  </a:tcPr>
                </a:tc>
                <a:tc>
                  <a:txBody>
                    <a:bodyPr/>
                    <a:lstStyle/>
                    <a:p>
                      <a:pPr algn="ctr"/>
                      <a:r>
                        <a:rPr lang="en-US" sz="2800" dirty="0" smtClean="0">
                          <a:solidFill>
                            <a:srgbClr val="FFFFFF"/>
                          </a:solidFill>
                        </a:rPr>
                        <a:t>TC2</a:t>
                      </a:r>
                      <a:endParaRPr lang="en-US" sz="2800" dirty="0">
                        <a:solidFill>
                          <a:srgbClr val="FFFFFF"/>
                        </a:solidFill>
                      </a:endParaRPr>
                    </a:p>
                  </a:txBody>
                  <a:tcPr>
                    <a:solidFill>
                      <a:schemeClr val="accent1"/>
                    </a:solidFill>
                  </a:tcPr>
                </a:tc>
                <a:tc>
                  <a:txBody>
                    <a:bodyPr/>
                    <a:lstStyle/>
                    <a:p>
                      <a:pPr algn="ctr"/>
                      <a:r>
                        <a:rPr lang="en-US" sz="2800" dirty="0" smtClean="0">
                          <a:solidFill>
                            <a:srgbClr val="FFFFFF"/>
                          </a:solidFill>
                        </a:rPr>
                        <a:t>TC3</a:t>
                      </a:r>
                      <a:endParaRPr lang="en-US" sz="2800" dirty="0">
                        <a:solidFill>
                          <a:srgbClr val="FFFFFF"/>
                        </a:solidFill>
                      </a:endParaRPr>
                    </a:p>
                  </a:txBody>
                  <a:tcPr>
                    <a:solidFill>
                      <a:schemeClr val="accent1"/>
                    </a:solidFill>
                  </a:tcPr>
                </a:tc>
                <a:tc>
                  <a:txBody>
                    <a:bodyPr/>
                    <a:lstStyle/>
                    <a:p>
                      <a:pPr algn="ctr"/>
                      <a:r>
                        <a:rPr lang="en-US" sz="2800" dirty="0" smtClean="0">
                          <a:solidFill>
                            <a:srgbClr val="FFFFFF"/>
                          </a:solidFill>
                        </a:rPr>
                        <a:t>TC4</a:t>
                      </a:r>
                      <a:endParaRPr lang="en-US" sz="2800" dirty="0">
                        <a:solidFill>
                          <a:srgbClr val="FFFFFF"/>
                        </a:solidFill>
                      </a:endParaRPr>
                    </a:p>
                  </a:txBody>
                  <a:tcPr>
                    <a:solidFill>
                      <a:schemeClr val="accent1"/>
                    </a:solidFill>
                  </a:tcPr>
                </a:tc>
                <a:tc>
                  <a:txBody>
                    <a:bodyPr/>
                    <a:lstStyle/>
                    <a:p>
                      <a:pPr algn="ctr"/>
                      <a:r>
                        <a:rPr lang="en-US" sz="2800" dirty="0" smtClean="0">
                          <a:solidFill>
                            <a:srgbClr val="FFFFFF"/>
                          </a:solidFill>
                        </a:rPr>
                        <a:t>...</a:t>
                      </a:r>
                      <a:endParaRPr lang="en-US" sz="2800" dirty="0">
                        <a:solidFill>
                          <a:srgbClr val="FFFFFF"/>
                        </a:solidFill>
                      </a:endParaRPr>
                    </a:p>
                  </a:txBody>
                  <a:tcPr>
                    <a:solidFill>
                      <a:schemeClr val="accent1"/>
                    </a:solidFill>
                  </a:tcPr>
                </a:tc>
                <a:tc>
                  <a:txBody>
                    <a:bodyPr/>
                    <a:lstStyle/>
                    <a:p>
                      <a:r>
                        <a:rPr lang="en-US" sz="2800" dirty="0" smtClean="0">
                          <a:solidFill>
                            <a:srgbClr val="FFFFFF"/>
                          </a:solidFill>
                        </a:rPr>
                        <a:t>TC817</a:t>
                      </a:r>
                      <a:endParaRPr lang="en-US" sz="2800" dirty="0">
                        <a:solidFill>
                          <a:srgbClr val="FFFFFF"/>
                        </a:solidFill>
                      </a:endParaRPr>
                    </a:p>
                  </a:txBody>
                  <a:tcPr>
                    <a:solidFill>
                      <a:schemeClr val="accent1"/>
                    </a:solidFill>
                  </a:tcPr>
                </a:tc>
              </a:tr>
            </a:tbl>
          </a:graphicData>
        </a:graphic>
      </p:graphicFrame>
      <p:sp>
        <p:nvSpPr>
          <p:cNvPr id="7" name="Rectangle 6"/>
          <p:cNvSpPr/>
          <p:nvPr/>
        </p:nvSpPr>
        <p:spPr>
          <a:xfrm>
            <a:off x="3070789" y="-1708666"/>
            <a:ext cx="389850" cy="369332"/>
          </a:xfrm>
          <a:prstGeom prst="rect">
            <a:avLst/>
          </a:prstGeom>
        </p:spPr>
        <p:txBody>
          <a:bodyPr wrap="none">
            <a:spAutoFit/>
          </a:bodyPr>
          <a:lstStyle/>
          <a:p>
            <a:pPr algn="ctr"/>
            <a:r>
              <a:rPr lang="en-US" dirty="0">
                <a:latin typeface="Zapf Dingbats"/>
                <a:ea typeface="Zapf Dingbats"/>
                <a:cs typeface="Zapf Dingbats"/>
                <a:sym typeface="Zapf Dingbats"/>
              </a:rPr>
              <a:t>✔</a:t>
            </a:r>
            <a:endParaRPr lang="en-US" dirty="0"/>
          </a:p>
        </p:txBody>
      </p:sp>
    </p:spTree>
    <p:extLst>
      <p:ext uri="{BB962C8B-B14F-4D97-AF65-F5344CB8AC3E}">
        <p14:creationId xmlns:p14="http://schemas.microsoft.com/office/powerpoint/2010/main" val="398126719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72140" y="1052285"/>
            <a:ext cx="10613572" cy="1469573"/>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72140" y="2521858"/>
            <a:ext cx="10613572" cy="1614713"/>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51285026"/>
              </p:ext>
            </p:extLst>
          </p:nvPr>
        </p:nvGraphicFramePr>
        <p:xfrm>
          <a:off x="90716" y="547914"/>
          <a:ext cx="9216570" cy="5181599"/>
        </p:xfrm>
        <a:graphic>
          <a:graphicData uri="http://schemas.openxmlformats.org/drawingml/2006/table">
            <a:tbl>
              <a:tblPr firstRow="1" bandRow="1">
                <a:tableStyleId>{69CF1AB2-1976-4502-BF36-3FF5EA218861}</a:tableStyleId>
              </a:tblPr>
              <a:tblGrid>
                <a:gridCol w="1874106"/>
                <a:gridCol w="1518606"/>
                <a:gridCol w="889000"/>
                <a:gridCol w="956630"/>
                <a:gridCol w="1143398"/>
                <a:gridCol w="875404"/>
                <a:gridCol w="671286"/>
                <a:gridCol w="1288140"/>
              </a:tblGrid>
              <a:tr h="370840">
                <a:tc>
                  <a:txBody>
                    <a:bodyPr/>
                    <a:lstStyle/>
                    <a:p>
                      <a:pPr algn="ctr"/>
                      <a:r>
                        <a:rPr lang="en-US" sz="2800" dirty="0" smtClean="0">
                          <a:solidFill>
                            <a:srgbClr val="FFFFFF"/>
                          </a:solidFill>
                        </a:rPr>
                        <a:t>Functions</a:t>
                      </a:r>
                      <a:endParaRPr lang="en-US" sz="2800" dirty="0">
                        <a:solidFill>
                          <a:srgbClr val="FFFFFF"/>
                        </a:solidFill>
                      </a:endParaRPr>
                    </a:p>
                  </a:txBody>
                  <a:tcPr>
                    <a:solidFill>
                      <a:schemeClr val="accent1"/>
                    </a:solidFill>
                  </a:tcPr>
                </a:tc>
                <a:tc>
                  <a:txBody>
                    <a:bodyPr/>
                    <a:lstStyle/>
                    <a:p>
                      <a:pPr algn="ctr"/>
                      <a:endParaRPr lang="en-US" sz="2800" dirty="0">
                        <a:solidFill>
                          <a:srgbClr val="FFFFFF"/>
                        </a:solidFill>
                      </a:endParaRPr>
                    </a:p>
                  </a:txBody>
                  <a:tcPr>
                    <a:solidFill>
                      <a:schemeClr val="accent1"/>
                    </a:solidFill>
                  </a:tcPr>
                </a:tc>
                <a:tc>
                  <a:txBody>
                    <a:bodyPr/>
                    <a:lstStyle/>
                    <a:p>
                      <a:pPr algn="ctr"/>
                      <a:r>
                        <a:rPr lang="en-US" sz="2800" dirty="0" smtClean="0">
                          <a:solidFill>
                            <a:srgbClr val="FFFFFF"/>
                          </a:solidFill>
                        </a:rPr>
                        <a:t>TC1</a:t>
                      </a:r>
                      <a:endParaRPr lang="en-US" sz="2800" dirty="0">
                        <a:solidFill>
                          <a:srgbClr val="FFFFFF"/>
                        </a:solidFill>
                      </a:endParaRPr>
                    </a:p>
                  </a:txBody>
                  <a:tcPr>
                    <a:solidFill>
                      <a:schemeClr val="accent1"/>
                    </a:solidFill>
                  </a:tcPr>
                </a:tc>
                <a:tc>
                  <a:txBody>
                    <a:bodyPr/>
                    <a:lstStyle/>
                    <a:p>
                      <a:pPr algn="ctr"/>
                      <a:r>
                        <a:rPr lang="en-US" sz="2800" dirty="0" smtClean="0">
                          <a:solidFill>
                            <a:srgbClr val="FFFFFF"/>
                          </a:solidFill>
                        </a:rPr>
                        <a:t>TC2</a:t>
                      </a:r>
                      <a:endParaRPr lang="en-US" sz="2800" dirty="0">
                        <a:solidFill>
                          <a:srgbClr val="FFFFFF"/>
                        </a:solidFill>
                      </a:endParaRPr>
                    </a:p>
                  </a:txBody>
                  <a:tcPr>
                    <a:solidFill>
                      <a:schemeClr val="accent1"/>
                    </a:solidFill>
                  </a:tcPr>
                </a:tc>
                <a:tc>
                  <a:txBody>
                    <a:bodyPr/>
                    <a:lstStyle/>
                    <a:p>
                      <a:pPr algn="ctr"/>
                      <a:r>
                        <a:rPr lang="en-US" sz="2800" dirty="0" smtClean="0">
                          <a:solidFill>
                            <a:srgbClr val="FFFFFF"/>
                          </a:solidFill>
                        </a:rPr>
                        <a:t>TC3</a:t>
                      </a:r>
                      <a:endParaRPr lang="en-US" sz="2800" dirty="0">
                        <a:solidFill>
                          <a:srgbClr val="FFFFFF"/>
                        </a:solidFill>
                      </a:endParaRPr>
                    </a:p>
                  </a:txBody>
                  <a:tcPr>
                    <a:solidFill>
                      <a:schemeClr val="accent1"/>
                    </a:solidFill>
                  </a:tcPr>
                </a:tc>
                <a:tc>
                  <a:txBody>
                    <a:bodyPr/>
                    <a:lstStyle/>
                    <a:p>
                      <a:pPr algn="ctr"/>
                      <a:r>
                        <a:rPr lang="en-US" sz="2800" dirty="0" smtClean="0">
                          <a:solidFill>
                            <a:srgbClr val="FFFFFF"/>
                          </a:solidFill>
                        </a:rPr>
                        <a:t>TC4</a:t>
                      </a:r>
                      <a:endParaRPr lang="en-US" sz="2800" dirty="0">
                        <a:solidFill>
                          <a:srgbClr val="FFFFFF"/>
                        </a:solidFill>
                      </a:endParaRPr>
                    </a:p>
                  </a:txBody>
                  <a:tcPr>
                    <a:solidFill>
                      <a:schemeClr val="accent1"/>
                    </a:solidFill>
                  </a:tcPr>
                </a:tc>
                <a:tc>
                  <a:txBody>
                    <a:bodyPr/>
                    <a:lstStyle/>
                    <a:p>
                      <a:pPr algn="ctr"/>
                      <a:r>
                        <a:rPr lang="en-US" sz="2800" dirty="0" smtClean="0">
                          <a:solidFill>
                            <a:srgbClr val="FFFFFF"/>
                          </a:solidFill>
                        </a:rPr>
                        <a:t>...</a:t>
                      </a:r>
                      <a:endParaRPr lang="en-US" sz="2800" dirty="0">
                        <a:solidFill>
                          <a:srgbClr val="FFFFFF"/>
                        </a:solidFill>
                      </a:endParaRPr>
                    </a:p>
                  </a:txBody>
                  <a:tcPr>
                    <a:solidFill>
                      <a:schemeClr val="accent1"/>
                    </a:solidFill>
                  </a:tcPr>
                </a:tc>
                <a:tc>
                  <a:txBody>
                    <a:bodyPr/>
                    <a:lstStyle/>
                    <a:p>
                      <a:r>
                        <a:rPr lang="en-US" sz="2800" dirty="0" smtClean="0">
                          <a:solidFill>
                            <a:srgbClr val="FFFFFF"/>
                          </a:solidFill>
                        </a:rPr>
                        <a:t>TC817</a:t>
                      </a:r>
                      <a:endParaRPr lang="en-US" sz="2800" dirty="0">
                        <a:solidFill>
                          <a:srgbClr val="FFFFFF"/>
                        </a:solidFill>
                      </a:endParaRPr>
                    </a:p>
                  </a:txBody>
                  <a:tcPr>
                    <a:solidFill>
                      <a:schemeClr val="accent1"/>
                    </a:solidFill>
                  </a:tcPr>
                </a:tc>
              </a:tr>
              <a:tr h="370840">
                <a:tc rowSpan="3">
                  <a:txBody>
                    <a:bodyPr/>
                    <a:lstStyle/>
                    <a:p>
                      <a:pPr algn="ctr"/>
                      <a:r>
                        <a:rPr lang="en-US" sz="2800" dirty="0" smtClean="0"/>
                        <a:t>copy(..)</a:t>
                      </a:r>
                      <a:endParaRPr lang="en-US" sz="2800" dirty="0"/>
                    </a:p>
                  </a:txBody>
                  <a:tcP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t>branch1</a:t>
                      </a:r>
                    </a:p>
                  </a:txBody>
                  <a:tcPr>
                    <a:noFill/>
                  </a:tcPr>
                </a:tc>
                <a:tc>
                  <a:txBody>
                    <a:bodyPr/>
                    <a:lstStyle/>
                    <a:p>
                      <a:pPr algn="ctr"/>
                      <a:endParaRPr lang="en-US" sz="2800" dirty="0"/>
                    </a:p>
                  </a:txBody>
                  <a:tcPr>
                    <a:noFill/>
                  </a:tcPr>
                </a:tc>
                <a:tc>
                  <a:txBody>
                    <a:bodyPr/>
                    <a:lstStyle/>
                    <a:p>
                      <a:pPr algn="ctr"/>
                      <a:endParaRPr lang="en-US" sz="2800"/>
                    </a:p>
                  </a:txBody>
                  <a:tcPr>
                    <a:noFill/>
                  </a:tcPr>
                </a:tc>
                <a:tc>
                  <a:txBody>
                    <a:bodyPr/>
                    <a:lstStyle/>
                    <a:p>
                      <a:pPr algn="ctr"/>
                      <a:endParaRPr lang="en-US" sz="2800"/>
                    </a:p>
                  </a:txBody>
                  <a:tcPr>
                    <a:noFill/>
                  </a:tcPr>
                </a:tc>
                <a:tc>
                  <a:txBody>
                    <a:bodyPr/>
                    <a:lstStyle/>
                    <a:p>
                      <a:pPr algn="ctr"/>
                      <a:endParaRPr lang="en-US" sz="2800"/>
                    </a:p>
                  </a:txBody>
                  <a:tcPr>
                    <a:noFill/>
                  </a:tcPr>
                </a:tc>
                <a:tc>
                  <a:txBody>
                    <a:bodyPr/>
                    <a:lstStyle/>
                    <a:p>
                      <a:pPr algn="ctr"/>
                      <a:endParaRPr lang="en-US" sz="2800" dirty="0"/>
                    </a:p>
                  </a:txBody>
                  <a:tcP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sym typeface="Zapf Dingbats"/>
                        </a:rPr>
                        <a:t>✔</a:t>
                      </a:r>
                      <a:endParaRPr lang="en-US" sz="2800" dirty="0" smtClean="0"/>
                    </a:p>
                  </a:txBody>
                  <a:tcPr>
                    <a:noFill/>
                  </a:tcPr>
                </a:tc>
              </a:tr>
              <a:tr h="370840">
                <a:tc vMerge="1">
                  <a:txBody>
                    <a:bodyPr/>
                    <a:lstStyle/>
                    <a:p>
                      <a:pPr algn="ctr"/>
                      <a:endParaRPr lang="en-US" sz="2800" dirty="0"/>
                    </a:p>
                  </a:txBody>
                  <a:tcP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t>branch2</a:t>
                      </a:r>
                    </a:p>
                  </a:txBody>
                  <a:tcP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sym typeface="Zapf Dingbats"/>
                        </a:rPr>
                        <a:t>✔</a:t>
                      </a:r>
                      <a:endParaRPr lang="en-US" sz="2800" dirty="0" smtClean="0"/>
                    </a:p>
                  </a:txBody>
                  <a:tcPr>
                    <a:noFill/>
                  </a:tcPr>
                </a:tc>
                <a:tc>
                  <a:txBody>
                    <a:bodyPr/>
                    <a:lstStyle/>
                    <a:p>
                      <a:pPr algn="ctr"/>
                      <a:endParaRPr lang="en-US" sz="2800" dirty="0"/>
                    </a:p>
                  </a:txBody>
                  <a:tcPr>
                    <a:noFill/>
                  </a:tcPr>
                </a:tc>
                <a:tc>
                  <a:txBody>
                    <a:bodyPr/>
                    <a:lstStyle/>
                    <a:p>
                      <a:pPr algn="ctr"/>
                      <a:endParaRPr lang="en-US" sz="2800" dirty="0"/>
                    </a:p>
                  </a:txBody>
                  <a:tcPr>
                    <a:noFill/>
                  </a:tcPr>
                </a:tc>
                <a:tc>
                  <a:txBody>
                    <a:bodyPr/>
                    <a:lstStyle/>
                    <a:p>
                      <a:pPr algn="ctr"/>
                      <a:endParaRPr lang="en-US" sz="2800" dirty="0"/>
                    </a:p>
                  </a:txBody>
                  <a:tcPr>
                    <a:noFill/>
                  </a:tcPr>
                </a:tc>
                <a:tc>
                  <a:txBody>
                    <a:bodyPr/>
                    <a:lstStyle/>
                    <a:p>
                      <a:pPr algn="ctr"/>
                      <a:endParaRPr lang="en-US" sz="2800" dirty="0"/>
                    </a:p>
                  </a:txBody>
                  <a:tcPr>
                    <a:noFill/>
                  </a:tcPr>
                </a:tc>
                <a:tc>
                  <a:txBody>
                    <a:bodyPr/>
                    <a:lstStyle/>
                    <a:p>
                      <a:pPr algn="ctr"/>
                      <a:endParaRPr lang="en-US" sz="2800" dirty="0"/>
                    </a:p>
                  </a:txBody>
                  <a:tcPr>
                    <a:noFill/>
                  </a:tcPr>
                </a:tc>
              </a:tr>
              <a:tr h="370840">
                <a:tc vMerge="1">
                  <a:txBody>
                    <a:bodyPr/>
                    <a:lstStyle/>
                    <a:p>
                      <a:pPr algn="ctr"/>
                      <a:endParaRPr lang="en-US" sz="2800" dirty="0"/>
                    </a:p>
                  </a:txBody>
                  <a:tcP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branch3</a:t>
                      </a:r>
                    </a:p>
                  </a:txBody>
                  <a:tcP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sym typeface="Zapf Dingbats"/>
                        </a:rPr>
                        <a:t>✔</a:t>
                      </a:r>
                      <a:endParaRPr lang="en-US" sz="2800" dirty="0" smtClean="0"/>
                    </a:p>
                  </a:txBody>
                  <a:tcPr>
                    <a:noFill/>
                  </a:tcPr>
                </a:tc>
                <a:tc>
                  <a:txBody>
                    <a:bodyPr/>
                    <a:lstStyle/>
                    <a:p>
                      <a:pPr algn="ctr"/>
                      <a:endParaRPr lang="en-US" sz="2800" dirty="0"/>
                    </a:p>
                  </a:txBody>
                  <a:tcP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sym typeface="Zapf Dingbats"/>
                        </a:rPr>
                        <a:t>✔</a:t>
                      </a:r>
                      <a:endParaRPr lang="en-US" sz="2800" dirty="0" smtClean="0"/>
                    </a:p>
                  </a:txBody>
                  <a:tcPr>
                    <a:noFill/>
                  </a:tcPr>
                </a:tc>
                <a:tc>
                  <a:txBody>
                    <a:bodyPr/>
                    <a:lstStyle/>
                    <a:p>
                      <a:pPr algn="ctr"/>
                      <a:endParaRPr lang="en-US" sz="2800" dirty="0"/>
                    </a:p>
                  </a:txBody>
                  <a:tcPr>
                    <a:noFill/>
                  </a:tcPr>
                </a:tc>
                <a:tc>
                  <a:txBody>
                    <a:bodyPr/>
                    <a:lstStyle/>
                    <a:p>
                      <a:pPr algn="ctr"/>
                      <a:endParaRPr lang="en-US" sz="2800" dirty="0"/>
                    </a:p>
                  </a:txBody>
                  <a:tcP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sym typeface="Zapf Dingbats"/>
                        </a:rPr>
                        <a:t>✔</a:t>
                      </a:r>
                      <a:endParaRPr lang="en-US" sz="2800" dirty="0" smtClean="0"/>
                    </a:p>
                  </a:txBody>
                  <a:tcPr>
                    <a:noFill/>
                  </a:tcPr>
                </a:tc>
              </a:tr>
              <a:tr h="370840">
                <a:tc rowSpan="3">
                  <a:txBody>
                    <a:bodyPr/>
                    <a:lstStyle/>
                    <a:p>
                      <a:pPr algn="ctr"/>
                      <a:r>
                        <a:rPr lang="en-US" sz="2800" dirty="0" err="1" smtClean="0"/>
                        <a:t>lex</a:t>
                      </a:r>
                      <a:r>
                        <a:rPr lang="en-US" sz="2800" dirty="0" smtClean="0"/>
                        <a:t>(..)</a:t>
                      </a:r>
                      <a:endParaRPr lang="en-US" sz="2800" dirty="0"/>
                    </a:p>
                  </a:txBody>
                  <a:tcPr>
                    <a:noFill/>
                  </a:tcPr>
                </a:tc>
                <a:tc>
                  <a:txBody>
                    <a:bodyPr/>
                    <a:lstStyle/>
                    <a:p>
                      <a:pPr algn="ctr"/>
                      <a:r>
                        <a:rPr lang="en-US" sz="2800" dirty="0" smtClean="0"/>
                        <a:t>branch1</a:t>
                      </a:r>
                      <a:endParaRPr lang="en-US" sz="2800" dirty="0"/>
                    </a:p>
                  </a:txBody>
                  <a:tcPr>
                    <a:noFill/>
                  </a:tcPr>
                </a:tc>
                <a:tc>
                  <a:txBody>
                    <a:bodyPr/>
                    <a:lstStyle/>
                    <a:p>
                      <a:pPr algn="ctr"/>
                      <a:endParaRPr lang="en-US" sz="2800" dirty="0"/>
                    </a:p>
                  </a:txBody>
                  <a:tcPr>
                    <a:noFill/>
                  </a:tcPr>
                </a:tc>
                <a:tc>
                  <a:txBody>
                    <a:bodyPr/>
                    <a:lstStyle/>
                    <a:p>
                      <a:pPr algn="ctr"/>
                      <a:endParaRPr lang="en-US" sz="2800" dirty="0"/>
                    </a:p>
                  </a:txBody>
                  <a:tcP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sym typeface="Zapf Dingbats"/>
                        </a:rPr>
                        <a:t>✔</a:t>
                      </a:r>
                      <a:endParaRPr lang="en-US" sz="2800" dirty="0" smtClean="0"/>
                    </a:p>
                  </a:txBody>
                  <a:tcPr>
                    <a:noFill/>
                  </a:tcPr>
                </a:tc>
                <a:tc>
                  <a:txBody>
                    <a:bodyPr/>
                    <a:lstStyle/>
                    <a:p>
                      <a:pPr algn="ctr"/>
                      <a:endParaRPr lang="en-US" sz="2800" dirty="0"/>
                    </a:p>
                  </a:txBody>
                  <a:tcPr>
                    <a:noFill/>
                  </a:tcPr>
                </a:tc>
                <a:tc>
                  <a:txBody>
                    <a:bodyPr/>
                    <a:lstStyle/>
                    <a:p>
                      <a:pPr algn="ctr"/>
                      <a:endParaRPr lang="en-US" sz="2800" dirty="0"/>
                    </a:p>
                  </a:txBody>
                  <a:tcPr>
                    <a:noFill/>
                  </a:tcPr>
                </a:tc>
                <a:tc>
                  <a:txBody>
                    <a:bodyPr/>
                    <a:lstStyle/>
                    <a:p>
                      <a:pPr algn="ctr"/>
                      <a:endParaRPr lang="en-US" sz="2800" dirty="0"/>
                    </a:p>
                  </a:txBody>
                  <a:tcPr>
                    <a:noFill/>
                  </a:tcPr>
                </a:tc>
              </a:tr>
              <a:tr h="370840">
                <a:tc vMerge="1">
                  <a:txBody>
                    <a:bodyPr/>
                    <a:lstStyle/>
                    <a:p>
                      <a:pPr algn="ctr"/>
                      <a:endParaRPr lang="en-US" sz="2800" dirty="0"/>
                    </a:p>
                  </a:txBody>
                  <a:tcP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t>branch2</a:t>
                      </a:r>
                    </a:p>
                  </a:txBody>
                  <a:tcP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sym typeface="Zapf Dingbats"/>
                        </a:rPr>
                        <a:t>✔</a:t>
                      </a:r>
                      <a:endParaRPr lang="en-US" sz="2800" dirty="0" smtClean="0"/>
                    </a:p>
                  </a:txBody>
                  <a:tcP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sym typeface="Zapf Dingbats"/>
                        </a:rPr>
                        <a:t>✔</a:t>
                      </a:r>
                      <a:endParaRPr lang="en-US" sz="2800" dirty="0" smtClean="0"/>
                    </a:p>
                  </a:txBody>
                  <a:tcP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2800" dirty="0" smtClean="0"/>
                    </a:p>
                  </a:txBody>
                  <a:tcP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sym typeface="Zapf Dingbats"/>
                        </a:rPr>
                        <a:t>✔</a:t>
                      </a:r>
                      <a:endParaRPr lang="en-US" sz="2800" dirty="0" smtClean="0"/>
                    </a:p>
                  </a:txBody>
                  <a:tcP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2800" dirty="0" smtClean="0"/>
                    </a:p>
                  </a:txBody>
                  <a:tcPr>
                    <a:noFill/>
                  </a:tcPr>
                </a:tc>
                <a:tc>
                  <a:txBody>
                    <a:bodyPr/>
                    <a:lstStyle/>
                    <a:p>
                      <a:pPr algn="ctr"/>
                      <a:endParaRPr lang="en-US" sz="2800" dirty="0"/>
                    </a:p>
                  </a:txBody>
                  <a:tcPr>
                    <a:noFill/>
                  </a:tcPr>
                </a:tc>
              </a:tr>
              <a:tr h="370840">
                <a:tc vMerge="1">
                  <a:txBody>
                    <a:bodyPr/>
                    <a:lstStyle/>
                    <a:p>
                      <a:pPr algn="ctr"/>
                      <a:endParaRPr lang="en-US" sz="2800" dirty="0"/>
                    </a:p>
                  </a:txBody>
                  <a:tcPr>
                    <a:noFill/>
                  </a:tcPr>
                </a:tc>
                <a:tc>
                  <a:txBody>
                    <a:bodyPr/>
                    <a:lstStyle/>
                    <a:p>
                      <a:pPr algn="ctr"/>
                      <a:r>
                        <a:rPr lang="en-US" sz="2800" dirty="0" smtClean="0"/>
                        <a:t>branch3</a:t>
                      </a:r>
                      <a:endParaRPr lang="en-US" sz="2800" dirty="0"/>
                    </a:p>
                  </a:txBody>
                  <a:tcPr>
                    <a:noFill/>
                  </a:tcPr>
                </a:tc>
                <a:tc>
                  <a:txBody>
                    <a:bodyPr/>
                    <a:lstStyle/>
                    <a:p>
                      <a:pPr algn="ctr"/>
                      <a:endParaRPr lang="en-US" sz="2800" dirty="0"/>
                    </a:p>
                  </a:txBody>
                  <a:tcPr>
                    <a:noFill/>
                  </a:tcPr>
                </a:tc>
                <a:tc>
                  <a:txBody>
                    <a:bodyPr/>
                    <a:lstStyle/>
                    <a:p>
                      <a:pPr algn="ctr"/>
                      <a:endParaRPr lang="en-US" sz="2800" dirty="0"/>
                    </a:p>
                  </a:txBody>
                  <a:tcPr>
                    <a:noFill/>
                  </a:tcPr>
                </a:tc>
                <a:tc>
                  <a:txBody>
                    <a:bodyPr/>
                    <a:lstStyle/>
                    <a:p>
                      <a:pPr algn="ctr"/>
                      <a:endParaRPr lang="en-US" sz="2800" dirty="0"/>
                    </a:p>
                  </a:txBody>
                  <a:tcPr>
                    <a:noFill/>
                  </a:tcPr>
                </a:tc>
                <a:tc>
                  <a:txBody>
                    <a:bodyPr/>
                    <a:lstStyle/>
                    <a:p>
                      <a:pPr algn="ctr"/>
                      <a:endParaRPr lang="en-US" sz="2800" dirty="0"/>
                    </a:p>
                  </a:txBody>
                  <a:tcPr>
                    <a:noFill/>
                  </a:tcPr>
                </a:tc>
                <a:tc>
                  <a:txBody>
                    <a:bodyPr/>
                    <a:lstStyle/>
                    <a:p>
                      <a:pPr algn="ctr"/>
                      <a:endParaRPr lang="en-US" sz="2800" dirty="0"/>
                    </a:p>
                  </a:txBody>
                  <a:tcP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sym typeface="Zapf Dingbats"/>
                        </a:rPr>
                        <a:t>✔</a:t>
                      </a:r>
                      <a:endParaRPr lang="en-US" sz="2800" dirty="0" smtClean="0"/>
                    </a:p>
                  </a:txBody>
                  <a:tcPr>
                    <a:noFill/>
                  </a:tcPr>
                </a:tc>
              </a:tr>
              <a:tr h="370840">
                <a:tc rowSpan="2">
                  <a:txBody>
                    <a:bodyPr/>
                    <a:lstStyle/>
                    <a:p>
                      <a:pPr algn="ctr"/>
                      <a:r>
                        <a:rPr lang="en-US" sz="2800" dirty="0" smtClean="0"/>
                        <a:t>main(..)</a:t>
                      </a:r>
                      <a:endParaRPr lang="en-US" sz="2800" dirty="0"/>
                    </a:p>
                  </a:txBody>
                  <a:tcPr>
                    <a:noFill/>
                  </a:tcPr>
                </a:tc>
                <a:tc>
                  <a:txBody>
                    <a:bodyPr/>
                    <a:lstStyle/>
                    <a:p>
                      <a:pPr algn="ctr"/>
                      <a:r>
                        <a:rPr lang="en-US" sz="2800" dirty="0" smtClean="0"/>
                        <a:t>branch1</a:t>
                      </a:r>
                      <a:endParaRPr lang="en-US" sz="2800" dirty="0"/>
                    </a:p>
                  </a:txBody>
                  <a:tcPr>
                    <a:noFill/>
                  </a:tcPr>
                </a:tc>
                <a:tc>
                  <a:txBody>
                    <a:bodyPr/>
                    <a:lstStyle/>
                    <a:p>
                      <a:pPr algn="ctr"/>
                      <a:endParaRPr lang="en-US" sz="2800" dirty="0"/>
                    </a:p>
                  </a:txBody>
                  <a:tcP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sym typeface="Zapf Dingbats"/>
                        </a:rPr>
                        <a:t>✔</a:t>
                      </a:r>
                      <a:endParaRPr lang="en-US" sz="2800" dirty="0" smtClean="0"/>
                    </a:p>
                  </a:txBody>
                  <a:tcPr>
                    <a:noFill/>
                  </a:tcPr>
                </a:tc>
                <a:tc>
                  <a:txBody>
                    <a:bodyPr/>
                    <a:lstStyle/>
                    <a:p>
                      <a:pPr algn="ctr"/>
                      <a:endParaRPr lang="en-US" sz="2800" dirty="0"/>
                    </a:p>
                  </a:txBody>
                  <a:tcP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sym typeface="Zapf Dingbats"/>
                        </a:rPr>
                        <a:t>✔</a:t>
                      </a:r>
                      <a:endParaRPr lang="en-US" sz="2800" dirty="0" smtClean="0"/>
                    </a:p>
                  </a:txBody>
                  <a:tcPr>
                    <a:noFill/>
                  </a:tcPr>
                </a:tc>
                <a:tc>
                  <a:txBody>
                    <a:bodyPr/>
                    <a:lstStyle/>
                    <a:p>
                      <a:pPr algn="ctr"/>
                      <a:endParaRPr lang="en-US" sz="2800" dirty="0"/>
                    </a:p>
                  </a:txBody>
                  <a:tcP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sym typeface="Zapf Dingbats"/>
                        </a:rPr>
                        <a:t>✔</a:t>
                      </a:r>
                      <a:endParaRPr lang="en-US" sz="2800" dirty="0" smtClean="0"/>
                    </a:p>
                  </a:txBody>
                  <a:tcPr>
                    <a:noFill/>
                  </a:tcPr>
                </a:tc>
              </a:tr>
              <a:tr h="370840">
                <a:tc vMerge="1">
                  <a:txBody>
                    <a:bodyPr/>
                    <a:lstStyle/>
                    <a:p>
                      <a:pPr algn="ctr"/>
                      <a:endParaRPr lang="en-US" sz="2800" dirty="0"/>
                    </a:p>
                  </a:txBody>
                  <a:tcPr>
                    <a:noFill/>
                  </a:tcPr>
                </a:tc>
                <a:tc>
                  <a:txBody>
                    <a:bodyPr/>
                    <a:lstStyle/>
                    <a:p>
                      <a:pPr algn="ctr"/>
                      <a:r>
                        <a:rPr lang="en-US" sz="2800" dirty="0" smtClean="0"/>
                        <a:t>branch2</a:t>
                      </a:r>
                      <a:endParaRPr lang="en-US" sz="2800" dirty="0"/>
                    </a:p>
                  </a:txBody>
                  <a:tcPr>
                    <a:noFill/>
                  </a:tcPr>
                </a:tc>
                <a:tc>
                  <a:txBody>
                    <a:bodyPr/>
                    <a:lstStyle/>
                    <a:p>
                      <a:pPr algn="ctr"/>
                      <a:endParaRPr lang="en-US" sz="2800" dirty="0"/>
                    </a:p>
                  </a:txBody>
                  <a:tcPr>
                    <a:noFill/>
                  </a:tcPr>
                </a:tc>
                <a:tc>
                  <a:txBody>
                    <a:bodyPr/>
                    <a:lstStyle/>
                    <a:p>
                      <a:pPr algn="ctr"/>
                      <a:endParaRPr lang="en-US" sz="2800" dirty="0"/>
                    </a:p>
                  </a:txBody>
                  <a:tcPr>
                    <a:noFill/>
                  </a:tcPr>
                </a:tc>
                <a:tc>
                  <a:txBody>
                    <a:bodyPr/>
                    <a:lstStyle/>
                    <a:p>
                      <a:pPr algn="ctr"/>
                      <a:endParaRPr lang="en-US" sz="2800" dirty="0"/>
                    </a:p>
                  </a:txBody>
                  <a:tcPr>
                    <a:noFill/>
                  </a:tcPr>
                </a:tc>
                <a:tc>
                  <a:txBody>
                    <a:bodyPr/>
                    <a:lstStyle/>
                    <a:p>
                      <a:pPr algn="ctr"/>
                      <a:endParaRPr lang="en-US" sz="2800" dirty="0"/>
                    </a:p>
                  </a:txBody>
                  <a:tcPr>
                    <a:noFill/>
                  </a:tcPr>
                </a:tc>
                <a:tc>
                  <a:txBody>
                    <a:bodyPr/>
                    <a:lstStyle/>
                    <a:p>
                      <a:pPr algn="ctr"/>
                      <a:endParaRPr lang="en-US" sz="2800" dirty="0"/>
                    </a:p>
                  </a:txBody>
                  <a:tcPr>
                    <a:noFill/>
                  </a:tcPr>
                </a:tc>
                <a:tc>
                  <a:txBody>
                    <a:bodyPr/>
                    <a:lstStyle/>
                    <a:p>
                      <a:pPr algn="ctr"/>
                      <a:endParaRPr lang="en-US" sz="2800" dirty="0"/>
                    </a:p>
                  </a:txBody>
                  <a:tcPr>
                    <a:noFill/>
                  </a:tcPr>
                </a:tc>
              </a:tr>
              <a:tr h="370840">
                <a:tc>
                  <a:txBody>
                    <a:bodyPr/>
                    <a:lstStyle/>
                    <a:p>
                      <a:pPr algn="ctr"/>
                      <a:r>
                        <a:rPr lang="en-US" sz="2800" dirty="0" smtClean="0"/>
                        <a:t>...</a:t>
                      </a:r>
                      <a:endParaRPr lang="en-US" sz="2800" dirty="0"/>
                    </a:p>
                  </a:txBody>
                  <a:tcPr>
                    <a:noFill/>
                  </a:tcPr>
                </a:tc>
                <a:tc>
                  <a:txBody>
                    <a:bodyPr/>
                    <a:lstStyle/>
                    <a:p>
                      <a:pPr algn="ctr"/>
                      <a:endParaRPr lang="en-US" sz="2800" dirty="0"/>
                    </a:p>
                  </a:txBody>
                  <a:tcPr>
                    <a:noFill/>
                  </a:tcPr>
                </a:tc>
                <a:tc>
                  <a:txBody>
                    <a:bodyPr/>
                    <a:lstStyle/>
                    <a:p>
                      <a:pPr algn="ctr"/>
                      <a:endParaRPr lang="en-US" sz="2800" dirty="0"/>
                    </a:p>
                  </a:txBody>
                  <a:tcPr>
                    <a:noFill/>
                  </a:tcPr>
                </a:tc>
                <a:tc>
                  <a:txBody>
                    <a:bodyPr/>
                    <a:lstStyle/>
                    <a:p>
                      <a:pPr algn="ctr"/>
                      <a:endParaRPr lang="en-US" sz="2800" dirty="0"/>
                    </a:p>
                  </a:txBody>
                  <a:tcPr>
                    <a:noFill/>
                  </a:tcPr>
                </a:tc>
                <a:tc>
                  <a:txBody>
                    <a:bodyPr/>
                    <a:lstStyle/>
                    <a:p>
                      <a:pPr algn="ctr"/>
                      <a:endParaRPr lang="en-US" sz="2800" dirty="0"/>
                    </a:p>
                  </a:txBody>
                  <a:tcPr>
                    <a:noFill/>
                  </a:tcPr>
                </a:tc>
                <a:tc>
                  <a:txBody>
                    <a:bodyPr/>
                    <a:lstStyle/>
                    <a:p>
                      <a:pPr algn="ctr"/>
                      <a:endParaRPr lang="en-US" sz="2800" dirty="0"/>
                    </a:p>
                  </a:txBody>
                  <a:tcPr>
                    <a:noFill/>
                  </a:tcPr>
                </a:tc>
                <a:tc>
                  <a:txBody>
                    <a:bodyPr/>
                    <a:lstStyle/>
                    <a:p>
                      <a:pPr algn="ctr"/>
                      <a:endParaRPr lang="en-US" sz="2800" dirty="0"/>
                    </a:p>
                  </a:txBody>
                  <a:tcPr>
                    <a:noFill/>
                  </a:tcPr>
                </a:tc>
                <a:tc>
                  <a:txBody>
                    <a:bodyPr/>
                    <a:lstStyle/>
                    <a:p>
                      <a:pPr algn="ctr"/>
                      <a:endParaRPr lang="en-US" sz="2800" dirty="0"/>
                    </a:p>
                  </a:txBody>
                  <a:tcPr>
                    <a:noFill/>
                  </a:tcPr>
                </a:tc>
              </a:tr>
            </a:tbl>
          </a:graphicData>
        </a:graphic>
      </p:graphicFrame>
      <p:sp>
        <p:nvSpPr>
          <p:cNvPr id="7" name="Rectangle 6"/>
          <p:cNvSpPr/>
          <p:nvPr/>
        </p:nvSpPr>
        <p:spPr>
          <a:xfrm>
            <a:off x="3433649" y="-1708666"/>
            <a:ext cx="389850" cy="369332"/>
          </a:xfrm>
          <a:prstGeom prst="rect">
            <a:avLst/>
          </a:prstGeom>
        </p:spPr>
        <p:txBody>
          <a:bodyPr wrap="none">
            <a:spAutoFit/>
          </a:bodyPr>
          <a:lstStyle/>
          <a:p>
            <a:pPr algn="ctr"/>
            <a:r>
              <a:rPr lang="en-US" dirty="0">
                <a:latin typeface="Zapf Dingbats"/>
                <a:ea typeface="Zapf Dingbats"/>
                <a:cs typeface="Zapf Dingbats"/>
                <a:sym typeface="Zapf Dingbats"/>
              </a:rPr>
              <a:t>✔</a:t>
            </a:r>
            <a:endParaRPr lang="en-US" dirty="0"/>
          </a:p>
        </p:txBody>
      </p:sp>
      <p:sp>
        <p:nvSpPr>
          <p:cNvPr id="11" name="TextBox 10"/>
          <p:cNvSpPr txBox="1"/>
          <p:nvPr/>
        </p:nvSpPr>
        <p:spPr>
          <a:xfrm>
            <a:off x="3433649" y="6262208"/>
            <a:ext cx="6018782" cy="523220"/>
          </a:xfrm>
          <a:prstGeom prst="rect">
            <a:avLst/>
          </a:prstGeom>
          <a:solidFill>
            <a:schemeClr val="accent1"/>
          </a:solidFill>
        </p:spPr>
        <p:txBody>
          <a:bodyPr wrap="square" rtlCol="0">
            <a:spAutoFit/>
          </a:bodyPr>
          <a:lstStyle/>
          <a:p>
            <a:pPr algn="ctr"/>
            <a:r>
              <a:rPr lang="en-US" sz="2800" b="1" dirty="0" smtClean="0">
                <a:solidFill>
                  <a:srgbClr val="FFFFFF"/>
                </a:solidFill>
              </a:rPr>
              <a:t>MINIMAL REGRESSION TEST SUITE</a:t>
            </a:r>
            <a:endParaRPr lang="en-US" sz="2800" b="1" dirty="0">
              <a:solidFill>
                <a:srgbClr val="FFFFFF"/>
              </a:solidFill>
            </a:endParaRPr>
          </a:p>
        </p:txBody>
      </p:sp>
      <p:sp>
        <p:nvSpPr>
          <p:cNvPr id="13" name="Down Arrow 12"/>
          <p:cNvSpPr/>
          <p:nvPr/>
        </p:nvSpPr>
        <p:spPr>
          <a:xfrm>
            <a:off x="5401773" y="1124857"/>
            <a:ext cx="991771" cy="5137351"/>
          </a:xfrm>
          <a:prstGeom prst="downArrow">
            <a:avLst>
              <a:gd name="adj1" fmla="val 50000"/>
              <a:gd name="adj2" fmla="val 37195"/>
            </a:avLst>
          </a:pr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wn Arrow 14"/>
          <p:cNvSpPr/>
          <p:nvPr/>
        </p:nvSpPr>
        <p:spPr>
          <a:xfrm>
            <a:off x="8177627" y="1124857"/>
            <a:ext cx="991771" cy="5137351"/>
          </a:xfrm>
          <a:prstGeom prst="downArrow">
            <a:avLst>
              <a:gd name="adj1" fmla="val 50000"/>
              <a:gd name="adj2" fmla="val 37195"/>
            </a:avLst>
          </a:pr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wn Arrow 15"/>
          <p:cNvSpPr/>
          <p:nvPr/>
        </p:nvSpPr>
        <p:spPr>
          <a:xfrm>
            <a:off x="3433649" y="1124857"/>
            <a:ext cx="991771" cy="5137351"/>
          </a:xfrm>
          <a:prstGeom prst="downArrow">
            <a:avLst>
              <a:gd name="adj1" fmla="val 50000"/>
              <a:gd name="adj2" fmla="val 37195"/>
            </a:avLst>
          </a:pr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rot="16200000">
            <a:off x="-695739" y="2247613"/>
            <a:ext cx="1780574" cy="584776"/>
          </a:xfrm>
          <a:prstGeom prst="rect">
            <a:avLst/>
          </a:prstGeom>
          <a:solidFill>
            <a:schemeClr val="bg1">
              <a:lumMod val="85000"/>
            </a:schemeClr>
          </a:solidFill>
        </p:spPr>
        <p:txBody>
          <a:bodyPr wrap="none" rtlCol="0">
            <a:spAutoFit/>
          </a:bodyPr>
          <a:lstStyle/>
          <a:p>
            <a:r>
              <a:rPr lang="en-US" sz="3200" dirty="0" smtClean="0">
                <a:latin typeface="Helvetica Light"/>
                <a:cs typeface="Helvetica Light"/>
              </a:rPr>
              <a:t>Modified</a:t>
            </a:r>
            <a:endParaRPr lang="en-US" sz="3200" dirty="0">
              <a:latin typeface="Helvetica Light"/>
              <a:cs typeface="Helvetica Light"/>
            </a:endParaRPr>
          </a:p>
        </p:txBody>
      </p:sp>
    </p:spTree>
    <p:extLst>
      <p:ext uri="{BB962C8B-B14F-4D97-AF65-F5344CB8AC3E}">
        <p14:creationId xmlns:p14="http://schemas.microsoft.com/office/powerpoint/2010/main" val="35335953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1" grpId="0" animBg="1"/>
      <p:bldP spid="13" grpId="0" animBg="1"/>
      <p:bldP spid="15" grpId="0" animBg="1"/>
      <p:bldP spid="16" grpId="0" animBg="1"/>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762000" y="1861441"/>
            <a:ext cx="8557685" cy="1124857"/>
          </a:xfrm>
          <a:prstGeom prst="rect">
            <a:avLst/>
          </a:prstGeom>
          <a:noFill/>
          <a:ln>
            <a:solidFill>
              <a:schemeClr val="tx2"/>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631840" y="1360695"/>
            <a:ext cx="311590" cy="2213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1212651" y="4191001"/>
            <a:ext cx="7842421" cy="266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rot="16200000">
            <a:off x="-1485844" y="2068664"/>
            <a:ext cx="3712625" cy="523220"/>
          </a:xfrm>
          <a:prstGeom prst="rect">
            <a:avLst/>
          </a:prstGeom>
          <a:noFill/>
        </p:spPr>
        <p:txBody>
          <a:bodyPr wrap="none" rtlCol="0">
            <a:spAutoFit/>
          </a:bodyPr>
          <a:lstStyle/>
          <a:p>
            <a:r>
              <a:rPr lang="en-US" sz="2800" dirty="0" smtClean="0"/>
              <a:t>Incremental Coverage</a:t>
            </a:r>
            <a:endParaRPr lang="en-US" sz="2800" dirty="0"/>
          </a:p>
        </p:txBody>
      </p:sp>
      <p:sp>
        <p:nvSpPr>
          <p:cNvPr id="13" name="Oval 12"/>
          <p:cNvSpPr/>
          <p:nvPr/>
        </p:nvSpPr>
        <p:spPr>
          <a:xfrm>
            <a:off x="2159010" y="3193144"/>
            <a:ext cx="127000" cy="1451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3164131" y="2601681"/>
            <a:ext cx="127000" cy="1451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423254" y="2209791"/>
            <a:ext cx="127000" cy="1451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5500947" y="1963045"/>
            <a:ext cx="127000" cy="1451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7231788" y="1698156"/>
            <a:ext cx="127000" cy="1451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8563483" y="1542125"/>
            <a:ext cx="127000" cy="1451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815006" y="3088615"/>
            <a:ext cx="0" cy="5334000"/>
          </a:xfrm>
          <a:prstGeom prst="line">
            <a:avLst/>
          </a:prstGeom>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rot="16200000">
            <a:off x="450645" y="2601681"/>
            <a:ext cx="776750" cy="523220"/>
          </a:xfrm>
          <a:prstGeom prst="rect">
            <a:avLst/>
          </a:prstGeom>
          <a:noFill/>
        </p:spPr>
        <p:txBody>
          <a:bodyPr wrap="none" rtlCol="0">
            <a:spAutoFit/>
          </a:bodyPr>
          <a:lstStyle/>
          <a:p>
            <a:r>
              <a:rPr lang="en-US" sz="2800" dirty="0" smtClean="0"/>
              <a:t>20%</a:t>
            </a:r>
            <a:endParaRPr lang="en-US" sz="2800" dirty="0"/>
          </a:p>
        </p:txBody>
      </p:sp>
      <p:sp>
        <p:nvSpPr>
          <p:cNvPr id="22" name="TextBox 21"/>
          <p:cNvSpPr txBox="1"/>
          <p:nvPr/>
        </p:nvSpPr>
        <p:spPr>
          <a:xfrm rot="16200000">
            <a:off x="469026" y="1487696"/>
            <a:ext cx="776750" cy="523220"/>
          </a:xfrm>
          <a:prstGeom prst="rect">
            <a:avLst/>
          </a:prstGeom>
          <a:noFill/>
        </p:spPr>
        <p:txBody>
          <a:bodyPr wrap="none" rtlCol="0">
            <a:spAutoFit/>
          </a:bodyPr>
          <a:lstStyle/>
          <a:p>
            <a:r>
              <a:rPr lang="en-US" sz="2800" dirty="0" smtClean="0"/>
              <a:t>50%</a:t>
            </a:r>
            <a:endParaRPr lang="en-US" sz="2800" dirty="0"/>
          </a:p>
        </p:txBody>
      </p:sp>
      <p:sp>
        <p:nvSpPr>
          <p:cNvPr id="28" name="Rectangle 27"/>
          <p:cNvSpPr/>
          <p:nvPr/>
        </p:nvSpPr>
        <p:spPr>
          <a:xfrm>
            <a:off x="1212651" y="4354287"/>
            <a:ext cx="6581937" cy="2503714"/>
          </a:xfrm>
          <a:prstGeom prst="rect">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1176365" y="4571184"/>
            <a:ext cx="2737450" cy="2413817"/>
          </a:xfrm>
          <a:prstGeom prst="rect">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30" name="Rectangle 29"/>
          <p:cNvSpPr/>
          <p:nvPr/>
        </p:nvSpPr>
        <p:spPr>
          <a:xfrm>
            <a:off x="1974914" y="5475904"/>
            <a:ext cx="1030500" cy="707886"/>
          </a:xfrm>
          <a:prstGeom prst="rect">
            <a:avLst/>
          </a:prstGeom>
        </p:spPr>
        <p:txBody>
          <a:bodyPr wrap="none">
            <a:spAutoFit/>
          </a:bodyPr>
          <a:lstStyle/>
          <a:p>
            <a:pPr algn="ctr"/>
            <a:r>
              <a:rPr lang="en-US" sz="4000" dirty="0">
                <a:solidFill>
                  <a:srgbClr val="FFFFFF"/>
                </a:solidFill>
              </a:rPr>
              <a:t>20%</a:t>
            </a:r>
          </a:p>
        </p:txBody>
      </p:sp>
      <p:sp>
        <p:nvSpPr>
          <p:cNvPr id="31" name="Rectangle 30"/>
          <p:cNvSpPr/>
          <p:nvPr/>
        </p:nvSpPr>
        <p:spPr>
          <a:xfrm>
            <a:off x="4550254" y="5475904"/>
            <a:ext cx="1030500" cy="707886"/>
          </a:xfrm>
          <a:prstGeom prst="rect">
            <a:avLst/>
          </a:prstGeom>
        </p:spPr>
        <p:txBody>
          <a:bodyPr wrap="none">
            <a:spAutoFit/>
          </a:bodyPr>
          <a:lstStyle/>
          <a:p>
            <a:pPr algn="ctr"/>
            <a:r>
              <a:rPr lang="en-US" sz="4000" dirty="0" smtClean="0">
                <a:solidFill>
                  <a:srgbClr val="FFFFFF"/>
                </a:solidFill>
              </a:rPr>
              <a:t>50</a:t>
            </a:r>
            <a:r>
              <a:rPr lang="en-US" sz="4000" dirty="0">
                <a:solidFill>
                  <a:srgbClr val="FFFFFF"/>
                </a:solidFill>
              </a:rPr>
              <a:t>%</a:t>
            </a:r>
          </a:p>
        </p:txBody>
      </p:sp>
      <p:sp>
        <p:nvSpPr>
          <p:cNvPr id="32" name="Rectangle 31"/>
          <p:cNvSpPr/>
          <p:nvPr/>
        </p:nvSpPr>
        <p:spPr>
          <a:xfrm>
            <a:off x="7710642" y="5475904"/>
            <a:ext cx="1407206" cy="1323439"/>
          </a:xfrm>
          <a:prstGeom prst="rect">
            <a:avLst/>
          </a:prstGeom>
        </p:spPr>
        <p:txBody>
          <a:bodyPr wrap="none">
            <a:spAutoFit/>
          </a:bodyPr>
          <a:lstStyle/>
          <a:p>
            <a:pPr algn="ctr"/>
            <a:r>
              <a:rPr lang="en-US" sz="4000" dirty="0" smtClean="0">
                <a:solidFill>
                  <a:srgbClr val="FFFFFF"/>
                </a:solidFill>
              </a:rPr>
              <a:t>MRT</a:t>
            </a:r>
          </a:p>
          <a:p>
            <a:pPr algn="ctr"/>
            <a:r>
              <a:rPr lang="en-US" sz="4000" dirty="0" smtClean="0">
                <a:solidFill>
                  <a:srgbClr val="FFFFFF"/>
                </a:solidFill>
              </a:rPr>
              <a:t>(75%)</a:t>
            </a:r>
            <a:endParaRPr lang="en-US" sz="4000" dirty="0">
              <a:solidFill>
                <a:srgbClr val="FFFFFF"/>
              </a:solidFill>
            </a:endParaRPr>
          </a:p>
        </p:txBody>
      </p:sp>
      <p:sp>
        <p:nvSpPr>
          <p:cNvPr id="4" name="TextBox 3"/>
          <p:cNvSpPr txBox="1"/>
          <p:nvPr/>
        </p:nvSpPr>
        <p:spPr>
          <a:xfrm>
            <a:off x="1850579" y="4127089"/>
            <a:ext cx="796212" cy="523220"/>
          </a:xfrm>
          <a:prstGeom prst="rect">
            <a:avLst/>
          </a:prstGeom>
          <a:solidFill>
            <a:schemeClr val="bg1"/>
          </a:solidFill>
          <a:ln>
            <a:solidFill>
              <a:schemeClr val="tx1"/>
            </a:solidFill>
          </a:ln>
        </p:spPr>
        <p:txBody>
          <a:bodyPr wrap="none" rtlCol="0">
            <a:spAutoFit/>
          </a:bodyPr>
          <a:lstStyle/>
          <a:p>
            <a:r>
              <a:rPr lang="en-US" sz="2800" dirty="0" smtClean="0"/>
              <a:t>TC1</a:t>
            </a:r>
            <a:endParaRPr lang="en-US" sz="2800" dirty="0"/>
          </a:p>
        </p:txBody>
      </p:sp>
      <p:sp>
        <p:nvSpPr>
          <p:cNvPr id="5" name="TextBox 4"/>
          <p:cNvSpPr txBox="1"/>
          <p:nvPr/>
        </p:nvSpPr>
        <p:spPr>
          <a:xfrm>
            <a:off x="2740998" y="4127089"/>
            <a:ext cx="1172817" cy="523220"/>
          </a:xfrm>
          <a:prstGeom prst="rect">
            <a:avLst/>
          </a:prstGeom>
          <a:solidFill>
            <a:schemeClr val="bg1"/>
          </a:solidFill>
          <a:ln>
            <a:solidFill>
              <a:schemeClr val="tx1"/>
            </a:solidFill>
          </a:ln>
        </p:spPr>
        <p:txBody>
          <a:bodyPr wrap="none" rtlCol="0">
            <a:spAutoFit/>
          </a:bodyPr>
          <a:lstStyle/>
          <a:p>
            <a:r>
              <a:rPr lang="en-US" sz="2800" dirty="0" smtClean="0"/>
              <a:t>TC817</a:t>
            </a:r>
            <a:endParaRPr lang="en-US" sz="2800" dirty="0"/>
          </a:p>
        </p:txBody>
      </p:sp>
      <p:sp>
        <p:nvSpPr>
          <p:cNvPr id="6" name="TextBox 5"/>
          <p:cNvSpPr txBox="1"/>
          <p:nvPr/>
        </p:nvSpPr>
        <p:spPr>
          <a:xfrm>
            <a:off x="4113770" y="4127089"/>
            <a:ext cx="796212" cy="523220"/>
          </a:xfrm>
          <a:prstGeom prst="rect">
            <a:avLst/>
          </a:prstGeom>
          <a:solidFill>
            <a:schemeClr val="bg1"/>
          </a:solidFill>
          <a:ln>
            <a:solidFill>
              <a:schemeClr val="tx1"/>
            </a:solidFill>
          </a:ln>
        </p:spPr>
        <p:txBody>
          <a:bodyPr wrap="none" rtlCol="0">
            <a:spAutoFit/>
          </a:bodyPr>
          <a:lstStyle/>
          <a:p>
            <a:r>
              <a:rPr lang="en-US" sz="2800" dirty="0" smtClean="0"/>
              <a:t>TC3</a:t>
            </a:r>
            <a:endParaRPr lang="en-US" sz="2800" dirty="0"/>
          </a:p>
        </p:txBody>
      </p:sp>
      <p:sp>
        <p:nvSpPr>
          <p:cNvPr id="7" name="TextBox 6"/>
          <p:cNvSpPr txBox="1"/>
          <p:nvPr/>
        </p:nvSpPr>
        <p:spPr>
          <a:xfrm>
            <a:off x="5128213" y="4120536"/>
            <a:ext cx="871603" cy="523220"/>
          </a:xfrm>
          <a:prstGeom prst="rect">
            <a:avLst/>
          </a:prstGeom>
          <a:solidFill>
            <a:schemeClr val="bg1"/>
          </a:solidFill>
          <a:ln>
            <a:solidFill>
              <a:schemeClr val="tx1"/>
            </a:solidFill>
          </a:ln>
        </p:spPr>
        <p:txBody>
          <a:bodyPr wrap="none" rtlCol="0">
            <a:spAutoFit/>
          </a:bodyPr>
          <a:lstStyle/>
          <a:p>
            <a:r>
              <a:rPr lang="en-US" sz="2800" dirty="0" smtClean="0"/>
              <a:t>TC..</a:t>
            </a:r>
            <a:endParaRPr lang="en-US" sz="2800" dirty="0"/>
          </a:p>
        </p:txBody>
      </p:sp>
      <p:sp>
        <p:nvSpPr>
          <p:cNvPr id="8" name="TextBox 7"/>
          <p:cNvSpPr txBox="1"/>
          <p:nvPr/>
        </p:nvSpPr>
        <p:spPr>
          <a:xfrm>
            <a:off x="8183470" y="4127089"/>
            <a:ext cx="871603" cy="523220"/>
          </a:xfrm>
          <a:prstGeom prst="rect">
            <a:avLst/>
          </a:prstGeom>
          <a:solidFill>
            <a:schemeClr val="bg1"/>
          </a:solidFill>
          <a:ln>
            <a:solidFill>
              <a:schemeClr val="tx1"/>
            </a:solidFill>
          </a:ln>
        </p:spPr>
        <p:txBody>
          <a:bodyPr wrap="none" rtlCol="0">
            <a:spAutoFit/>
          </a:bodyPr>
          <a:lstStyle/>
          <a:p>
            <a:r>
              <a:rPr lang="en-US" sz="2800" dirty="0" smtClean="0"/>
              <a:t>TC..</a:t>
            </a:r>
            <a:endParaRPr lang="en-US" sz="2800" dirty="0"/>
          </a:p>
        </p:txBody>
      </p:sp>
      <p:sp>
        <p:nvSpPr>
          <p:cNvPr id="26" name="TextBox 25"/>
          <p:cNvSpPr txBox="1"/>
          <p:nvPr/>
        </p:nvSpPr>
        <p:spPr>
          <a:xfrm>
            <a:off x="6922986" y="4127089"/>
            <a:ext cx="871603" cy="523220"/>
          </a:xfrm>
          <a:prstGeom prst="rect">
            <a:avLst/>
          </a:prstGeom>
          <a:solidFill>
            <a:schemeClr val="bg1"/>
          </a:solidFill>
          <a:ln>
            <a:solidFill>
              <a:schemeClr val="tx1"/>
            </a:solidFill>
          </a:ln>
        </p:spPr>
        <p:txBody>
          <a:bodyPr wrap="none" rtlCol="0">
            <a:spAutoFit/>
          </a:bodyPr>
          <a:lstStyle/>
          <a:p>
            <a:r>
              <a:rPr lang="en-US" sz="2800" dirty="0" smtClean="0"/>
              <a:t>TC..</a:t>
            </a:r>
            <a:endParaRPr lang="en-US" sz="2800" dirty="0"/>
          </a:p>
        </p:txBody>
      </p:sp>
      <p:sp>
        <p:nvSpPr>
          <p:cNvPr id="39" name="Rectangle 38"/>
          <p:cNvSpPr/>
          <p:nvPr/>
        </p:nvSpPr>
        <p:spPr>
          <a:xfrm>
            <a:off x="1016005" y="3964628"/>
            <a:ext cx="8303680" cy="45719"/>
          </a:xfrm>
          <a:prstGeom prst="rect">
            <a:avLst/>
          </a:prstGeom>
          <a:solidFill>
            <a:schemeClr val="tx2"/>
          </a:solidFill>
          <a:ln>
            <a:solidFill>
              <a:schemeClr val="tx2"/>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34013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8" grpId="0" animBg="1"/>
      <p:bldP spid="2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extLst>
              <p:ext uri="{D42A27DB-BD31-4B8C-83A1-F6EECF244321}">
                <p14:modId xmlns:p14="http://schemas.microsoft.com/office/powerpoint/2010/main" val="494608376"/>
              </p:ext>
            </p:extLst>
          </p:nvPr>
        </p:nvGraphicFramePr>
        <p:xfrm>
          <a:off x="107637" y="1007532"/>
          <a:ext cx="8891218" cy="5057192"/>
        </p:xfrm>
        <a:graphic>
          <a:graphicData uri="http://schemas.openxmlformats.org/drawingml/2006/table">
            <a:tbl>
              <a:tblPr firstRow="1" bandRow="1">
                <a:tableStyleId>{69CF1AB2-1976-4502-BF36-3FF5EA218861}</a:tableStyleId>
              </a:tblPr>
              <a:tblGrid>
                <a:gridCol w="2478495"/>
                <a:gridCol w="2022153"/>
                <a:gridCol w="961571"/>
                <a:gridCol w="1560286"/>
                <a:gridCol w="1868713"/>
              </a:tblGrid>
              <a:tr h="771331">
                <a:tc>
                  <a:txBody>
                    <a:bodyPr/>
                    <a:lstStyle/>
                    <a:p>
                      <a:r>
                        <a:rPr lang="en-US" sz="2800" b="0" dirty="0" smtClean="0">
                          <a:solidFill>
                            <a:schemeClr val="bg1"/>
                          </a:solidFill>
                        </a:rPr>
                        <a:t>Coverage</a:t>
                      </a:r>
                      <a:endParaRPr lang="en-US" sz="2800" b="0" dirty="0">
                        <a:solidFill>
                          <a:schemeClr val="bg1"/>
                        </a:solidFill>
                      </a:endParaRPr>
                    </a:p>
                  </a:txBody>
                  <a:tcPr>
                    <a:solidFill>
                      <a:schemeClr val="accent1"/>
                    </a:solidFill>
                  </a:tcPr>
                </a:tc>
                <a:tc gridSpan="2">
                  <a:txBody>
                    <a:bodyPr/>
                    <a:lstStyle/>
                    <a:p>
                      <a:pPr algn="ctr"/>
                      <a:r>
                        <a:rPr lang="en-US" sz="2800" b="0" dirty="0" smtClean="0">
                          <a:solidFill>
                            <a:schemeClr val="bg1"/>
                          </a:solidFill>
                        </a:rPr>
                        <a:t>Identified Faults</a:t>
                      </a:r>
                      <a:endParaRPr lang="en-US" sz="2800" b="0" dirty="0">
                        <a:solidFill>
                          <a:schemeClr val="bg1"/>
                        </a:solidFill>
                      </a:endParaRPr>
                    </a:p>
                  </a:txBody>
                  <a:tcPr>
                    <a:solidFill>
                      <a:schemeClr val="accent1"/>
                    </a:solidFill>
                  </a:tcPr>
                </a:tc>
                <a:tc hMerge="1">
                  <a:txBody>
                    <a:bodyPr/>
                    <a:lstStyle/>
                    <a:p>
                      <a:endParaRPr lang="en-US" dirty="0"/>
                    </a:p>
                  </a:txBody>
                  <a:tcPr>
                    <a:solidFill>
                      <a:schemeClr val="accent1"/>
                    </a:solidFill>
                  </a:tcPr>
                </a:tc>
                <a:tc gridSpan="2">
                  <a:txBody>
                    <a:bodyPr/>
                    <a:lstStyle/>
                    <a:p>
                      <a:pPr algn="ctr"/>
                      <a:r>
                        <a:rPr lang="en-US" sz="2800" b="0" dirty="0" smtClean="0">
                          <a:solidFill>
                            <a:schemeClr val="bg1"/>
                          </a:solidFill>
                        </a:rPr>
                        <a:t>Property Violations</a:t>
                      </a:r>
                      <a:endParaRPr lang="en-US" sz="2800" b="0" dirty="0">
                        <a:solidFill>
                          <a:schemeClr val="bg1"/>
                        </a:solidFill>
                      </a:endParaRPr>
                    </a:p>
                  </a:txBody>
                  <a:tcPr>
                    <a:solidFill>
                      <a:schemeClr val="accent1"/>
                    </a:solidFill>
                  </a:tcPr>
                </a:tc>
                <a:tc hMerge="1">
                  <a:txBody>
                    <a:bodyPr/>
                    <a:lstStyle/>
                    <a:p>
                      <a:pPr algn="ctr"/>
                      <a:endParaRPr lang="en-US" sz="2400" b="0" dirty="0">
                        <a:solidFill>
                          <a:schemeClr val="bg1"/>
                        </a:solidFill>
                      </a:endParaRPr>
                    </a:p>
                  </a:txBody>
                  <a:tcPr>
                    <a:solidFill>
                      <a:schemeClr val="accent1"/>
                    </a:solidFill>
                  </a:tcPr>
                </a:tc>
              </a:tr>
              <a:tr h="771331">
                <a:tc>
                  <a:txBody>
                    <a:bodyPr/>
                    <a:lstStyle/>
                    <a:p>
                      <a:r>
                        <a:rPr lang="en-US" sz="2800" b="0" dirty="0" smtClean="0">
                          <a:solidFill>
                            <a:schemeClr val="bg1"/>
                          </a:solidFill>
                        </a:rPr>
                        <a:t>Fault ID</a:t>
                      </a:r>
                      <a:endParaRPr lang="en-US" sz="2800" b="0" dirty="0">
                        <a:solidFill>
                          <a:schemeClr val="bg1"/>
                        </a:solidFill>
                      </a:endParaRPr>
                    </a:p>
                  </a:txBody>
                  <a:tcPr>
                    <a:solidFill>
                      <a:schemeClr val="accent1"/>
                    </a:solidFill>
                  </a:tcPr>
                </a:tc>
                <a:tc>
                  <a:txBody>
                    <a:bodyPr/>
                    <a:lstStyle/>
                    <a:p>
                      <a:r>
                        <a:rPr lang="en-US" sz="2800" b="0" dirty="0" smtClean="0">
                          <a:solidFill>
                            <a:schemeClr val="bg1"/>
                          </a:solidFill>
                        </a:rPr>
                        <a:t>Regression</a:t>
                      </a:r>
                    </a:p>
                    <a:p>
                      <a:r>
                        <a:rPr lang="en-US" sz="2800" b="0" dirty="0" smtClean="0">
                          <a:solidFill>
                            <a:schemeClr val="bg1"/>
                          </a:solidFill>
                        </a:rPr>
                        <a:t>Testing</a:t>
                      </a:r>
                      <a:endParaRPr lang="en-US" sz="2800" b="0" dirty="0">
                        <a:solidFill>
                          <a:schemeClr val="bg1"/>
                        </a:solidFill>
                      </a:endParaRPr>
                    </a:p>
                  </a:txBody>
                  <a:tcPr>
                    <a:solidFill>
                      <a:schemeClr val="accent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0" kern="1200" dirty="0" smtClean="0">
                          <a:solidFill>
                            <a:schemeClr val="bg1"/>
                          </a:solidFill>
                          <a:latin typeface="+mn-lt"/>
                          <a:ea typeface="+mn-ea"/>
                          <a:cs typeface="+mn-cs"/>
                        </a:rPr>
                        <a:t>VART</a:t>
                      </a:r>
                    </a:p>
                  </a:txBody>
                  <a:tcPr>
                    <a:solidFill>
                      <a:schemeClr val="accent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0" kern="1200" dirty="0" smtClean="0">
                          <a:solidFill>
                            <a:schemeClr val="bg1"/>
                          </a:solidFill>
                          <a:latin typeface="+mn-lt"/>
                          <a:ea typeface="+mn-ea"/>
                          <a:cs typeface="+mn-cs"/>
                        </a:rPr>
                        <a:t>TP</a:t>
                      </a:r>
                    </a:p>
                  </a:txBody>
                  <a:tcPr>
                    <a:solidFill>
                      <a:schemeClr val="accent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0" kern="1200" dirty="0" smtClean="0">
                          <a:solidFill>
                            <a:schemeClr val="bg1"/>
                          </a:solidFill>
                          <a:latin typeface="+mn-lt"/>
                          <a:ea typeface="+mn-ea"/>
                          <a:cs typeface="+mn-cs"/>
                        </a:rPr>
                        <a:t>FP</a:t>
                      </a:r>
                    </a:p>
                  </a:txBody>
                  <a:tcPr>
                    <a:solidFill>
                      <a:schemeClr val="accent1"/>
                    </a:solidFill>
                  </a:tcPr>
                </a:tc>
              </a:tr>
              <a:tr h="771331">
                <a:tc>
                  <a:txBody>
                    <a:bodyPr/>
                    <a:lstStyle/>
                    <a:p>
                      <a:r>
                        <a:rPr lang="en-US" sz="2800" dirty="0" smtClean="0">
                          <a:ln>
                            <a:noFill/>
                          </a:ln>
                        </a:rPr>
                        <a:t>Coverage 20%</a:t>
                      </a:r>
                      <a:endParaRPr lang="en-US" sz="2800" dirty="0">
                        <a:ln>
                          <a:noFill/>
                        </a:ln>
                      </a:endParaRPr>
                    </a:p>
                  </a:txBody>
                  <a:tcPr>
                    <a:solidFill>
                      <a:schemeClr val="bg1"/>
                    </a:solidFill>
                  </a:tcPr>
                </a:tc>
                <a:tc>
                  <a:txBody>
                    <a:bodyPr/>
                    <a:lstStyle/>
                    <a:p>
                      <a:r>
                        <a:rPr lang="en-US" sz="2800" dirty="0" smtClean="0">
                          <a:ln>
                            <a:noFill/>
                          </a:ln>
                        </a:rPr>
                        <a:t>3</a:t>
                      </a:r>
                      <a:endParaRPr lang="en-US" sz="2800" dirty="0">
                        <a:ln>
                          <a:noFill/>
                        </a:ln>
                      </a:endParaRPr>
                    </a:p>
                  </a:txBody>
                  <a:tcPr>
                    <a:solidFill>
                      <a:schemeClr val="bg1"/>
                    </a:solidFill>
                  </a:tcPr>
                </a:tc>
                <a:tc>
                  <a:txBody>
                    <a:bodyPr/>
                    <a:lstStyle/>
                    <a:p>
                      <a:r>
                        <a:rPr lang="en-US" sz="2800" dirty="0" smtClean="0">
                          <a:ln>
                            <a:noFill/>
                          </a:ln>
                        </a:rPr>
                        <a:t>5</a:t>
                      </a:r>
                      <a:endParaRPr lang="en-US" sz="2800" dirty="0">
                        <a:ln>
                          <a:noFill/>
                        </a:ln>
                      </a:endParaRPr>
                    </a:p>
                  </a:txBody>
                  <a:tcPr>
                    <a:solidFill>
                      <a:schemeClr val="bg1"/>
                    </a:solidFill>
                  </a:tcPr>
                </a:tc>
                <a:tc>
                  <a:txBody>
                    <a:bodyPr/>
                    <a:lstStyle/>
                    <a:p>
                      <a:r>
                        <a:rPr lang="en-US" sz="2800" dirty="0" smtClean="0">
                          <a:ln>
                            <a:noFill/>
                          </a:ln>
                        </a:rPr>
                        <a:t>5</a:t>
                      </a:r>
                      <a:endParaRPr lang="en-US" sz="2800" dirty="0">
                        <a:ln>
                          <a:noFill/>
                        </a:ln>
                      </a:endParaRPr>
                    </a:p>
                  </a:txBody>
                  <a:tcPr>
                    <a:solidFill>
                      <a:schemeClr val="bg1"/>
                    </a:solidFill>
                  </a:tcPr>
                </a:tc>
                <a:tc>
                  <a:txBody>
                    <a:bodyPr/>
                    <a:lstStyle/>
                    <a:p>
                      <a:r>
                        <a:rPr lang="en-US" sz="2800" dirty="0" smtClean="0">
                          <a:ln>
                            <a:noFill/>
                          </a:ln>
                        </a:rPr>
                        <a:t>0</a:t>
                      </a:r>
                      <a:endParaRPr lang="en-US" sz="2800" dirty="0">
                        <a:ln>
                          <a:noFill/>
                        </a:ln>
                      </a:endParaRPr>
                    </a:p>
                  </a:txBody>
                  <a:tcPr>
                    <a:solidFill>
                      <a:schemeClr val="bg1"/>
                    </a:solidFill>
                  </a:tcPr>
                </a:tc>
              </a:tr>
              <a:tr h="771331">
                <a:tc>
                  <a:txBody>
                    <a:bodyPr/>
                    <a:lstStyle/>
                    <a:p>
                      <a:r>
                        <a:rPr lang="en-US" sz="2800" dirty="0" smtClean="0">
                          <a:ln>
                            <a:noFill/>
                          </a:ln>
                        </a:rPr>
                        <a:t>Coverage 50%</a:t>
                      </a:r>
                      <a:endParaRPr lang="en-US" sz="2800" dirty="0">
                        <a:ln>
                          <a:noFill/>
                        </a:ln>
                      </a:endParaRPr>
                    </a:p>
                  </a:txBody>
                  <a:tcPr>
                    <a:solidFill>
                      <a:schemeClr val="bg1"/>
                    </a:solidFill>
                  </a:tcPr>
                </a:tc>
                <a:tc>
                  <a:txBody>
                    <a:bodyPr/>
                    <a:lstStyle/>
                    <a:p>
                      <a:r>
                        <a:rPr lang="en-US" sz="2800" dirty="0" smtClean="0">
                          <a:ln>
                            <a:noFill/>
                          </a:ln>
                        </a:rPr>
                        <a:t>7</a:t>
                      </a:r>
                      <a:endParaRPr lang="en-US" sz="2800" dirty="0">
                        <a:ln>
                          <a:noFill/>
                        </a:ln>
                      </a:endParaRPr>
                    </a:p>
                  </a:txBody>
                  <a:tcPr>
                    <a:solidFill>
                      <a:schemeClr val="bg1"/>
                    </a:solidFill>
                  </a:tcPr>
                </a:tc>
                <a:tc>
                  <a:txBody>
                    <a:bodyPr/>
                    <a:lstStyle/>
                    <a:p>
                      <a:r>
                        <a:rPr lang="en-US" sz="2800" dirty="0" smtClean="0">
                          <a:ln>
                            <a:noFill/>
                          </a:ln>
                        </a:rPr>
                        <a:t>8</a:t>
                      </a:r>
                      <a:endParaRPr lang="en-US" sz="2800" dirty="0">
                        <a:ln>
                          <a:noFill/>
                        </a:ln>
                      </a:endParaRPr>
                    </a:p>
                  </a:txBody>
                  <a:tcPr>
                    <a:solidFill>
                      <a:schemeClr val="bg1"/>
                    </a:solidFill>
                  </a:tcPr>
                </a:tc>
                <a:tc>
                  <a:txBody>
                    <a:bodyPr/>
                    <a:lstStyle/>
                    <a:p>
                      <a:r>
                        <a:rPr lang="en-US" sz="2800" dirty="0" smtClean="0">
                          <a:ln>
                            <a:noFill/>
                          </a:ln>
                        </a:rPr>
                        <a:t>2</a:t>
                      </a:r>
                      <a:endParaRPr lang="en-US" sz="2800" dirty="0">
                        <a:ln>
                          <a:noFill/>
                        </a:ln>
                      </a:endParaRPr>
                    </a:p>
                  </a:txBody>
                  <a:tcPr>
                    <a:solidFill>
                      <a:schemeClr val="bg1"/>
                    </a:solidFill>
                  </a:tcPr>
                </a:tc>
                <a:tc>
                  <a:txBody>
                    <a:bodyPr/>
                    <a:lstStyle/>
                    <a:p>
                      <a:r>
                        <a:rPr lang="en-US" sz="2800" dirty="0" smtClean="0">
                          <a:ln>
                            <a:noFill/>
                          </a:ln>
                        </a:rPr>
                        <a:t>0</a:t>
                      </a:r>
                      <a:endParaRPr lang="en-US" sz="2800" dirty="0">
                        <a:ln>
                          <a:noFill/>
                        </a:ln>
                      </a:endParaRPr>
                    </a:p>
                  </a:txBody>
                  <a:tcPr>
                    <a:solidFill>
                      <a:schemeClr val="bg1"/>
                    </a:solidFill>
                  </a:tcPr>
                </a:tc>
              </a:tr>
              <a:tr h="1114145">
                <a:tc>
                  <a:txBody>
                    <a:bodyPr/>
                    <a:lstStyle/>
                    <a:p>
                      <a:r>
                        <a:rPr lang="en-US" sz="2800" dirty="0" smtClean="0">
                          <a:ln>
                            <a:noFill/>
                          </a:ln>
                        </a:rPr>
                        <a:t>Minimal</a:t>
                      </a:r>
                      <a:r>
                        <a:rPr lang="en-US" sz="2800" baseline="0" dirty="0" smtClean="0">
                          <a:ln>
                            <a:noFill/>
                          </a:ln>
                        </a:rPr>
                        <a:t> Regression Test Suite</a:t>
                      </a:r>
                    </a:p>
                    <a:p>
                      <a:endParaRPr lang="en-US" sz="2800" baseline="0" dirty="0" smtClean="0">
                        <a:ln>
                          <a:noFill/>
                        </a:ln>
                      </a:endParaRPr>
                    </a:p>
                  </a:txBody>
                  <a:tcPr>
                    <a:solidFill>
                      <a:schemeClr val="bg1"/>
                    </a:solidFill>
                  </a:tcPr>
                </a:tc>
                <a:tc>
                  <a:txBody>
                    <a:bodyPr/>
                    <a:lstStyle/>
                    <a:p>
                      <a:r>
                        <a:rPr lang="en-US" sz="2800" dirty="0" smtClean="0">
                          <a:ln>
                            <a:noFill/>
                          </a:ln>
                        </a:rPr>
                        <a:t>10</a:t>
                      </a:r>
                      <a:endParaRPr lang="en-US" sz="2800" dirty="0">
                        <a:ln>
                          <a:noFill/>
                        </a:ln>
                      </a:endParaRPr>
                    </a:p>
                  </a:txBody>
                  <a:tcPr>
                    <a:solidFill>
                      <a:schemeClr val="bg1"/>
                    </a:solidFill>
                  </a:tcPr>
                </a:tc>
                <a:tc>
                  <a:txBody>
                    <a:bodyPr/>
                    <a:lstStyle/>
                    <a:p>
                      <a:r>
                        <a:rPr lang="en-US" sz="2800" dirty="0" smtClean="0">
                          <a:ln>
                            <a:noFill/>
                          </a:ln>
                        </a:rPr>
                        <a:t>10</a:t>
                      </a:r>
                      <a:endParaRPr lang="en-US" sz="2800" dirty="0">
                        <a:ln>
                          <a:noFill/>
                        </a:ln>
                      </a:endParaRPr>
                    </a:p>
                  </a:txBody>
                  <a:tcPr>
                    <a:solidFill>
                      <a:schemeClr val="bg1"/>
                    </a:solidFill>
                  </a:tcPr>
                </a:tc>
                <a:tc>
                  <a:txBody>
                    <a:bodyPr/>
                    <a:lstStyle/>
                    <a:p>
                      <a:r>
                        <a:rPr lang="en-US" sz="2800" dirty="0" smtClean="0">
                          <a:ln>
                            <a:noFill/>
                          </a:ln>
                        </a:rPr>
                        <a:t>0</a:t>
                      </a:r>
                      <a:endParaRPr lang="en-US" sz="2800" dirty="0">
                        <a:ln>
                          <a:noFill/>
                        </a:ln>
                      </a:endParaRPr>
                    </a:p>
                  </a:txBody>
                  <a:tcPr>
                    <a:solidFill>
                      <a:schemeClr val="bg1"/>
                    </a:solidFill>
                  </a:tcPr>
                </a:tc>
                <a:tc>
                  <a:txBody>
                    <a:bodyPr/>
                    <a:lstStyle/>
                    <a:p>
                      <a:r>
                        <a:rPr lang="en-US" sz="2800" dirty="0" smtClean="0">
                          <a:ln>
                            <a:noFill/>
                          </a:ln>
                        </a:rPr>
                        <a:t>0</a:t>
                      </a:r>
                      <a:endParaRPr lang="en-US" sz="2800" dirty="0">
                        <a:ln>
                          <a:noFill/>
                        </a:ln>
                      </a:endParaRPr>
                    </a:p>
                  </a:txBody>
                  <a:tcPr>
                    <a:solidFill>
                      <a:schemeClr val="bg1"/>
                    </a:solidFill>
                  </a:tcPr>
                </a:tc>
              </a:tr>
            </a:tbl>
          </a:graphicData>
        </a:graphic>
      </p:graphicFrame>
      <p:sp>
        <p:nvSpPr>
          <p:cNvPr id="3" name="Rectangle 2"/>
          <p:cNvSpPr/>
          <p:nvPr/>
        </p:nvSpPr>
        <p:spPr>
          <a:xfrm>
            <a:off x="5569857" y="671285"/>
            <a:ext cx="3628571" cy="6186715"/>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8479" y="5548477"/>
            <a:ext cx="2672948" cy="523220"/>
          </a:xfrm>
          <a:prstGeom prst="rect">
            <a:avLst/>
          </a:prstGeom>
        </p:spPr>
        <p:txBody>
          <a:bodyPr wrap="square">
            <a:spAutoFit/>
          </a:bodyPr>
          <a:lstStyle/>
          <a:p>
            <a:r>
              <a:rPr lang="en-US" sz="2800" dirty="0"/>
              <a:t>(</a:t>
            </a:r>
            <a:r>
              <a:rPr lang="en-US" sz="2800" dirty="0" smtClean="0"/>
              <a:t>coverage 75%</a:t>
            </a:r>
            <a:r>
              <a:rPr lang="en-US" sz="2800" dirty="0"/>
              <a:t>)</a:t>
            </a:r>
          </a:p>
        </p:txBody>
      </p:sp>
    </p:spTree>
    <p:extLst>
      <p:ext uri="{BB962C8B-B14F-4D97-AF65-F5344CB8AC3E}">
        <p14:creationId xmlns:p14="http://schemas.microsoft.com/office/powerpoint/2010/main" val="2426733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extLst>
              <p:ext uri="{D42A27DB-BD31-4B8C-83A1-F6EECF244321}">
                <p14:modId xmlns:p14="http://schemas.microsoft.com/office/powerpoint/2010/main" val="391184111"/>
              </p:ext>
            </p:extLst>
          </p:nvPr>
        </p:nvGraphicFramePr>
        <p:xfrm>
          <a:off x="252783" y="82239"/>
          <a:ext cx="8619073" cy="6739473"/>
        </p:xfrm>
        <a:graphic>
          <a:graphicData uri="http://schemas.openxmlformats.org/drawingml/2006/table">
            <a:tbl>
              <a:tblPr firstRow="1" bandRow="1">
                <a:tableStyleId>{69CF1AB2-1976-4502-BF36-3FF5EA218861}</a:tableStyleId>
              </a:tblPr>
              <a:tblGrid>
                <a:gridCol w="1750299"/>
                <a:gridCol w="1018404"/>
                <a:gridCol w="1170074"/>
                <a:gridCol w="1170074"/>
                <a:gridCol w="1170074"/>
                <a:gridCol w="1170074"/>
                <a:gridCol w="1170074"/>
              </a:tblGrid>
              <a:tr h="518421">
                <a:tc>
                  <a:txBody>
                    <a:bodyPr/>
                    <a:lstStyle/>
                    <a:p>
                      <a:r>
                        <a:rPr lang="en-US" sz="2400" dirty="0" smtClean="0">
                          <a:solidFill>
                            <a:schemeClr val="bg1"/>
                          </a:solidFill>
                        </a:rPr>
                        <a:t>Coverage</a:t>
                      </a:r>
                      <a:endParaRPr lang="en-US" sz="2400" dirty="0">
                        <a:solidFill>
                          <a:schemeClr val="bg1"/>
                        </a:solidFill>
                      </a:endParaRPr>
                    </a:p>
                  </a:txBody>
                  <a:tcPr>
                    <a:solidFill>
                      <a:schemeClr val="accent1"/>
                    </a:solidFill>
                  </a:tcPr>
                </a:tc>
                <a:tc gridSpan="2">
                  <a:txBody>
                    <a:bodyPr/>
                    <a:lstStyle/>
                    <a:p>
                      <a:pPr algn="ctr"/>
                      <a:r>
                        <a:rPr lang="en-US" sz="2400" dirty="0" smtClean="0">
                          <a:solidFill>
                            <a:schemeClr val="bg1"/>
                          </a:solidFill>
                        </a:rPr>
                        <a:t>20%</a:t>
                      </a:r>
                      <a:endParaRPr lang="en-US" sz="2400" dirty="0">
                        <a:solidFill>
                          <a:schemeClr val="bg1"/>
                        </a:solidFill>
                      </a:endParaRPr>
                    </a:p>
                  </a:txBody>
                  <a:tcPr>
                    <a:solidFill>
                      <a:schemeClr val="accent1"/>
                    </a:solidFill>
                  </a:tcPr>
                </a:tc>
                <a:tc hMerge="1">
                  <a:txBody>
                    <a:bodyPr/>
                    <a:lstStyle/>
                    <a:p>
                      <a:endParaRPr lang="en-US" dirty="0"/>
                    </a:p>
                  </a:txBody>
                  <a:tcPr>
                    <a:solidFill>
                      <a:schemeClr val="accent1"/>
                    </a:solidFill>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50%</a:t>
                      </a:r>
                    </a:p>
                  </a:txBody>
                  <a:tcPr>
                    <a:solidFill>
                      <a:schemeClr val="accent1"/>
                    </a:solidFill>
                  </a:tcPr>
                </a:tc>
                <a:tc hMerge="1">
                  <a:txBody>
                    <a:bodyPr/>
                    <a:lstStyle/>
                    <a:p>
                      <a:endParaRPr lang="en-US" dirty="0"/>
                    </a:p>
                  </a:txBody>
                  <a:tcPr>
                    <a:solidFill>
                      <a:schemeClr val="accent1"/>
                    </a:solidFill>
                  </a:tcPr>
                </a:tc>
                <a:tc gridSpan="2">
                  <a:txBody>
                    <a:bodyPr/>
                    <a:lstStyle/>
                    <a:p>
                      <a:pPr algn="ctr"/>
                      <a:r>
                        <a:rPr lang="en-US" sz="2400" dirty="0" smtClean="0">
                          <a:solidFill>
                            <a:srgbClr val="FFFFFF"/>
                          </a:solidFill>
                        </a:rPr>
                        <a:t>MRT</a:t>
                      </a:r>
                      <a:endParaRPr lang="en-US" sz="2400" dirty="0">
                        <a:solidFill>
                          <a:srgbClr val="FFFFFF"/>
                        </a:solidFill>
                      </a:endParaRPr>
                    </a:p>
                  </a:txBody>
                  <a:tcPr>
                    <a:solidFill>
                      <a:schemeClr val="accent1"/>
                    </a:solidFill>
                  </a:tcPr>
                </a:tc>
                <a:tc hMerge="1">
                  <a:txBody>
                    <a:bodyPr/>
                    <a:lstStyle/>
                    <a:p>
                      <a:endParaRPr lang="en-US" dirty="0"/>
                    </a:p>
                  </a:txBody>
                  <a:tcPr>
                    <a:solidFill>
                      <a:schemeClr val="accent1"/>
                    </a:solidFill>
                  </a:tcPr>
                </a:tc>
              </a:tr>
              <a:tr h="518421">
                <a:tc>
                  <a:txBody>
                    <a:bodyPr/>
                    <a:lstStyle/>
                    <a:p>
                      <a:r>
                        <a:rPr lang="en-US" sz="2400" dirty="0" smtClean="0">
                          <a:solidFill>
                            <a:schemeClr val="bg1"/>
                          </a:solidFill>
                        </a:rPr>
                        <a:t>Fault ID</a:t>
                      </a:r>
                      <a:endParaRPr lang="en-US" sz="2400" dirty="0">
                        <a:solidFill>
                          <a:schemeClr val="bg1"/>
                        </a:solidFill>
                      </a:endParaRPr>
                    </a:p>
                  </a:txBody>
                  <a:tcPr>
                    <a:solidFill>
                      <a:schemeClr val="accent1"/>
                    </a:solidFill>
                  </a:tcPr>
                </a:tc>
                <a:tc>
                  <a:txBody>
                    <a:bodyPr/>
                    <a:lstStyle/>
                    <a:p>
                      <a:r>
                        <a:rPr lang="en-US" sz="2400" dirty="0" smtClean="0">
                          <a:solidFill>
                            <a:schemeClr val="bg1"/>
                          </a:solidFill>
                        </a:rPr>
                        <a:t>Test</a:t>
                      </a:r>
                      <a:endParaRPr lang="en-US" sz="2400" dirty="0">
                        <a:solidFill>
                          <a:schemeClr val="bg1"/>
                        </a:solidFill>
                      </a:endParaRPr>
                    </a:p>
                  </a:txBody>
                  <a:tcPr>
                    <a:solidFill>
                      <a:schemeClr val="accent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kern="1200" dirty="0" smtClean="0">
                          <a:solidFill>
                            <a:schemeClr val="bg1"/>
                          </a:solidFill>
                          <a:latin typeface="+mn-lt"/>
                          <a:ea typeface="+mn-ea"/>
                          <a:cs typeface="+mn-cs"/>
                        </a:rPr>
                        <a:t>VART</a:t>
                      </a:r>
                    </a:p>
                  </a:txBody>
                  <a:tcPr>
                    <a:solidFill>
                      <a:schemeClr val="accent1"/>
                    </a:solidFill>
                  </a:tcPr>
                </a:tc>
                <a:tc>
                  <a:txBody>
                    <a:bodyPr/>
                    <a:lstStyle/>
                    <a:p>
                      <a:r>
                        <a:rPr lang="en-US" sz="2400" dirty="0" smtClean="0">
                          <a:solidFill>
                            <a:schemeClr val="bg1"/>
                          </a:solidFill>
                        </a:rPr>
                        <a:t>Test</a:t>
                      </a:r>
                      <a:endParaRPr lang="en-US" sz="2400" dirty="0">
                        <a:solidFill>
                          <a:schemeClr val="bg1"/>
                        </a:solidFill>
                      </a:endParaRPr>
                    </a:p>
                  </a:txBody>
                  <a:tcPr>
                    <a:solidFill>
                      <a:schemeClr val="accent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VART</a:t>
                      </a:r>
                    </a:p>
                  </a:txBody>
                  <a:tcPr>
                    <a:solidFill>
                      <a:schemeClr val="accent1"/>
                    </a:solidFill>
                  </a:tcPr>
                </a:tc>
                <a:tc>
                  <a:txBody>
                    <a:bodyPr/>
                    <a:lstStyle/>
                    <a:p>
                      <a:r>
                        <a:rPr lang="en-US" sz="2400" dirty="0" smtClean="0">
                          <a:solidFill>
                            <a:schemeClr val="bg1"/>
                          </a:solidFill>
                        </a:rPr>
                        <a:t>Test</a:t>
                      </a:r>
                      <a:endParaRPr lang="en-US" sz="2400" dirty="0">
                        <a:solidFill>
                          <a:schemeClr val="bg1"/>
                        </a:solidFill>
                      </a:endParaRPr>
                    </a:p>
                  </a:txBody>
                  <a:tcPr>
                    <a:solidFill>
                      <a:schemeClr val="accent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VART</a:t>
                      </a:r>
                    </a:p>
                  </a:txBody>
                  <a:tcPr>
                    <a:solidFill>
                      <a:schemeClr val="accent1"/>
                    </a:solidFill>
                  </a:tcPr>
                </a:tc>
              </a:tr>
              <a:tr h="518421">
                <a:tc>
                  <a:txBody>
                    <a:bodyPr/>
                    <a:lstStyle/>
                    <a:p>
                      <a:r>
                        <a:rPr lang="en-US" sz="2400" dirty="0" smtClean="0">
                          <a:ln>
                            <a:noFill/>
                          </a:ln>
                        </a:rPr>
                        <a:t>v3 DG10</a:t>
                      </a:r>
                      <a:endParaRPr lang="en-US" sz="2400" dirty="0">
                        <a:ln>
                          <a:noFill/>
                        </a:ln>
                      </a:endParaRPr>
                    </a:p>
                  </a:txBody>
                  <a:tcPr>
                    <a:solidFill>
                      <a:schemeClr val="bg1"/>
                    </a:solidFill>
                  </a:tcPr>
                </a:tc>
                <a:tc>
                  <a:txBody>
                    <a:bodyPr/>
                    <a:lstStyle/>
                    <a:p>
                      <a:r>
                        <a:rPr lang="en-US" sz="2400" dirty="0" smtClean="0">
                          <a:ln>
                            <a:noFill/>
                          </a:ln>
                        </a:rPr>
                        <a:t>0</a:t>
                      </a:r>
                      <a:endParaRPr lang="en-US" sz="2400" dirty="0">
                        <a:ln>
                          <a:noFill/>
                        </a:ln>
                      </a:endParaRPr>
                    </a:p>
                  </a:txBody>
                  <a:tcPr>
                    <a:solidFill>
                      <a:schemeClr val="bg1"/>
                    </a:solidFill>
                  </a:tcPr>
                </a:tc>
                <a:tc>
                  <a:txBody>
                    <a:bodyPr/>
                    <a:lstStyle/>
                    <a:p>
                      <a:r>
                        <a:rPr lang="en-US" sz="2400" dirty="0" smtClean="0">
                          <a:ln>
                            <a:noFill/>
                          </a:ln>
                        </a:rPr>
                        <a:t>0</a:t>
                      </a:r>
                      <a:endParaRPr lang="en-US" sz="2400" dirty="0">
                        <a:ln>
                          <a:noFill/>
                        </a:ln>
                      </a:endParaRPr>
                    </a:p>
                  </a:txBody>
                  <a:tcPr>
                    <a:solidFill>
                      <a:schemeClr val="bg1"/>
                    </a:solidFill>
                  </a:tcPr>
                </a:tc>
                <a:tc>
                  <a:txBody>
                    <a:bodyPr/>
                    <a:lstStyle/>
                    <a:p>
                      <a:r>
                        <a:rPr lang="en-US" sz="2400" dirty="0" smtClean="0">
                          <a:ln>
                            <a:noFill/>
                          </a:ln>
                        </a:rPr>
                        <a:t>1</a:t>
                      </a:r>
                      <a:endParaRPr lang="en-US" sz="2400" dirty="0">
                        <a:ln>
                          <a:noFill/>
                        </a:ln>
                      </a:endParaRPr>
                    </a:p>
                  </a:txBody>
                  <a:tcPr>
                    <a:solidFill>
                      <a:schemeClr val="bg1"/>
                    </a:solidFill>
                  </a:tcPr>
                </a:tc>
                <a:tc>
                  <a:txBody>
                    <a:bodyPr/>
                    <a:lstStyle/>
                    <a:p>
                      <a:r>
                        <a:rPr lang="en-US" sz="2400" dirty="0" smtClean="0">
                          <a:ln>
                            <a:noFill/>
                          </a:ln>
                        </a:rPr>
                        <a:t>1</a:t>
                      </a:r>
                      <a:endParaRPr lang="en-US" sz="2400" dirty="0">
                        <a:ln>
                          <a:noFill/>
                        </a:ln>
                      </a:endParaRPr>
                    </a:p>
                  </a:txBody>
                  <a:tcPr>
                    <a:solidFill>
                      <a:schemeClr val="bg1"/>
                    </a:solidFill>
                  </a:tcPr>
                </a:tc>
                <a:tc>
                  <a:txBody>
                    <a:bodyPr/>
                    <a:lstStyle/>
                    <a:p>
                      <a:r>
                        <a:rPr lang="en-US" sz="2400" dirty="0" smtClean="0">
                          <a:ln>
                            <a:noFill/>
                          </a:ln>
                        </a:rPr>
                        <a:t>1</a:t>
                      </a:r>
                      <a:endParaRPr lang="en-US" sz="2400" dirty="0">
                        <a:ln>
                          <a:noFill/>
                        </a:ln>
                      </a:endParaRPr>
                    </a:p>
                  </a:txBody>
                  <a:tcPr>
                    <a:solidFill>
                      <a:schemeClr val="bg1"/>
                    </a:solidFill>
                  </a:tcPr>
                </a:tc>
                <a:tc>
                  <a:txBody>
                    <a:bodyPr/>
                    <a:lstStyle/>
                    <a:p>
                      <a:r>
                        <a:rPr lang="en-US" sz="2400" dirty="0" smtClean="0">
                          <a:ln>
                            <a:noFill/>
                          </a:ln>
                        </a:rPr>
                        <a:t>1</a:t>
                      </a:r>
                      <a:endParaRPr lang="en-US" sz="2400" dirty="0">
                        <a:ln>
                          <a:noFill/>
                        </a:ln>
                      </a:endParaRPr>
                    </a:p>
                  </a:txBody>
                  <a:tcPr>
                    <a:solidFill>
                      <a:schemeClr val="bg1"/>
                    </a:solidFill>
                  </a:tcPr>
                </a:tc>
              </a:tr>
              <a:tr h="518421">
                <a:tc>
                  <a:txBody>
                    <a:bodyPr/>
                    <a:lstStyle/>
                    <a:p>
                      <a:r>
                        <a:rPr lang="en-US" sz="2400" dirty="0" smtClean="0">
                          <a:ln>
                            <a:noFill/>
                          </a:ln>
                        </a:rPr>
                        <a:t>v3 KP2</a:t>
                      </a:r>
                      <a:endParaRPr lang="en-US" sz="2400" dirty="0">
                        <a:ln>
                          <a:noFill/>
                        </a:ln>
                      </a:endParaRPr>
                    </a:p>
                  </a:txBody>
                  <a:tcPr>
                    <a:solidFill>
                      <a:schemeClr val="bg1"/>
                    </a:solidFill>
                  </a:tcPr>
                </a:tc>
                <a:tc>
                  <a:txBody>
                    <a:bodyPr/>
                    <a:lstStyle/>
                    <a:p>
                      <a:r>
                        <a:rPr lang="en-US" sz="2400" dirty="0" smtClean="0">
                          <a:ln>
                            <a:noFill/>
                          </a:ln>
                        </a:rPr>
                        <a:t>0</a:t>
                      </a:r>
                      <a:endParaRPr lang="en-US" sz="2400" dirty="0">
                        <a:ln>
                          <a:noFill/>
                        </a:ln>
                      </a:endParaRPr>
                    </a:p>
                  </a:txBody>
                  <a:tcPr>
                    <a:solidFill>
                      <a:schemeClr val="bg1"/>
                    </a:solidFill>
                  </a:tcPr>
                </a:tc>
                <a:tc>
                  <a:txBody>
                    <a:bodyPr/>
                    <a:lstStyle/>
                    <a:p>
                      <a:r>
                        <a:rPr lang="en-US" sz="2400" dirty="0" smtClean="0">
                          <a:ln>
                            <a:noFill/>
                          </a:ln>
                        </a:rPr>
                        <a:t>1</a:t>
                      </a:r>
                      <a:endParaRPr lang="en-US" sz="2400" dirty="0">
                        <a:ln>
                          <a:noFill/>
                        </a:ln>
                      </a:endParaRPr>
                    </a:p>
                  </a:txBody>
                  <a:tcPr>
                    <a:solidFill>
                      <a:schemeClr val="accent1">
                        <a:lumMod val="60000"/>
                        <a:lumOff val="40000"/>
                      </a:schemeClr>
                    </a:solidFill>
                  </a:tcPr>
                </a:tc>
                <a:tc>
                  <a:txBody>
                    <a:bodyPr/>
                    <a:lstStyle/>
                    <a:p>
                      <a:r>
                        <a:rPr lang="en-US" sz="2400" dirty="0" smtClean="0">
                          <a:ln>
                            <a:noFill/>
                          </a:ln>
                        </a:rPr>
                        <a:t>1</a:t>
                      </a:r>
                      <a:endParaRPr lang="en-US" sz="2400" dirty="0">
                        <a:ln>
                          <a:noFill/>
                        </a:ln>
                      </a:endParaRPr>
                    </a:p>
                  </a:txBody>
                  <a:tcPr>
                    <a:solidFill>
                      <a:schemeClr val="bg1"/>
                    </a:solidFill>
                  </a:tcPr>
                </a:tc>
                <a:tc>
                  <a:txBody>
                    <a:bodyPr/>
                    <a:lstStyle/>
                    <a:p>
                      <a:r>
                        <a:rPr lang="en-US" sz="2400" dirty="0" smtClean="0">
                          <a:ln>
                            <a:noFill/>
                          </a:ln>
                        </a:rPr>
                        <a:t>1</a:t>
                      </a:r>
                      <a:endParaRPr lang="en-US" sz="2400" dirty="0">
                        <a:ln>
                          <a:noFill/>
                        </a:ln>
                      </a:endParaRPr>
                    </a:p>
                  </a:txBody>
                  <a:tcPr>
                    <a:solidFill>
                      <a:schemeClr val="bg1"/>
                    </a:solidFill>
                  </a:tcPr>
                </a:tc>
                <a:tc>
                  <a:txBody>
                    <a:bodyPr/>
                    <a:lstStyle/>
                    <a:p>
                      <a:r>
                        <a:rPr lang="en-US" sz="2400" dirty="0" smtClean="0">
                          <a:ln>
                            <a:noFill/>
                          </a:ln>
                        </a:rPr>
                        <a:t>1</a:t>
                      </a:r>
                      <a:endParaRPr lang="en-US" sz="2400" dirty="0">
                        <a:ln>
                          <a:noFill/>
                        </a:ln>
                      </a:endParaRPr>
                    </a:p>
                  </a:txBody>
                  <a:tcPr>
                    <a:solidFill>
                      <a:schemeClr val="bg1"/>
                    </a:solidFill>
                  </a:tcPr>
                </a:tc>
                <a:tc>
                  <a:txBody>
                    <a:bodyPr/>
                    <a:lstStyle/>
                    <a:p>
                      <a:r>
                        <a:rPr lang="en-US" sz="2400" dirty="0" smtClean="0">
                          <a:ln>
                            <a:noFill/>
                          </a:ln>
                        </a:rPr>
                        <a:t>1</a:t>
                      </a:r>
                      <a:endParaRPr lang="en-US" sz="2400" dirty="0">
                        <a:ln>
                          <a:noFill/>
                        </a:ln>
                      </a:endParaRPr>
                    </a:p>
                  </a:txBody>
                  <a:tcPr>
                    <a:solidFill>
                      <a:schemeClr val="bg1"/>
                    </a:solidFill>
                  </a:tcPr>
                </a:tc>
              </a:tr>
              <a:tr h="518421">
                <a:tc>
                  <a:txBody>
                    <a:bodyPr/>
                    <a:lstStyle/>
                    <a:p>
                      <a:r>
                        <a:rPr lang="en-US" sz="2400" dirty="0" smtClean="0">
                          <a:ln>
                            <a:noFill/>
                          </a:ln>
                        </a:rPr>
                        <a:t>v3 KP9</a:t>
                      </a:r>
                      <a:endParaRPr lang="en-US" sz="2400" dirty="0">
                        <a:ln>
                          <a:noFill/>
                        </a:ln>
                      </a:endParaRPr>
                    </a:p>
                  </a:txBody>
                  <a:tcPr>
                    <a:solidFill>
                      <a:schemeClr val="bg1"/>
                    </a:solidFill>
                  </a:tcPr>
                </a:tc>
                <a:tc>
                  <a:txBody>
                    <a:bodyPr/>
                    <a:lstStyle/>
                    <a:p>
                      <a:r>
                        <a:rPr lang="en-US" sz="2400" dirty="0" smtClean="0">
                          <a:ln>
                            <a:noFill/>
                          </a:ln>
                        </a:rPr>
                        <a:t>0</a:t>
                      </a:r>
                      <a:endParaRPr lang="en-US" sz="2400" dirty="0">
                        <a:ln>
                          <a:noFill/>
                        </a:ln>
                      </a:endParaRPr>
                    </a:p>
                  </a:txBody>
                  <a:tcPr>
                    <a:solidFill>
                      <a:schemeClr val="bg1"/>
                    </a:solidFill>
                  </a:tcPr>
                </a:tc>
                <a:tc>
                  <a:txBody>
                    <a:bodyPr/>
                    <a:lstStyle/>
                    <a:p>
                      <a:r>
                        <a:rPr lang="en-US" sz="2400" dirty="0" smtClean="0">
                          <a:ln>
                            <a:noFill/>
                          </a:ln>
                        </a:rPr>
                        <a:t>0</a:t>
                      </a:r>
                      <a:endParaRPr lang="en-US" sz="2400" dirty="0">
                        <a:ln>
                          <a:noFill/>
                        </a:ln>
                      </a:endParaRPr>
                    </a:p>
                  </a:txBody>
                  <a:tcPr>
                    <a:solidFill>
                      <a:schemeClr val="bg1"/>
                    </a:solidFill>
                  </a:tcPr>
                </a:tc>
                <a:tc>
                  <a:txBody>
                    <a:bodyPr/>
                    <a:lstStyle/>
                    <a:p>
                      <a:r>
                        <a:rPr lang="en-US" sz="2400" dirty="0" smtClean="0">
                          <a:ln>
                            <a:noFill/>
                          </a:ln>
                        </a:rPr>
                        <a:t>0</a:t>
                      </a:r>
                      <a:endParaRPr lang="en-US" sz="2400" dirty="0">
                        <a:ln>
                          <a:noFill/>
                        </a:ln>
                      </a:endParaRPr>
                    </a:p>
                  </a:txBody>
                  <a:tcPr>
                    <a:solidFill>
                      <a:schemeClr val="bg1"/>
                    </a:solidFill>
                  </a:tcPr>
                </a:tc>
                <a:tc>
                  <a:txBody>
                    <a:bodyPr/>
                    <a:lstStyle/>
                    <a:p>
                      <a:r>
                        <a:rPr lang="en-US" sz="2400" dirty="0" smtClean="0">
                          <a:ln>
                            <a:noFill/>
                          </a:ln>
                        </a:rPr>
                        <a:t>0</a:t>
                      </a:r>
                      <a:endParaRPr lang="en-US" sz="2400" dirty="0">
                        <a:ln>
                          <a:noFill/>
                        </a:ln>
                      </a:endParaRPr>
                    </a:p>
                  </a:txBody>
                  <a:tcPr>
                    <a:solidFill>
                      <a:schemeClr val="bg1"/>
                    </a:solidFill>
                  </a:tcPr>
                </a:tc>
                <a:tc>
                  <a:txBody>
                    <a:bodyPr/>
                    <a:lstStyle/>
                    <a:p>
                      <a:r>
                        <a:rPr lang="en-US" sz="2400" dirty="0" smtClean="0">
                          <a:ln>
                            <a:noFill/>
                          </a:ln>
                        </a:rPr>
                        <a:t>0</a:t>
                      </a:r>
                      <a:endParaRPr lang="en-US" sz="2400" dirty="0">
                        <a:ln>
                          <a:noFill/>
                        </a:ln>
                      </a:endParaRPr>
                    </a:p>
                  </a:txBody>
                  <a:tcPr>
                    <a:solidFill>
                      <a:schemeClr val="bg1"/>
                    </a:solidFill>
                  </a:tcPr>
                </a:tc>
                <a:tc>
                  <a:txBody>
                    <a:bodyPr/>
                    <a:lstStyle/>
                    <a:p>
                      <a:r>
                        <a:rPr lang="en-US" sz="2400" dirty="0" smtClean="0">
                          <a:ln>
                            <a:noFill/>
                          </a:ln>
                        </a:rPr>
                        <a:t>0</a:t>
                      </a:r>
                      <a:endParaRPr lang="en-US" sz="2400" dirty="0">
                        <a:ln>
                          <a:noFill/>
                        </a:ln>
                      </a:endParaRPr>
                    </a:p>
                  </a:txBody>
                  <a:tcPr>
                    <a:solidFill>
                      <a:schemeClr val="bg1"/>
                    </a:solidFill>
                  </a:tcPr>
                </a:tc>
              </a:tr>
              <a:tr h="518421">
                <a:tc>
                  <a:txBody>
                    <a:bodyPr/>
                    <a:lstStyle/>
                    <a:p>
                      <a:r>
                        <a:rPr lang="en-US" sz="2400" dirty="0" smtClean="0">
                          <a:ln>
                            <a:noFill/>
                          </a:ln>
                        </a:rPr>
                        <a:t>v3 DG1</a:t>
                      </a:r>
                      <a:endParaRPr lang="en-US" sz="2400" dirty="0">
                        <a:ln>
                          <a:noFill/>
                        </a:ln>
                      </a:endParaRPr>
                    </a:p>
                  </a:txBody>
                  <a:tcPr>
                    <a:solidFill>
                      <a:schemeClr val="bg1"/>
                    </a:solidFill>
                  </a:tcPr>
                </a:tc>
                <a:tc>
                  <a:txBody>
                    <a:bodyPr/>
                    <a:lstStyle/>
                    <a:p>
                      <a:r>
                        <a:rPr lang="en-US" sz="2400" dirty="0" smtClean="0">
                          <a:ln>
                            <a:noFill/>
                          </a:ln>
                        </a:rPr>
                        <a:t>0</a:t>
                      </a:r>
                      <a:endParaRPr lang="en-US" sz="2400" dirty="0">
                        <a:ln>
                          <a:noFill/>
                        </a:ln>
                      </a:endParaRPr>
                    </a:p>
                  </a:txBody>
                  <a:tcPr>
                    <a:solidFill>
                      <a:schemeClr val="bg1"/>
                    </a:solidFill>
                  </a:tcPr>
                </a:tc>
                <a:tc>
                  <a:txBody>
                    <a:bodyPr/>
                    <a:lstStyle/>
                    <a:p>
                      <a:r>
                        <a:rPr lang="en-US" sz="2400" dirty="0" smtClean="0">
                          <a:ln>
                            <a:noFill/>
                          </a:ln>
                        </a:rPr>
                        <a:t>0</a:t>
                      </a:r>
                      <a:endParaRPr lang="en-US" sz="2400" dirty="0">
                        <a:ln>
                          <a:noFill/>
                        </a:ln>
                      </a:endParaRPr>
                    </a:p>
                  </a:txBody>
                  <a:tcPr>
                    <a:solidFill>
                      <a:schemeClr val="bg1"/>
                    </a:solidFill>
                  </a:tcPr>
                </a:tc>
                <a:tc>
                  <a:txBody>
                    <a:bodyPr/>
                    <a:lstStyle/>
                    <a:p>
                      <a:r>
                        <a:rPr lang="en-US" sz="2400" dirty="0" smtClean="0">
                          <a:ln>
                            <a:noFill/>
                          </a:ln>
                        </a:rPr>
                        <a:t>0</a:t>
                      </a:r>
                      <a:endParaRPr lang="en-US" sz="2400" dirty="0">
                        <a:ln>
                          <a:noFill/>
                        </a:ln>
                      </a:endParaRPr>
                    </a:p>
                  </a:txBody>
                  <a:tcPr>
                    <a:solidFill>
                      <a:schemeClr val="bg1"/>
                    </a:solidFill>
                  </a:tcPr>
                </a:tc>
                <a:tc>
                  <a:txBody>
                    <a:bodyPr/>
                    <a:lstStyle/>
                    <a:p>
                      <a:r>
                        <a:rPr lang="en-US" sz="2400" dirty="0" smtClean="0">
                          <a:ln>
                            <a:noFill/>
                          </a:ln>
                        </a:rPr>
                        <a:t>0</a:t>
                      </a:r>
                      <a:endParaRPr lang="en-US" sz="2400" dirty="0">
                        <a:ln>
                          <a:noFill/>
                        </a:ln>
                      </a:endParaRPr>
                    </a:p>
                  </a:txBody>
                  <a:tcPr>
                    <a:solidFill>
                      <a:schemeClr val="bg1"/>
                    </a:solidFill>
                  </a:tcPr>
                </a:tc>
                <a:tc>
                  <a:txBody>
                    <a:bodyPr/>
                    <a:lstStyle/>
                    <a:p>
                      <a:r>
                        <a:rPr lang="en-US" sz="2400" dirty="0" smtClean="0">
                          <a:ln>
                            <a:noFill/>
                          </a:ln>
                        </a:rPr>
                        <a:t>1</a:t>
                      </a:r>
                      <a:endParaRPr lang="en-US" sz="2400" dirty="0">
                        <a:ln>
                          <a:noFill/>
                        </a:ln>
                      </a:endParaRPr>
                    </a:p>
                  </a:txBody>
                  <a:tcPr>
                    <a:solidFill>
                      <a:schemeClr val="bg1"/>
                    </a:solidFill>
                  </a:tcPr>
                </a:tc>
                <a:tc>
                  <a:txBody>
                    <a:bodyPr/>
                    <a:lstStyle/>
                    <a:p>
                      <a:r>
                        <a:rPr lang="en-US" sz="2400" dirty="0" smtClean="0">
                          <a:ln>
                            <a:noFill/>
                          </a:ln>
                        </a:rPr>
                        <a:t>1</a:t>
                      </a:r>
                      <a:endParaRPr lang="en-US" sz="2400" dirty="0">
                        <a:ln>
                          <a:noFill/>
                        </a:ln>
                      </a:endParaRPr>
                    </a:p>
                  </a:txBody>
                  <a:tcPr>
                    <a:solidFill>
                      <a:schemeClr val="bg1"/>
                    </a:solidFill>
                  </a:tcPr>
                </a:tc>
              </a:tr>
              <a:tr h="518421">
                <a:tc>
                  <a:txBody>
                    <a:bodyPr/>
                    <a:lstStyle/>
                    <a:p>
                      <a:r>
                        <a:rPr lang="en-US" sz="2400" dirty="0" smtClean="0">
                          <a:ln>
                            <a:noFill/>
                          </a:ln>
                        </a:rPr>
                        <a:t>v3 DG8</a:t>
                      </a:r>
                      <a:endParaRPr lang="en-US" sz="2400" dirty="0">
                        <a:ln>
                          <a:noFill/>
                        </a:ln>
                      </a:endParaRPr>
                    </a:p>
                  </a:txBody>
                  <a:tcPr>
                    <a:solidFill>
                      <a:schemeClr val="bg1"/>
                    </a:solidFill>
                  </a:tcPr>
                </a:tc>
                <a:tc>
                  <a:txBody>
                    <a:bodyPr/>
                    <a:lstStyle/>
                    <a:p>
                      <a:r>
                        <a:rPr lang="en-US" sz="2400" dirty="0" smtClean="0">
                          <a:ln>
                            <a:noFill/>
                          </a:ln>
                        </a:rPr>
                        <a:t>0</a:t>
                      </a:r>
                      <a:endParaRPr lang="en-US" sz="2400" dirty="0">
                        <a:ln>
                          <a:noFill/>
                        </a:ln>
                      </a:endParaRPr>
                    </a:p>
                  </a:txBody>
                  <a:tcPr>
                    <a:solidFill>
                      <a:schemeClr val="bg1"/>
                    </a:solidFill>
                  </a:tcPr>
                </a:tc>
                <a:tc>
                  <a:txBody>
                    <a:bodyPr/>
                    <a:lstStyle/>
                    <a:p>
                      <a:r>
                        <a:rPr lang="en-US" sz="2400" dirty="0" smtClean="0">
                          <a:ln>
                            <a:noFill/>
                          </a:ln>
                        </a:rPr>
                        <a:t>0</a:t>
                      </a:r>
                      <a:endParaRPr lang="en-US" sz="2400" dirty="0">
                        <a:ln>
                          <a:noFill/>
                        </a:ln>
                      </a:endParaRPr>
                    </a:p>
                  </a:txBody>
                  <a:tcPr>
                    <a:solidFill>
                      <a:schemeClr val="bg1"/>
                    </a:solidFill>
                  </a:tcPr>
                </a:tc>
                <a:tc>
                  <a:txBody>
                    <a:bodyPr/>
                    <a:lstStyle/>
                    <a:p>
                      <a:r>
                        <a:rPr lang="en-US" sz="2400" dirty="0" smtClean="0">
                          <a:ln>
                            <a:noFill/>
                          </a:ln>
                        </a:rPr>
                        <a:t>0</a:t>
                      </a:r>
                      <a:endParaRPr lang="en-US" sz="2400" dirty="0">
                        <a:ln>
                          <a:noFill/>
                        </a:ln>
                      </a:endParaRPr>
                    </a:p>
                  </a:txBody>
                  <a:tcPr>
                    <a:solidFill>
                      <a:schemeClr val="bg1"/>
                    </a:solidFill>
                  </a:tcPr>
                </a:tc>
                <a:tc>
                  <a:txBody>
                    <a:bodyPr/>
                    <a:lstStyle/>
                    <a:p>
                      <a:r>
                        <a:rPr lang="en-US" sz="2400" dirty="0" smtClean="0">
                          <a:ln>
                            <a:noFill/>
                          </a:ln>
                        </a:rPr>
                        <a:t>1</a:t>
                      </a:r>
                      <a:endParaRPr lang="en-US" sz="2400" dirty="0">
                        <a:ln>
                          <a:noFill/>
                        </a:ln>
                      </a:endParaRPr>
                    </a:p>
                  </a:txBody>
                  <a:tcPr>
                    <a:solidFill>
                      <a:srgbClr val="95B3D7"/>
                    </a:solidFill>
                  </a:tcPr>
                </a:tc>
                <a:tc>
                  <a:txBody>
                    <a:bodyPr/>
                    <a:lstStyle/>
                    <a:p>
                      <a:r>
                        <a:rPr lang="en-US" sz="2400" dirty="0" smtClean="0">
                          <a:ln>
                            <a:noFill/>
                          </a:ln>
                        </a:rPr>
                        <a:t>1</a:t>
                      </a:r>
                      <a:endParaRPr lang="en-US" sz="2400" dirty="0">
                        <a:ln>
                          <a:noFill/>
                        </a:ln>
                      </a:endParaRPr>
                    </a:p>
                  </a:txBody>
                  <a:tcPr>
                    <a:solidFill>
                      <a:schemeClr val="bg1"/>
                    </a:solidFill>
                  </a:tcPr>
                </a:tc>
                <a:tc>
                  <a:txBody>
                    <a:bodyPr/>
                    <a:lstStyle/>
                    <a:p>
                      <a:r>
                        <a:rPr lang="en-US" sz="2400" dirty="0" smtClean="0">
                          <a:ln>
                            <a:noFill/>
                          </a:ln>
                        </a:rPr>
                        <a:t>1</a:t>
                      </a:r>
                      <a:endParaRPr lang="en-US" sz="2400" dirty="0">
                        <a:ln>
                          <a:noFill/>
                        </a:ln>
                      </a:endParaRPr>
                    </a:p>
                  </a:txBody>
                  <a:tcPr>
                    <a:solidFill>
                      <a:schemeClr val="bg1"/>
                    </a:solidFill>
                  </a:tcPr>
                </a:tc>
              </a:tr>
              <a:tr h="518421">
                <a:tc>
                  <a:txBody>
                    <a:bodyPr/>
                    <a:lstStyle/>
                    <a:p>
                      <a:r>
                        <a:rPr lang="en-US" sz="2400" dirty="0" smtClean="0">
                          <a:ln>
                            <a:noFill/>
                          </a:ln>
                        </a:rPr>
                        <a:t>v3 KP7</a:t>
                      </a:r>
                      <a:endParaRPr lang="en-US" sz="2400" dirty="0">
                        <a:ln>
                          <a:noFill/>
                        </a:ln>
                      </a:endParaRPr>
                    </a:p>
                  </a:txBody>
                  <a:tcPr>
                    <a:solidFill>
                      <a:schemeClr val="bg1"/>
                    </a:solidFill>
                  </a:tcPr>
                </a:tc>
                <a:tc>
                  <a:txBody>
                    <a:bodyPr/>
                    <a:lstStyle/>
                    <a:p>
                      <a:r>
                        <a:rPr lang="en-US" sz="2400" dirty="0" smtClean="0">
                          <a:ln>
                            <a:noFill/>
                          </a:ln>
                        </a:rPr>
                        <a:t>0</a:t>
                      </a:r>
                      <a:endParaRPr lang="en-US" sz="2400" dirty="0">
                        <a:ln>
                          <a:noFill/>
                        </a:ln>
                      </a:endParaRPr>
                    </a:p>
                  </a:txBody>
                  <a:tcPr>
                    <a:solidFill>
                      <a:schemeClr val="bg1"/>
                    </a:solidFill>
                  </a:tcPr>
                </a:tc>
                <a:tc>
                  <a:txBody>
                    <a:bodyPr/>
                    <a:lstStyle/>
                    <a:p>
                      <a:r>
                        <a:rPr lang="en-US" sz="2400" dirty="0" smtClean="0">
                          <a:ln>
                            <a:noFill/>
                          </a:ln>
                        </a:rPr>
                        <a:t>0</a:t>
                      </a:r>
                      <a:endParaRPr lang="en-US" sz="2400" dirty="0">
                        <a:ln>
                          <a:noFill/>
                        </a:ln>
                      </a:endParaRPr>
                    </a:p>
                  </a:txBody>
                  <a:tcPr>
                    <a:solidFill>
                      <a:schemeClr val="bg1"/>
                    </a:solidFill>
                  </a:tcPr>
                </a:tc>
                <a:tc>
                  <a:txBody>
                    <a:bodyPr/>
                    <a:lstStyle/>
                    <a:p>
                      <a:r>
                        <a:rPr lang="en-US" sz="2400" dirty="0" smtClean="0">
                          <a:ln>
                            <a:noFill/>
                          </a:ln>
                        </a:rPr>
                        <a:t>0</a:t>
                      </a:r>
                      <a:endParaRPr lang="en-US" sz="2400" dirty="0">
                        <a:ln>
                          <a:noFill/>
                        </a:ln>
                      </a:endParaRPr>
                    </a:p>
                  </a:txBody>
                  <a:tcPr>
                    <a:solidFill>
                      <a:schemeClr val="bg1"/>
                    </a:solidFill>
                  </a:tcPr>
                </a:tc>
                <a:tc>
                  <a:txBody>
                    <a:bodyPr/>
                    <a:lstStyle/>
                    <a:p>
                      <a:r>
                        <a:rPr lang="en-US" sz="2400" dirty="0" smtClean="0">
                          <a:ln>
                            <a:noFill/>
                          </a:ln>
                        </a:rPr>
                        <a:t>0</a:t>
                      </a:r>
                      <a:endParaRPr lang="en-US" sz="2400" dirty="0">
                        <a:ln>
                          <a:noFill/>
                        </a:ln>
                      </a:endParaRPr>
                    </a:p>
                  </a:txBody>
                  <a:tcPr>
                    <a:solidFill>
                      <a:schemeClr val="bg1"/>
                    </a:solidFill>
                  </a:tcPr>
                </a:tc>
                <a:tc>
                  <a:txBody>
                    <a:bodyPr/>
                    <a:lstStyle/>
                    <a:p>
                      <a:r>
                        <a:rPr lang="en-US" sz="2400" dirty="0" smtClean="0">
                          <a:ln>
                            <a:noFill/>
                          </a:ln>
                        </a:rPr>
                        <a:t>1</a:t>
                      </a:r>
                      <a:endParaRPr lang="en-US" sz="2400" dirty="0">
                        <a:ln>
                          <a:noFill/>
                        </a:ln>
                      </a:endParaRPr>
                    </a:p>
                  </a:txBody>
                  <a:tcPr>
                    <a:solidFill>
                      <a:schemeClr val="bg1"/>
                    </a:solidFill>
                  </a:tcPr>
                </a:tc>
                <a:tc>
                  <a:txBody>
                    <a:bodyPr/>
                    <a:lstStyle/>
                    <a:p>
                      <a:r>
                        <a:rPr lang="en-US" sz="2400" dirty="0" smtClean="0">
                          <a:ln>
                            <a:noFill/>
                          </a:ln>
                        </a:rPr>
                        <a:t>1</a:t>
                      </a:r>
                      <a:endParaRPr lang="en-US" sz="2400" dirty="0">
                        <a:ln>
                          <a:noFill/>
                        </a:ln>
                      </a:endParaRPr>
                    </a:p>
                  </a:txBody>
                  <a:tcPr>
                    <a:solidFill>
                      <a:schemeClr val="bg1"/>
                    </a:solidFill>
                  </a:tcPr>
                </a:tc>
              </a:tr>
              <a:tr h="518421">
                <a:tc>
                  <a:txBody>
                    <a:bodyPr/>
                    <a:lstStyle/>
                    <a:p>
                      <a:r>
                        <a:rPr lang="en-US" sz="2400" dirty="0" smtClean="0">
                          <a:ln>
                            <a:noFill/>
                          </a:ln>
                        </a:rPr>
                        <a:t>v3 DG3</a:t>
                      </a:r>
                      <a:endParaRPr lang="en-US" sz="2400" dirty="0">
                        <a:ln>
                          <a:noFill/>
                        </a:ln>
                      </a:endParaRPr>
                    </a:p>
                  </a:txBody>
                  <a:tcPr>
                    <a:solidFill>
                      <a:schemeClr val="bg1"/>
                    </a:solidFill>
                  </a:tcPr>
                </a:tc>
                <a:tc>
                  <a:txBody>
                    <a:bodyPr/>
                    <a:lstStyle/>
                    <a:p>
                      <a:r>
                        <a:rPr lang="en-US" sz="2400" dirty="0" smtClean="0">
                          <a:ln>
                            <a:noFill/>
                          </a:ln>
                        </a:rPr>
                        <a:t>1</a:t>
                      </a:r>
                    </a:p>
                  </a:txBody>
                  <a:tcPr>
                    <a:solidFill>
                      <a:schemeClr val="bg1"/>
                    </a:solidFill>
                  </a:tcPr>
                </a:tc>
                <a:tc>
                  <a:txBody>
                    <a:bodyPr/>
                    <a:lstStyle/>
                    <a:p>
                      <a:r>
                        <a:rPr lang="en-US" sz="2400" dirty="0" smtClean="0">
                          <a:ln>
                            <a:noFill/>
                          </a:ln>
                        </a:rPr>
                        <a:t>1</a:t>
                      </a:r>
                      <a:endParaRPr lang="en-US" sz="2400" dirty="0">
                        <a:ln>
                          <a:noFill/>
                        </a:ln>
                      </a:endParaRPr>
                    </a:p>
                  </a:txBody>
                  <a:tcPr>
                    <a:solidFill>
                      <a:schemeClr val="bg1"/>
                    </a:solidFill>
                  </a:tcPr>
                </a:tc>
                <a:tc>
                  <a:txBody>
                    <a:bodyPr/>
                    <a:lstStyle/>
                    <a:p>
                      <a:r>
                        <a:rPr lang="en-US" sz="2400" dirty="0" smtClean="0">
                          <a:ln>
                            <a:noFill/>
                          </a:ln>
                        </a:rPr>
                        <a:t>1</a:t>
                      </a:r>
                      <a:endParaRPr lang="en-US" sz="2400" dirty="0">
                        <a:ln>
                          <a:noFill/>
                        </a:ln>
                      </a:endParaRPr>
                    </a:p>
                  </a:txBody>
                  <a:tcPr>
                    <a:solidFill>
                      <a:schemeClr val="bg1"/>
                    </a:solidFill>
                  </a:tcPr>
                </a:tc>
                <a:tc>
                  <a:txBody>
                    <a:bodyPr/>
                    <a:lstStyle/>
                    <a:p>
                      <a:r>
                        <a:rPr lang="en-US" sz="2400" dirty="0" smtClean="0">
                          <a:ln>
                            <a:noFill/>
                          </a:ln>
                        </a:rPr>
                        <a:t>1</a:t>
                      </a:r>
                      <a:endParaRPr lang="en-US" sz="2400" dirty="0">
                        <a:ln>
                          <a:noFill/>
                        </a:ln>
                      </a:endParaRPr>
                    </a:p>
                  </a:txBody>
                  <a:tcPr>
                    <a:solidFill>
                      <a:schemeClr val="bg1"/>
                    </a:solidFill>
                  </a:tcPr>
                </a:tc>
                <a:tc>
                  <a:txBody>
                    <a:bodyPr/>
                    <a:lstStyle/>
                    <a:p>
                      <a:r>
                        <a:rPr lang="en-US" sz="2400" dirty="0" smtClean="0">
                          <a:ln>
                            <a:noFill/>
                          </a:ln>
                        </a:rPr>
                        <a:t>1</a:t>
                      </a:r>
                      <a:endParaRPr lang="en-US" sz="2400" dirty="0">
                        <a:ln>
                          <a:noFill/>
                        </a:ln>
                      </a:endParaRPr>
                    </a:p>
                  </a:txBody>
                  <a:tcPr>
                    <a:solidFill>
                      <a:schemeClr val="bg1"/>
                    </a:solidFill>
                  </a:tcPr>
                </a:tc>
                <a:tc>
                  <a:txBody>
                    <a:bodyPr/>
                    <a:lstStyle/>
                    <a:p>
                      <a:r>
                        <a:rPr lang="en-US" sz="2400" dirty="0" smtClean="0">
                          <a:ln>
                            <a:noFill/>
                          </a:ln>
                        </a:rPr>
                        <a:t>1</a:t>
                      </a:r>
                      <a:endParaRPr lang="en-US" sz="2400" dirty="0">
                        <a:ln>
                          <a:noFill/>
                        </a:ln>
                      </a:endParaRPr>
                    </a:p>
                  </a:txBody>
                  <a:tcPr>
                    <a:solidFill>
                      <a:schemeClr val="bg1"/>
                    </a:solidFill>
                  </a:tcPr>
                </a:tc>
              </a:tr>
              <a:tr h="518421">
                <a:tc>
                  <a:txBody>
                    <a:bodyPr/>
                    <a:lstStyle/>
                    <a:p>
                      <a:r>
                        <a:rPr lang="en-US" sz="2400" dirty="0" smtClean="0">
                          <a:ln>
                            <a:noFill/>
                          </a:ln>
                        </a:rPr>
                        <a:t>v3 DG2</a:t>
                      </a:r>
                      <a:endParaRPr lang="en-US" sz="2400" dirty="0">
                        <a:ln>
                          <a:noFill/>
                        </a:ln>
                      </a:endParaRPr>
                    </a:p>
                  </a:txBody>
                  <a:tcPr>
                    <a:solidFill>
                      <a:schemeClr val="bg1"/>
                    </a:solidFill>
                  </a:tcPr>
                </a:tc>
                <a:tc>
                  <a:txBody>
                    <a:bodyPr/>
                    <a:lstStyle/>
                    <a:p>
                      <a:r>
                        <a:rPr lang="en-US" sz="2400" dirty="0" smtClean="0">
                          <a:ln>
                            <a:noFill/>
                          </a:ln>
                        </a:rPr>
                        <a:t>1</a:t>
                      </a:r>
                      <a:endParaRPr lang="en-US" sz="2400" dirty="0">
                        <a:ln>
                          <a:noFill/>
                        </a:ln>
                      </a:endParaRPr>
                    </a:p>
                  </a:txBody>
                  <a:tcPr>
                    <a:solidFill>
                      <a:schemeClr val="bg1"/>
                    </a:solidFill>
                  </a:tcPr>
                </a:tc>
                <a:tc>
                  <a:txBody>
                    <a:bodyPr/>
                    <a:lstStyle/>
                    <a:p>
                      <a:r>
                        <a:rPr lang="en-US" sz="2400" dirty="0" smtClean="0">
                          <a:ln>
                            <a:noFill/>
                          </a:ln>
                        </a:rPr>
                        <a:t>1</a:t>
                      </a:r>
                      <a:endParaRPr lang="en-US" sz="2400" dirty="0">
                        <a:ln>
                          <a:noFill/>
                        </a:ln>
                      </a:endParaRPr>
                    </a:p>
                  </a:txBody>
                  <a:tcPr>
                    <a:solidFill>
                      <a:schemeClr val="bg1"/>
                    </a:solidFill>
                  </a:tcPr>
                </a:tc>
                <a:tc>
                  <a:txBody>
                    <a:bodyPr/>
                    <a:lstStyle/>
                    <a:p>
                      <a:r>
                        <a:rPr lang="en-US" sz="2400" dirty="0" smtClean="0">
                          <a:ln>
                            <a:noFill/>
                          </a:ln>
                        </a:rPr>
                        <a:t>1</a:t>
                      </a:r>
                      <a:endParaRPr lang="en-US" sz="2400" dirty="0">
                        <a:ln>
                          <a:noFill/>
                        </a:ln>
                      </a:endParaRPr>
                    </a:p>
                  </a:txBody>
                  <a:tcPr>
                    <a:solidFill>
                      <a:schemeClr val="bg1"/>
                    </a:solidFill>
                  </a:tcPr>
                </a:tc>
                <a:tc>
                  <a:txBody>
                    <a:bodyPr/>
                    <a:lstStyle/>
                    <a:p>
                      <a:r>
                        <a:rPr lang="en-US" sz="2400" dirty="0" smtClean="0">
                          <a:ln>
                            <a:noFill/>
                          </a:ln>
                        </a:rPr>
                        <a:t>1</a:t>
                      </a:r>
                      <a:endParaRPr lang="en-US" sz="2400" dirty="0">
                        <a:ln>
                          <a:noFill/>
                        </a:ln>
                      </a:endParaRPr>
                    </a:p>
                  </a:txBody>
                  <a:tcPr>
                    <a:solidFill>
                      <a:schemeClr val="bg1"/>
                    </a:solidFill>
                  </a:tcPr>
                </a:tc>
                <a:tc>
                  <a:txBody>
                    <a:bodyPr/>
                    <a:lstStyle/>
                    <a:p>
                      <a:r>
                        <a:rPr lang="en-US" sz="2400" dirty="0" smtClean="0">
                          <a:ln>
                            <a:noFill/>
                          </a:ln>
                        </a:rPr>
                        <a:t>1</a:t>
                      </a:r>
                      <a:endParaRPr lang="en-US" sz="2400" dirty="0">
                        <a:ln>
                          <a:noFill/>
                        </a:ln>
                      </a:endParaRPr>
                    </a:p>
                  </a:txBody>
                  <a:tcPr>
                    <a:solidFill>
                      <a:schemeClr val="bg1"/>
                    </a:solidFill>
                  </a:tcPr>
                </a:tc>
                <a:tc>
                  <a:txBody>
                    <a:bodyPr/>
                    <a:lstStyle/>
                    <a:p>
                      <a:r>
                        <a:rPr lang="en-US" sz="2400" dirty="0" smtClean="0">
                          <a:ln>
                            <a:noFill/>
                          </a:ln>
                        </a:rPr>
                        <a:t>1</a:t>
                      </a:r>
                      <a:endParaRPr lang="en-US" sz="2400" dirty="0">
                        <a:ln>
                          <a:noFill/>
                        </a:ln>
                      </a:endParaRPr>
                    </a:p>
                  </a:txBody>
                  <a:tcPr>
                    <a:solidFill>
                      <a:schemeClr val="bg1"/>
                    </a:solidFill>
                  </a:tcPr>
                </a:tc>
              </a:tr>
              <a:tr h="518421">
                <a:tc>
                  <a:txBody>
                    <a:bodyPr/>
                    <a:lstStyle/>
                    <a:p>
                      <a:r>
                        <a:rPr lang="en-US" sz="2400" dirty="0" smtClean="0">
                          <a:ln>
                            <a:noFill/>
                          </a:ln>
                        </a:rPr>
                        <a:t>v4 KP8</a:t>
                      </a:r>
                      <a:endParaRPr lang="en-US" sz="2400" dirty="0">
                        <a:ln>
                          <a:noFill/>
                        </a:ln>
                      </a:endParaRPr>
                    </a:p>
                  </a:txBody>
                  <a:tcPr>
                    <a:solidFill>
                      <a:schemeClr val="bg1"/>
                    </a:solidFill>
                  </a:tcPr>
                </a:tc>
                <a:tc>
                  <a:txBody>
                    <a:bodyPr/>
                    <a:lstStyle/>
                    <a:p>
                      <a:r>
                        <a:rPr lang="en-US" sz="2400" dirty="0" smtClean="0">
                          <a:ln>
                            <a:noFill/>
                          </a:ln>
                        </a:rPr>
                        <a:t>0</a:t>
                      </a:r>
                      <a:endParaRPr lang="en-US" sz="2400" dirty="0">
                        <a:ln>
                          <a:noFill/>
                        </a:ln>
                      </a:endParaRPr>
                    </a:p>
                  </a:txBody>
                  <a:tcPr>
                    <a:solidFill>
                      <a:schemeClr val="bg1"/>
                    </a:solidFill>
                  </a:tcPr>
                </a:tc>
                <a:tc>
                  <a:txBody>
                    <a:bodyPr/>
                    <a:lstStyle/>
                    <a:p>
                      <a:r>
                        <a:rPr lang="en-US" sz="2400" dirty="0" smtClean="0">
                          <a:ln>
                            <a:noFill/>
                          </a:ln>
                        </a:rPr>
                        <a:t>1</a:t>
                      </a:r>
                      <a:endParaRPr lang="en-US" sz="2400" dirty="0">
                        <a:ln>
                          <a:noFill/>
                        </a:ln>
                      </a:endParaRPr>
                    </a:p>
                  </a:txBody>
                  <a:tcPr>
                    <a:solidFill>
                      <a:srgbClr val="95B3D7"/>
                    </a:solidFill>
                  </a:tcPr>
                </a:tc>
                <a:tc>
                  <a:txBody>
                    <a:bodyPr/>
                    <a:lstStyle/>
                    <a:p>
                      <a:r>
                        <a:rPr lang="en-US" sz="2400" dirty="0" smtClean="0">
                          <a:ln>
                            <a:noFill/>
                          </a:ln>
                        </a:rPr>
                        <a:t>1</a:t>
                      </a:r>
                      <a:endParaRPr lang="en-US" sz="2400" dirty="0">
                        <a:ln>
                          <a:noFill/>
                        </a:ln>
                      </a:endParaRPr>
                    </a:p>
                  </a:txBody>
                  <a:tcPr>
                    <a:solidFill>
                      <a:schemeClr val="bg1"/>
                    </a:solidFill>
                  </a:tcPr>
                </a:tc>
                <a:tc>
                  <a:txBody>
                    <a:bodyPr/>
                    <a:lstStyle/>
                    <a:p>
                      <a:r>
                        <a:rPr lang="en-US" sz="2400" dirty="0" smtClean="0">
                          <a:ln>
                            <a:noFill/>
                          </a:ln>
                        </a:rPr>
                        <a:t>1</a:t>
                      </a:r>
                      <a:endParaRPr lang="en-US" sz="2400" dirty="0">
                        <a:ln>
                          <a:noFill/>
                        </a:ln>
                      </a:endParaRPr>
                    </a:p>
                  </a:txBody>
                  <a:tcPr>
                    <a:solidFill>
                      <a:schemeClr val="bg1"/>
                    </a:solidFill>
                  </a:tcPr>
                </a:tc>
                <a:tc>
                  <a:txBody>
                    <a:bodyPr/>
                    <a:lstStyle/>
                    <a:p>
                      <a:r>
                        <a:rPr lang="en-US" sz="2400" dirty="0" smtClean="0">
                          <a:ln>
                            <a:noFill/>
                          </a:ln>
                        </a:rPr>
                        <a:t>1</a:t>
                      </a:r>
                      <a:endParaRPr lang="en-US" sz="2400" dirty="0">
                        <a:ln>
                          <a:noFill/>
                        </a:ln>
                      </a:endParaRPr>
                    </a:p>
                  </a:txBody>
                  <a:tcPr>
                    <a:solidFill>
                      <a:schemeClr val="bg1"/>
                    </a:solidFill>
                  </a:tcPr>
                </a:tc>
                <a:tc>
                  <a:txBody>
                    <a:bodyPr/>
                    <a:lstStyle/>
                    <a:p>
                      <a:r>
                        <a:rPr lang="en-US" sz="2400" dirty="0" smtClean="0">
                          <a:ln>
                            <a:noFill/>
                          </a:ln>
                        </a:rPr>
                        <a:t>1</a:t>
                      </a:r>
                      <a:endParaRPr lang="en-US" sz="2400" dirty="0">
                        <a:ln>
                          <a:noFill/>
                        </a:ln>
                      </a:endParaRPr>
                    </a:p>
                  </a:txBody>
                  <a:tcPr>
                    <a:solidFill>
                      <a:schemeClr val="bg1"/>
                    </a:solidFill>
                  </a:tcPr>
                </a:tc>
              </a:tr>
              <a:tr h="518421">
                <a:tc>
                  <a:txBody>
                    <a:bodyPr/>
                    <a:lstStyle/>
                    <a:p>
                      <a:r>
                        <a:rPr lang="en-US" sz="2400" dirty="0" smtClean="0">
                          <a:ln>
                            <a:noFill/>
                          </a:ln>
                        </a:rPr>
                        <a:t>v4 DG3</a:t>
                      </a:r>
                      <a:endParaRPr lang="en-US" sz="2400" dirty="0">
                        <a:ln>
                          <a:noFill/>
                        </a:ln>
                      </a:endParaRPr>
                    </a:p>
                  </a:txBody>
                  <a:tcPr>
                    <a:solidFill>
                      <a:schemeClr val="bg1"/>
                    </a:solidFill>
                  </a:tcPr>
                </a:tc>
                <a:tc>
                  <a:txBody>
                    <a:bodyPr/>
                    <a:lstStyle/>
                    <a:p>
                      <a:r>
                        <a:rPr lang="en-US" sz="2400" dirty="0" smtClean="0">
                          <a:ln>
                            <a:noFill/>
                          </a:ln>
                        </a:rPr>
                        <a:t>1</a:t>
                      </a:r>
                      <a:endParaRPr lang="en-US" sz="2400" dirty="0">
                        <a:ln>
                          <a:noFill/>
                        </a:ln>
                      </a:endParaRPr>
                    </a:p>
                  </a:txBody>
                  <a:tcPr>
                    <a:solidFill>
                      <a:schemeClr val="bg1"/>
                    </a:solidFill>
                  </a:tcPr>
                </a:tc>
                <a:tc>
                  <a:txBody>
                    <a:bodyPr/>
                    <a:lstStyle/>
                    <a:p>
                      <a:r>
                        <a:rPr lang="en-US" sz="2400" dirty="0" smtClean="0">
                          <a:ln>
                            <a:noFill/>
                          </a:ln>
                        </a:rPr>
                        <a:t>1</a:t>
                      </a:r>
                      <a:endParaRPr lang="en-US" sz="2400" dirty="0">
                        <a:ln>
                          <a:noFill/>
                        </a:ln>
                      </a:endParaRPr>
                    </a:p>
                  </a:txBody>
                  <a:tcPr>
                    <a:solidFill>
                      <a:schemeClr val="bg1"/>
                    </a:solidFill>
                  </a:tcPr>
                </a:tc>
                <a:tc>
                  <a:txBody>
                    <a:bodyPr/>
                    <a:lstStyle/>
                    <a:p>
                      <a:r>
                        <a:rPr lang="en-US" sz="2400" dirty="0" smtClean="0">
                          <a:ln>
                            <a:noFill/>
                          </a:ln>
                        </a:rPr>
                        <a:t>0</a:t>
                      </a:r>
                      <a:endParaRPr lang="en-US" sz="2400" dirty="0">
                        <a:ln>
                          <a:noFill/>
                        </a:ln>
                      </a:endParaRPr>
                    </a:p>
                  </a:txBody>
                  <a:tcPr>
                    <a:solidFill>
                      <a:schemeClr val="bg1"/>
                    </a:solidFill>
                  </a:tcPr>
                </a:tc>
                <a:tc>
                  <a:txBody>
                    <a:bodyPr/>
                    <a:lstStyle/>
                    <a:p>
                      <a:r>
                        <a:rPr lang="en-US" sz="2400" dirty="0" smtClean="0">
                          <a:ln>
                            <a:noFill/>
                          </a:ln>
                        </a:rPr>
                        <a:t>0</a:t>
                      </a:r>
                      <a:endParaRPr lang="en-US" sz="2400" dirty="0">
                        <a:ln>
                          <a:noFill/>
                        </a:ln>
                      </a:endParaRPr>
                    </a:p>
                  </a:txBody>
                  <a:tcPr>
                    <a:solidFill>
                      <a:schemeClr val="bg1"/>
                    </a:solidFill>
                  </a:tcPr>
                </a:tc>
                <a:tc>
                  <a:txBody>
                    <a:bodyPr/>
                    <a:lstStyle/>
                    <a:p>
                      <a:r>
                        <a:rPr lang="en-US" sz="2400" dirty="0" smtClean="0">
                          <a:ln>
                            <a:noFill/>
                          </a:ln>
                        </a:rPr>
                        <a:t>1</a:t>
                      </a:r>
                      <a:endParaRPr lang="en-US" sz="2400" dirty="0">
                        <a:ln>
                          <a:noFill/>
                        </a:ln>
                      </a:endParaRPr>
                    </a:p>
                  </a:txBody>
                  <a:tcPr>
                    <a:solidFill>
                      <a:schemeClr val="bg1"/>
                    </a:solidFill>
                  </a:tcPr>
                </a:tc>
                <a:tc>
                  <a:txBody>
                    <a:bodyPr/>
                    <a:lstStyle/>
                    <a:p>
                      <a:r>
                        <a:rPr lang="en-US" sz="2400" dirty="0" smtClean="0">
                          <a:ln>
                            <a:noFill/>
                          </a:ln>
                        </a:rPr>
                        <a:t>1</a:t>
                      </a:r>
                      <a:endParaRPr lang="en-US" sz="2400" dirty="0">
                        <a:ln>
                          <a:noFill/>
                        </a:ln>
                      </a:endParaRPr>
                    </a:p>
                  </a:txBody>
                  <a:tcPr>
                    <a:solidFill>
                      <a:schemeClr val="bg1"/>
                    </a:solidFill>
                  </a:tcPr>
                </a:tc>
              </a:tr>
              <a:tr h="518421">
                <a:tc>
                  <a:txBody>
                    <a:bodyPr/>
                    <a:lstStyle/>
                    <a:p>
                      <a:r>
                        <a:rPr lang="en-US" sz="2400" dirty="0" smtClean="0">
                          <a:ln>
                            <a:noFill/>
                          </a:ln>
                        </a:rPr>
                        <a:t>v4 KP6</a:t>
                      </a:r>
                      <a:endParaRPr lang="en-US" sz="2400" dirty="0">
                        <a:ln>
                          <a:noFill/>
                        </a:ln>
                      </a:endParaRPr>
                    </a:p>
                  </a:txBody>
                  <a:tcPr>
                    <a:solidFill>
                      <a:schemeClr val="bg1"/>
                    </a:solidFill>
                  </a:tcPr>
                </a:tc>
                <a:tc>
                  <a:txBody>
                    <a:bodyPr/>
                    <a:lstStyle/>
                    <a:p>
                      <a:r>
                        <a:rPr lang="en-US" sz="2400" dirty="0" smtClean="0">
                          <a:ln>
                            <a:noFill/>
                          </a:ln>
                        </a:rPr>
                        <a:t>0</a:t>
                      </a:r>
                    </a:p>
                  </a:txBody>
                  <a:tcPr>
                    <a:solidFill>
                      <a:schemeClr val="bg1"/>
                    </a:solidFill>
                  </a:tcPr>
                </a:tc>
                <a:tc>
                  <a:txBody>
                    <a:bodyPr/>
                    <a:lstStyle/>
                    <a:p>
                      <a:r>
                        <a:rPr lang="en-US" sz="2400" dirty="0" smtClean="0">
                          <a:ln>
                            <a:noFill/>
                          </a:ln>
                        </a:rPr>
                        <a:t>0</a:t>
                      </a:r>
                      <a:endParaRPr lang="en-US" sz="2400" dirty="0">
                        <a:ln>
                          <a:noFill/>
                        </a:ln>
                      </a:endParaRPr>
                    </a:p>
                  </a:txBody>
                  <a:tcPr>
                    <a:solidFill>
                      <a:schemeClr val="bg1"/>
                    </a:solidFill>
                  </a:tcPr>
                </a:tc>
                <a:tc>
                  <a:txBody>
                    <a:bodyPr/>
                    <a:lstStyle/>
                    <a:p>
                      <a:r>
                        <a:rPr lang="en-US" sz="2400" dirty="0" smtClean="0">
                          <a:ln>
                            <a:noFill/>
                          </a:ln>
                        </a:rPr>
                        <a:t>1</a:t>
                      </a:r>
                      <a:endParaRPr lang="en-US" sz="2400" dirty="0">
                        <a:ln>
                          <a:noFill/>
                        </a:ln>
                      </a:endParaRPr>
                    </a:p>
                  </a:txBody>
                  <a:tcPr>
                    <a:solidFill>
                      <a:schemeClr val="bg1"/>
                    </a:solidFill>
                  </a:tcPr>
                </a:tc>
                <a:tc>
                  <a:txBody>
                    <a:bodyPr/>
                    <a:lstStyle/>
                    <a:p>
                      <a:r>
                        <a:rPr lang="en-US" sz="2400" dirty="0" smtClean="0">
                          <a:ln>
                            <a:noFill/>
                          </a:ln>
                        </a:rPr>
                        <a:t>0</a:t>
                      </a:r>
                      <a:endParaRPr lang="en-US" sz="2400" dirty="0">
                        <a:ln>
                          <a:noFill/>
                        </a:ln>
                      </a:endParaRPr>
                    </a:p>
                  </a:txBody>
                  <a:tcPr>
                    <a:solidFill>
                      <a:schemeClr val="bg1"/>
                    </a:solidFill>
                  </a:tcPr>
                </a:tc>
                <a:tc>
                  <a:txBody>
                    <a:bodyPr/>
                    <a:lstStyle/>
                    <a:p>
                      <a:r>
                        <a:rPr lang="en-US" sz="2400" dirty="0" smtClean="0">
                          <a:ln>
                            <a:noFill/>
                          </a:ln>
                        </a:rPr>
                        <a:t>1</a:t>
                      </a:r>
                      <a:endParaRPr lang="en-US" sz="2400" dirty="0">
                        <a:ln>
                          <a:noFill/>
                        </a:ln>
                      </a:endParaRPr>
                    </a:p>
                  </a:txBody>
                  <a:tcPr>
                    <a:solidFill>
                      <a:schemeClr val="bg1"/>
                    </a:solidFill>
                  </a:tcPr>
                </a:tc>
                <a:tc>
                  <a:txBody>
                    <a:bodyPr/>
                    <a:lstStyle/>
                    <a:p>
                      <a:r>
                        <a:rPr lang="en-US" sz="2400" dirty="0" smtClean="0">
                          <a:ln>
                            <a:noFill/>
                          </a:ln>
                        </a:rPr>
                        <a:t>1</a:t>
                      </a:r>
                      <a:endParaRPr lang="en-US" sz="2400" dirty="0">
                        <a:ln>
                          <a:noFill/>
                        </a:ln>
                      </a:endParaRPr>
                    </a:p>
                  </a:txBody>
                  <a:tcPr>
                    <a:solidFill>
                      <a:schemeClr val="bg1"/>
                    </a:solidFill>
                  </a:tcPr>
                </a:tc>
              </a:tr>
            </a:tbl>
          </a:graphicData>
        </a:graphic>
      </p:graphicFrame>
    </p:spTree>
    <p:extLst>
      <p:ext uri="{BB962C8B-B14F-4D97-AF65-F5344CB8AC3E}">
        <p14:creationId xmlns:p14="http://schemas.microsoft.com/office/powerpoint/2010/main" val="40314698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71500" y="46711"/>
            <a:ext cx="103759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5400" kern="1200">
                <a:solidFill>
                  <a:schemeClr val="tx1"/>
                </a:solidFill>
                <a:latin typeface="Helvetica Neue Light"/>
                <a:ea typeface="+mj-ea"/>
                <a:cs typeface="+mj-cs"/>
              </a:defRPr>
            </a:lvl1pPr>
          </a:lstStyle>
          <a:p>
            <a:r>
              <a:rPr lang="en-US" sz="3600" dirty="0" smtClean="0"/>
              <a:t>Effectiveness with Regression Faults </a:t>
            </a:r>
          </a:p>
          <a:p>
            <a:r>
              <a:rPr lang="en-US" sz="3600" dirty="0" smtClean="0"/>
              <a:t>Not Covered by Test Suites</a:t>
            </a:r>
            <a:endParaRPr lang="en-US" sz="3600" dirty="0"/>
          </a:p>
        </p:txBody>
      </p:sp>
      <p:pic>
        <p:nvPicPr>
          <p:cNvPr id="6" name="Picture 5" descr="Screen Shot 2013-11-22 at 10.30.4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1554" y="1352998"/>
            <a:ext cx="3114836" cy="1658258"/>
          </a:xfrm>
          <a:prstGeom prst="rect">
            <a:avLst/>
          </a:prstGeom>
        </p:spPr>
      </p:pic>
      <p:sp>
        <p:nvSpPr>
          <p:cNvPr id="7" name="TextBox 6"/>
          <p:cNvSpPr txBox="1"/>
          <p:nvPr/>
        </p:nvSpPr>
        <p:spPr>
          <a:xfrm>
            <a:off x="9804400" y="3052877"/>
            <a:ext cx="3852337" cy="954107"/>
          </a:xfrm>
          <a:prstGeom prst="rect">
            <a:avLst/>
          </a:prstGeom>
          <a:solidFill>
            <a:schemeClr val="bg1"/>
          </a:solidFill>
        </p:spPr>
        <p:txBody>
          <a:bodyPr wrap="none" rtlCol="0">
            <a:spAutoFit/>
          </a:bodyPr>
          <a:lstStyle/>
          <a:p>
            <a:pPr algn="ctr"/>
            <a:r>
              <a:rPr lang="en-US" sz="2800" dirty="0" smtClean="0"/>
              <a:t>VTT: Motion Trajectory </a:t>
            </a:r>
          </a:p>
          <a:p>
            <a:pPr algn="ctr"/>
            <a:r>
              <a:rPr lang="en-US" sz="2800" dirty="0" smtClean="0"/>
              <a:t>Controller</a:t>
            </a:r>
            <a:endParaRPr lang="en-US" sz="2800" dirty="0"/>
          </a:p>
        </p:txBody>
      </p:sp>
    </p:spTree>
    <p:extLst>
      <p:ext uri="{BB962C8B-B14F-4D97-AF65-F5344CB8AC3E}">
        <p14:creationId xmlns:p14="http://schemas.microsoft.com/office/powerpoint/2010/main" val="4072152673"/>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2520927052"/>
              </p:ext>
            </p:extLst>
          </p:nvPr>
        </p:nvGraphicFramePr>
        <p:xfrm>
          <a:off x="270929" y="1626198"/>
          <a:ext cx="8720671" cy="1280160"/>
        </p:xfrm>
        <a:graphic>
          <a:graphicData uri="http://schemas.openxmlformats.org/drawingml/2006/table">
            <a:tbl>
              <a:tblPr firstRow="1" bandRow="1">
                <a:tableStyleId>{5C22544A-7EE6-4342-B048-85BDC9FD1C3A}</a:tableStyleId>
              </a:tblPr>
              <a:tblGrid>
                <a:gridCol w="1319477"/>
                <a:gridCol w="1058451"/>
                <a:gridCol w="1957057"/>
                <a:gridCol w="2723800"/>
                <a:gridCol w="1661886"/>
              </a:tblGrid>
              <a:tr h="370840">
                <a:tc>
                  <a:txBody>
                    <a:bodyPr/>
                    <a:lstStyle/>
                    <a:p>
                      <a:r>
                        <a:rPr lang="en-US" sz="2400" dirty="0" smtClean="0"/>
                        <a:t>Subject</a:t>
                      </a:r>
                      <a:endParaRPr lang="en-US" sz="2400" dirty="0"/>
                    </a:p>
                  </a:txBody>
                  <a:tcPr/>
                </a:tc>
                <a:tc>
                  <a:txBody>
                    <a:bodyPr/>
                    <a:lstStyle/>
                    <a:p>
                      <a:r>
                        <a:rPr lang="en-US" sz="2400" dirty="0" smtClean="0"/>
                        <a:t>Size (LOC)</a:t>
                      </a:r>
                      <a:endParaRPr lang="en-US" sz="2400" dirty="0"/>
                    </a:p>
                  </a:txBody>
                  <a:tcPr/>
                </a:tc>
                <a:tc>
                  <a:txBody>
                    <a:bodyPr/>
                    <a:lstStyle/>
                    <a:p>
                      <a:r>
                        <a:rPr lang="en-US" sz="2400" dirty="0" smtClean="0"/>
                        <a:t>Base</a:t>
                      </a:r>
                      <a:endParaRPr lang="en-US" sz="2400" dirty="0"/>
                    </a:p>
                  </a:txBody>
                  <a:tcPr/>
                </a:tc>
                <a:tc>
                  <a:txBody>
                    <a:bodyPr/>
                    <a:lstStyle/>
                    <a:p>
                      <a:r>
                        <a:rPr lang="en-US" sz="2400" dirty="0" smtClean="0"/>
                        <a:t>Upgrade</a:t>
                      </a:r>
                    </a:p>
                  </a:txBody>
                  <a:tcPr/>
                </a:tc>
                <a:tc>
                  <a:txBody>
                    <a:bodyPr/>
                    <a:lstStyle/>
                    <a:p>
                      <a:r>
                        <a:rPr lang="en-US" sz="2400" dirty="0" smtClean="0"/>
                        <a:t>Test Suite Size</a:t>
                      </a:r>
                    </a:p>
                  </a:txBody>
                  <a:tcPr/>
                </a:tc>
              </a:tr>
              <a:tr h="370840">
                <a:tc>
                  <a:txBody>
                    <a:bodyPr/>
                    <a:lstStyle/>
                    <a:p>
                      <a:r>
                        <a:rPr lang="en-US" sz="2400" dirty="0" smtClean="0"/>
                        <a:t>VTT</a:t>
                      </a:r>
                      <a:endParaRPr lang="en-US" sz="2400" dirty="0"/>
                    </a:p>
                  </a:txBody>
                  <a:tcPr/>
                </a:tc>
                <a:tc>
                  <a:txBody>
                    <a:bodyPr/>
                    <a:lstStyle/>
                    <a:p>
                      <a:r>
                        <a:rPr lang="en-US" sz="2400" dirty="0" smtClean="0"/>
                        <a:t>488</a:t>
                      </a:r>
                      <a:endParaRPr lang="en-US" sz="2400" dirty="0"/>
                    </a:p>
                  </a:txBody>
                  <a:tcPr/>
                </a:tc>
                <a:tc>
                  <a:txBody>
                    <a:bodyPr/>
                    <a:lstStyle/>
                    <a:p>
                      <a:r>
                        <a:rPr lang="en-US" sz="2400" dirty="0" smtClean="0"/>
                        <a:t>10.1</a:t>
                      </a:r>
                      <a:endParaRPr lang="en-US" sz="2400" dirty="0"/>
                    </a:p>
                  </a:txBody>
                  <a:tcPr/>
                </a:tc>
                <a:tc>
                  <a:txBody>
                    <a:bodyPr/>
                    <a:lstStyle/>
                    <a:p>
                      <a:r>
                        <a:rPr lang="en-US" sz="2400" dirty="0" smtClean="0"/>
                        <a:t>10.2</a:t>
                      </a:r>
                      <a:endParaRPr lang="en-US" sz="2400" dirty="0"/>
                    </a:p>
                  </a:txBody>
                  <a:tcPr/>
                </a:tc>
                <a:tc>
                  <a:txBody>
                    <a:bodyPr/>
                    <a:lstStyle/>
                    <a:p>
                      <a:r>
                        <a:rPr lang="en-US" sz="2400" dirty="0" smtClean="0"/>
                        <a:t>1000</a:t>
                      </a:r>
                      <a:endParaRPr lang="en-US" sz="2400" dirty="0"/>
                    </a:p>
                  </a:txBody>
                  <a:tcPr/>
                </a:tc>
              </a:tr>
            </a:tbl>
          </a:graphicData>
        </a:graphic>
      </p:graphicFrame>
      <p:pic>
        <p:nvPicPr>
          <p:cNvPr id="6" name="Picture 5" descr="Screen Shot 2013-11-22 at 10.30.4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1554" y="1352998"/>
            <a:ext cx="3114836" cy="1658258"/>
          </a:xfrm>
          <a:prstGeom prst="rect">
            <a:avLst/>
          </a:prstGeom>
        </p:spPr>
      </p:pic>
      <p:sp>
        <p:nvSpPr>
          <p:cNvPr id="7" name="TextBox 6"/>
          <p:cNvSpPr txBox="1"/>
          <p:nvPr/>
        </p:nvSpPr>
        <p:spPr>
          <a:xfrm>
            <a:off x="9804400" y="3052877"/>
            <a:ext cx="3852337" cy="954107"/>
          </a:xfrm>
          <a:prstGeom prst="rect">
            <a:avLst/>
          </a:prstGeom>
          <a:solidFill>
            <a:schemeClr val="bg1"/>
          </a:solidFill>
        </p:spPr>
        <p:txBody>
          <a:bodyPr wrap="none" rtlCol="0">
            <a:spAutoFit/>
          </a:bodyPr>
          <a:lstStyle/>
          <a:p>
            <a:pPr algn="ctr"/>
            <a:r>
              <a:rPr lang="en-US" sz="2800" dirty="0" smtClean="0"/>
              <a:t>VTT: Motion Trajectory </a:t>
            </a:r>
          </a:p>
          <a:p>
            <a:pPr algn="ctr"/>
            <a:r>
              <a:rPr lang="en-US" sz="2800" dirty="0" smtClean="0"/>
              <a:t>Controller</a:t>
            </a:r>
            <a:endParaRPr lang="en-US" sz="2800" dirty="0"/>
          </a:p>
        </p:txBody>
      </p:sp>
      <p:pic>
        <p:nvPicPr>
          <p:cNvPr id="8" name="Picture 7" descr="Screen Shot 2013-11-22 at 10.30.4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8554" y="4006984"/>
            <a:ext cx="3114836" cy="1658258"/>
          </a:xfrm>
          <a:prstGeom prst="rect">
            <a:avLst/>
          </a:prstGeom>
        </p:spPr>
      </p:pic>
      <p:sp>
        <p:nvSpPr>
          <p:cNvPr id="9" name="TextBox 8"/>
          <p:cNvSpPr txBox="1"/>
          <p:nvPr/>
        </p:nvSpPr>
        <p:spPr>
          <a:xfrm>
            <a:off x="2311400" y="5706863"/>
            <a:ext cx="3852337" cy="954107"/>
          </a:xfrm>
          <a:prstGeom prst="rect">
            <a:avLst/>
          </a:prstGeom>
          <a:solidFill>
            <a:schemeClr val="bg1"/>
          </a:solidFill>
        </p:spPr>
        <p:txBody>
          <a:bodyPr wrap="none" rtlCol="0">
            <a:spAutoFit/>
          </a:bodyPr>
          <a:lstStyle/>
          <a:p>
            <a:pPr algn="ctr"/>
            <a:r>
              <a:rPr lang="en-US" sz="2800" dirty="0" smtClean="0"/>
              <a:t>VTT: Motion Trajectory </a:t>
            </a:r>
          </a:p>
          <a:p>
            <a:pPr algn="ctr"/>
            <a:r>
              <a:rPr lang="en-US" sz="2800" dirty="0" smtClean="0"/>
              <a:t>Controller</a:t>
            </a:r>
            <a:endParaRPr lang="en-US" sz="2800" dirty="0"/>
          </a:p>
        </p:txBody>
      </p:sp>
      <p:sp>
        <p:nvSpPr>
          <p:cNvPr id="10" name="Title 1"/>
          <p:cNvSpPr txBox="1">
            <a:spLocks/>
          </p:cNvSpPr>
          <p:nvPr/>
        </p:nvSpPr>
        <p:spPr>
          <a:xfrm>
            <a:off x="-571500" y="46711"/>
            <a:ext cx="103759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5400" kern="1200">
                <a:solidFill>
                  <a:schemeClr val="tx1"/>
                </a:solidFill>
                <a:latin typeface="Helvetica Neue Light"/>
                <a:ea typeface="+mj-ea"/>
                <a:cs typeface="+mj-cs"/>
              </a:defRPr>
            </a:lvl1pPr>
          </a:lstStyle>
          <a:p>
            <a:r>
              <a:rPr lang="en-US" sz="3600" dirty="0" smtClean="0"/>
              <a:t>Effectiveness with Regression Faults </a:t>
            </a:r>
          </a:p>
          <a:p>
            <a:r>
              <a:rPr lang="en-US" sz="3600" dirty="0" smtClean="0"/>
              <a:t>Not Covered by Test Suites</a:t>
            </a:r>
            <a:endParaRPr lang="en-US" sz="3600" dirty="0"/>
          </a:p>
        </p:txBody>
      </p:sp>
    </p:spTree>
    <p:extLst>
      <p:ext uri="{BB962C8B-B14F-4D97-AF65-F5344CB8AC3E}">
        <p14:creationId xmlns:p14="http://schemas.microsoft.com/office/powerpoint/2010/main" val="80249877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1404503932"/>
              </p:ext>
            </p:extLst>
          </p:nvPr>
        </p:nvGraphicFramePr>
        <p:xfrm>
          <a:off x="270929" y="1626198"/>
          <a:ext cx="8720671" cy="2651760"/>
        </p:xfrm>
        <a:graphic>
          <a:graphicData uri="http://schemas.openxmlformats.org/drawingml/2006/table">
            <a:tbl>
              <a:tblPr firstRow="1" bandRow="1">
                <a:tableStyleId>{5C22544A-7EE6-4342-B048-85BDC9FD1C3A}</a:tableStyleId>
              </a:tblPr>
              <a:tblGrid>
                <a:gridCol w="1319477"/>
                <a:gridCol w="1058451"/>
                <a:gridCol w="1957057"/>
                <a:gridCol w="2723800"/>
                <a:gridCol w="1661886"/>
              </a:tblGrid>
              <a:tr h="370840">
                <a:tc>
                  <a:txBody>
                    <a:bodyPr/>
                    <a:lstStyle/>
                    <a:p>
                      <a:r>
                        <a:rPr lang="en-US" sz="2400" dirty="0" smtClean="0"/>
                        <a:t>Subject</a:t>
                      </a:r>
                      <a:endParaRPr lang="en-US" sz="2400" dirty="0"/>
                    </a:p>
                  </a:txBody>
                  <a:tcPr/>
                </a:tc>
                <a:tc>
                  <a:txBody>
                    <a:bodyPr/>
                    <a:lstStyle/>
                    <a:p>
                      <a:r>
                        <a:rPr lang="en-US" sz="2400" dirty="0" smtClean="0"/>
                        <a:t>Size (LOC)</a:t>
                      </a:r>
                      <a:endParaRPr lang="en-US" sz="2400" dirty="0"/>
                    </a:p>
                  </a:txBody>
                  <a:tcPr/>
                </a:tc>
                <a:tc>
                  <a:txBody>
                    <a:bodyPr/>
                    <a:lstStyle/>
                    <a:p>
                      <a:r>
                        <a:rPr lang="en-US" sz="2400" dirty="0" smtClean="0"/>
                        <a:t>Base</a:t>
                      </a:r>
                      <a:endParaRPr lang="en-US" sz="2400" dirty="0"/>
                    </a:p>
                  </a:txBody>
                  <a:tcPr/>
                </a:tc>
                <a:tc>
                  <a:txBody>
                    <a:bodyPr/>
                    <a:lstStyle/>
                    <a:p>
                      <a:r>
                        <a:rPr lang="en-US" sz="2400" dirty="0" smtClean="0"/>
                        <a:t>Upgrade</a:t>
                      </a:r>
                    </a:p>
                  </a:txBody>
                  <a:tcPr/>
                </a:tc>
                <a:tc>
                  <a:txBody>
                    <a:bodyPr/>
                    <a:lstStyle/>
                    <a:p>
                      <a:r>
                        <a:rPr lang="en-US" sz="2400" dirty="0" smtClean="0"/>
                        <a:t>Test Suite Size</a:t>
                      </a:r>
                    </a:p>
                  </a:txBody>
                  <a:tcPr/>
                </a:tc>
              </a:tr>
              <a:tr h="370840">
                <a:tc>
                  <a:txBody>
                    <a:bodyPr/>
                    <a:lstStyle/>
                    <a:p>
                      <a:r>
                        <a:rPr lang="en-US" sz="2400" dirty="0" smtClean="0"/>
                        <a:t>VTT</a:t>
                      </a:r>
                      <a:endParaRPr lang="en-US" sz="2400" dirty="0"/>
                    </a:p>
                  </a:txBody>
                  <a:tcPr/>
                </a:tc>
                <a:tc>
                  <a:txBody>
                    <a:bodyPr/>
                    <a:lstStyle/>
                    <a:p>
                      <a:r>
                        <a:rPr lang="en-US" sz="2400" dirty="0" smtClean="0"/>
                        <a:t>488</a:t>
                      </a:r>
                      <a:endParaRPr lang="en-US" sz="2400" dirty="0"/>
                    </a:p>
                  </a:txBody>
                  <a:tcPr/>
                </a:tc>
                <a:tc>
                  <a:txBody>
                    <a:bodyPr/>
                    <a:lstStyle/>
                    <a:p>
                      <a:r>
                        <a:rPr lang="en-US" sz="2400" dirty="0" smtClean="0"/>
                        <a:t>10.1</a:t>
                      </a:r>
                      <a:endParaRPr lang="en-US" sz="2400" dirty="0"/>
                    </a:p>
                  </a:txBody>
                  <a:tcPr/>
                </a:tc>
                <a:tc>
                  <a:txBody>
                    <a:bodyPr/>
                    <a:lstStyle/>
                    <a:p>
                      <a:r>
                        <a:rPr lang="en-US" sz="2400" dirty="0" smtClean="0"/>
                        <a:t>10.2</a:t>
                      </a:r>
                      <a:endParaRPr lang="en-US" sz="2400" dirty="0"/>
                    </a:p>
                  </a:txBody>
                  <a:tcPr/>
                </a:tc>
                <a:tc>
                  <a:txBody>
                    <a:bodyPr/>
                    <a:lstStyle/>
                    <a:p>
                      <a:r>
                        <a:rPr lang="en-US" sz="2400" dirty="0" smtClean="0"/>
                        <a:t>1000</a:t>
                      </a:r>
                      <a:endParaRPr lang="en-US" sz="2400" dirty="0"/>
                    </a:p>
                  </a:txBody>
                  <a:tcPr/>
                </a:tc>
              </a:tr>
              <a:tr h="370840">
                <a:tc>
                  <a:txBody>
                    <a:bodyPr/>
                    <a:lstStyle/>
                    <a:p>
                      <a:r>
                        <a:rPr lang="en-US" sz="2400" dirty="0" smtClean="0"/>
                        <a:t>ABB-1</a:t>
                      </a:r>
                      <a:endParaRPr lang="en-US" sz="2400" dirty="0"/>
                    </a:p>
                  </a:txBody>
                  <a:tcPr/>
                </a:tc>
                <a:tc>
                  <a:txBody>
                    <a:bodyPr/>
                    <a:lstStyle/>
                    <a:p>
                      <a:r>
                        <a:rPr lang="en-US" sz="2400" dirty="0" smtClean="0"/>
                        <a:t>200</a:t>
                      </a:r>
                      <a:endParaRPr lang="en-US" sz="2400" dirty="0"/>
                    </a:p>
                  </a:txBody>
                  <a:tcPr/>
                </a:tc>
                <a:tc>
                  <a:txBody>
                    <a:bodyPr/>
                    <a:lstStyle/>
                    <a:p>
                      <a:r>
                        <a:rPr lang="en-US" sz="2400" dirty="0" smtClean="0"/>
                        <a:t>-</a:t>
                      </a:r>
                      <a:endParaRPr lang="en-US" sz="2400" dirty="0"/>
                    </a:p>
                  </a:txBody>
                  <a:tcPr/>
                </a:tc>
                <a:tc>
                  <a:txBody>
                    <a:bodyPr/>
                    <a:lstStyle/>
                    <a:p>
                      <a:r>
                        <a:rPr lang="en-US" sz="2400" dirty="0" smtClean="0"/>
                        <a:t>-</a:t>
                      </a:r>
                      <a:endParaRPr lang="en-US" sz="2400" dirty="0"/>
                    </a:p>
                  </a:txBody>
                  <a:tcPr/>
                </a:tc>
                <a:tc>
                  <a:txBody>
                    <a:bodyPr/>
                    <a:lstStyle/>
                    <a:p>
                      <a:r>
                        <a:rPr lang="en-US" sz="2400" dirty="0" smtClean="0"/>
                        <a:t>1600</a:t>
                      </a:r>
                      <a:endParaRPr lang="en-US" sz="2400" dirty="0"/>
                    </a:p>
                  </a:txBody>
                  <a:tcPr/>
                </a:tc>
              </a:tr>
              <a:tr h="370840">
                <a:tc>
                  <a:txBody>
                    <a:bodyPr/>
                    <a:lstStyle/>
                    <a:p>
                      <a:r>
                        <a:rPr lang="en-US" sz="2400" dirty="0" smtClean="0"/>
                        <a:t>ABB-2</a:t>
                      </a:r>
                      <a:endParaRPr lang="en-US" sz="2400" dirty="0"/>
                    </a:p>
                  </a:txBody>
                  <a:tcPr/>
                </a:tc>
                <a:tc>
                  <a:txBody>
                    <a:bodyPr/>
                    <a:lstStyle/>
                    <a:p>
                      <a:r>
                        <a:rPr lang="en-US" sz="2400" dirty="0" smtClean="0"/>
                        <a:t>200</a:t>
                      </a:r>
                      <a:endParaRPr lang="en-US" sz="2400" dirty="0"/>
                    </a:p>
                  </a:txBody>
                  <a:tcPr/>
                </a:tc>
                <a:tc>
                  <a:txBody>
                    <a:bodyPr/>
                    <a:lstStyle/>
                    <a:p>
                      <a:r>
                        <a:rPr lang="en-US" sz="2400" dirty="0" smtClean="0"/>
                        <a:t>-</a:t>
                      </a:r>
                      <a:endParaRPr lang="en-US" sz="2400" dirty="0"/>
                    </a:p>
                  </a:txBody>
                  <a:tcPr/>
                </a:tc>
                <a:tc>
                  <a:txBody>
                    <a:bodyPr/>
                    <a:lstStyle/>
                    <a:p>
                      <a:r>
                        <a:rPr lang="en-US" sz="2400" dirty="0" smtClean="0"/>
                        <a:t>-</a:t>
                      </a:r>
                      <a:endParaRPr lang="en-US" sz="2400" dirty="0"/>
                    </a:p>
                  </a:txBody>
                  <a:tcPr/>
                </a:tc>
                <a:tc>
                  <a:txBody>
                    <a:bodyPr/>
                    <a:lstStyle/>
                    <a:p>
                      <a:r>
                        <a:rPr lang="en-US" sz="2400" dirty="0" smtClean="0"/>
                        <a:t>1600</a:t>
                      </a:r>
                      <a:endParaRPr lang="en-US" sz="2400" dirty="0"/>
                    </a:p>
                  </a:txBody>
                  <a:tcPr/>
                </a:tc>
              </a:tr>
              <a:tr h="370840">
                <a:tc>
                  <a:txBody>
                    <a:bodyPr/>
                    <a:lstStyle/>
                    <a:p>
                      <a:r>
                        <a:rPr lang="en-US" sz="2400" dirty="0" smtClean="0"/>
                        <a:t>ABB-3</a:t>
                      </a:r>
                      <a:endParaRPr lang="en-US" sz="2400" dirty="0"/>
                    </a:p>
                  </a:txBody>
                  <a:tcPr/>
                </a:tc>
                <a:tc>
                  <a:txBody>
                    <a:bodyPr/>
                    <a:lstStyle/>
                    <a:p>
                      <a:r>
                        <a:rPr lang="en-US" sz="2400" dirty="0" smtClean="0"/>
                        <a:t>200</a:t>
                      </a:r>
                      <a:endParaRPr lang="en-US" sz="2400" dirty="0"/>
                    </a:p>
                  </a:txBody>
                  <a:tcPr/>
                </a:tc>
                <a:tc>
                  <a:txBody>
                    <a:bodyPr/>
                    <a:lstStyle/>
                    <a:p>
                      <a:r>
                        <a:rPr lang="en-US" sz="2400" dirty="0" smtClean="0"/>
                        <a:t>-</a:t>
                      </a:r>
                      <a:endParaRPr lang="en-US" sz="2400" dirty="0"/>
                    </a:p>
                  </a:txBody>
                  <a:tcPr/>
                </a:tc>
                <a:tc>
                  <a:txBody>
                    <a:bodyPr/>
                    <a:lstStyle/>
                    <a:p>
                      <a:r>
                        <a:rPr lang="en-US" sz="2400" dirty="0" smtClean="0"/>
                        <a:t>-</a:t>
                      </a:r>
                      <a:endParaRPr lang="en-US" sz="2400" dirty="0"/>
                    </a:p>
                  </a:txBody>
                  <a:tcPr/>
                </a:tc>
                <a:tc>
                  <a:txBody>
                    <a:bodyPr/>
                    <a:lstStyle/>
                    <a:p>
                      <a:r>
                        <a:rPr lang="en-US" sz="2400" dirty="0" smtClean="0"/>
                        <a:t>1600</a:t>
                      </a:r>
                      <a:endParaRPr lang="en-US" sz="2400" dirty="0"/>
                    </a:p>
                  </a:txBody>
                  <a:tcPr/>
                </a:tc>
              </a:tr>
            </a:tbl>
          </a:graphicData>
        </a:graphic>
      </p:graphicFrame>
      <p:pic>
        <p:nvPicPr>
          <p:cNvPr id="6" name="Picture 5" descr="Screen Shot 2013-11-22 at 10.30.4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1554" y="1352998"/>
            <a:ext cx="3114836" cy="1658258"/>
          </a:xfrm>
          <a:prstGeom prst="rect">
            <a:avLst/>
          </a:prstGeom>
        </p:spPr>
      </p:pic>
      <p:sp>
        <p:nvSpPr>
          <p:cNvPr id="7" name="TextBox 6"/>
          <p:cNvSpPr txBox="1"/>
          <p:nvPr/>
        </p:nvSpPr>
        <p:spPr>
          <a:xfrm>
            <a:off x="9804400" y="3052877"/>
            <a:ext cx="3852337" cy="954107"/>
          </a:xfrm>
          <a:prstGeom prst="rect">
            <a:avLst/>
          </a:prstGeom>
          <a:solidFill>
            <a:schemeClr val="bg1"/>
          </a:solidFill>
        </p:spPr>
        <p:txBody>
          <a:bodyPr wrap="none" rtlCol="0">
            <a:spAutoFit/>
          </a:bodyPr>
          <a:lstStyle/>
          <a:p>
            <a:pPr algn="ctr"/>
            <a:r>
              <a:rPr lang="en-US" sz="2800" dirty="0" smtClean="0"/>
              <a:t>VTT: Motion Trajectory </a:t>
            </a:r>
          </a:p>
          <a:p>
            <a:pPr algn="ctr"/>
            <a:r>
              <a:rPr lang="en-US" sz="2800" dirty="0" smtClean="0"/>
              <a:t>Controller</a:t>
            </a:r>
            <a:endParaRPr lang="en-US" sz="2800" dirty="0"/>
          </a:p>
        </p:txBody>
      </p:sp>
      <p:pic>
        <p:nvPicPr>
          <p:cNvPr id="8" name="Picture 7"/>
          <p:cNvPicPr>
            <a:picLocks noChangeAspect="1"/>
          </p:cNvPicPr>
          <p:nvPr/>
        </p:nvPicPr>
        <p:blipFill>
          <a:blip r:embed="rId4"/>
          <a:stretch>
            <a:fillRect/>
          </a:stretch>
        </p:blipFill>
        <p:spPr>
          <a:xfrm>
            <a:off x="4753430" y="3555543"/>
            <a:ext cx="1705428" cy="2891812"/>
          </a:xfrm>
          <a:prstGeom prst="rect">
            <a:avLst/>
          </a:prstGeom>
        </p:spPr>
      </p:pic>
      <p:sp>
        <p:nvSpPr>
          <p:cNvPr id="9" name="TextBox 8"/>
          <p:cNvSpPr txBox="1"/>
          <p:nvPr/>
        </p:nvSpPr>
        <p:spPr>
          <a:xfrm>
            <a:off x="2858972" y="6196280"/>
            <a:ext cx="4208629" cy="523220"/>
          </a:xfrm>
          <a:prstGeom prst="rect">
            <a:avLst/>
          </a:prstGeom>
          <a:solidFill>
            <a:schemeClr val="bg1"/>
          </a:solidFill>
        </p:spPr>
        <p:txBody>
          <a:bodyPr wrap="none" rtlCol="0">
            <a:spAutoFit/>
          </a:bodyPr>
          <a:lstStyle/>
          <a:p>
            <a:pPr algn="ctr"/>
            <a:r>
              <a:rPr lang="en-US" sz="2800" dirty="0" smtClean="0"/>
              <a:t>ABB: Protection Function</a:t>
            </a:r>
            <a:endParaRPr lang="en-US" sz="2800" dirty="0"/>
          </a:p>
        </p:txBody>
      </p:sp>
      <p:sp>
        <p:nvSpPr>
          <p:cNvPr id="10" name="Title 1"/>
          <p:cNvSpPr txBox="1">
            <a:spLocks/>
          </p:cNvSpPr>
          <p:nvPr/>
        </p:nvSpPr>
        <p:spPr>
          <a:xfrm>
            <a:off x="-571500" y="46711"/>
            <a:ext cx="103759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5400" kern="1200">
                <a:solidFill>
                  <a:schemeClr val="tx1"/>
                </a:solidFill>
                <a:latin typeface="Helvetica Neue Light"/>
                <a:ea typeface="+mj-ea"/>
                <a:cs typeface="+mj-cs"/>
              </a:defRPr>
            </a:lvl1pPr>
          </a:lstStyle>
          <a:p>
            <a:r>
              <a:rPr lang="en-US" sz="3600" dirty="0" smtClean="0"/>
              <a:t>Effectiveness with Regression Faults </a:t>
            </a:r>
          </a:p>
          <a:p>
            <a:r>
              <a:rPr lang="en-US" sz="3600" dirty="0" smtClean="0"/>
              <a:t>Not Covered by Test Suites</a:t>
            </a:r>
            <a:endParaRPr lang="en-US" sz="3600" dirty="0"/>
          </a:p>
        </p:txBody>
      </p:sp>
    </p:spTree>
    <p:extLst>
      <p:ext uri="{BB962C8B-B14F-4D97-AF65-F5344CB8AC3E}">
        <p14:creationId xmlns:p14="http://schemas.microsoft.com/office/powerpoint/2010/main" val="3322929880"/>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3073178450"/>
              </p:ext>
            </p:extLst>
          </p:nvPr>
        </p:nvGraphicFramePr>
        <p:xfrm>
          <a:off x="270929" y="1626198"/>
          <a:ext cx="8720671" cy="3566160"/>
        </p:xfrm>
        <a:graphic>
          <a:graphicData uri="http://schemas.openxmlformats.org/drawingml/2006/table">
            <a:tbl>
              <a:tblPr firstRow="1" bandRow="1">
                <a:tableStyleId>{5C22544A-7EE6-4342-B048-85BDC9FD1C3A}</a:tableStyleId>
              </a:tblPr>
              <a:tblGrid>
                <a:gridCol w="1319477"/>
                <a:gridCol w="1058451"/>
                <a:gridCol w="1957057"/>
                <a:gridCol w="2723800"/>
                <a:gridCol w="1661886"/>
              </a:tblGrid>
              <a:tr h="370840">
                <a:tc>
                  <a:txBody>
                    <a:bodyPr/>
                    <a:lstStyle/>
                    <a:p>
                      <a:r>
                        <a:rPr lang="en-US" sz="2400" dirty="0" smtClean="0"/>
                        <a:t>Subject</a:t>
                      </a:r>
                      <a:endParaRPr lang="en-US" sz="2400" dirty="0"/>
                    </a:p>
                  </a:txBody>
                  <a:tcPr/>
                </a:tc>
                <a:tc>
                  <a:txBody>
                    <a:bodyPr/>
                    <a:lstStyle/>
                    <a:p>
                      <a:r>
                        <a:rPr lang="en-US" sz="2400" dirty="0" smtClean="0"/>
                        <a:t>Size (LOC)</a:t>
                      </a:r>
                      <a:endParaRPr lang="en-US" sz="2400" dirty="0"/>
                    </a:p>
                  </a:txBody>
                  <a:tcPr/>
                </a:tc>
                <a:tc>
                  <a:txBody>
                    <a:bodyPr/>
                    <a:lstStyle/>
                    <a:p>
                      <a:r>
                        <a:rPr lang="en-US" sz="2400" dirty="0" smtClean="0"/>
                        <a:t>Base</a:t>
                      </a:r>
                      <a:endParaRPr lang="en-US" sz="2400" dirty="0"/>
                    </a:p>
                  </a:txBody>
                  <a:tcPr/>
                </a:tc>
                <a:tc>
                  <a:txBody>
                    <a:bodyPr/>
                    <a:lstStyle/>
                    <a:p>
                      <a:r>
                        <a:rPr lang="en-US" sz="2400" dirty="0" smtClean="0"/>
                        <a:t>Upgrade</a:t>
                      </a:r>
                    </a:p>
                  </a:txBody>
                  <a:tcPr/>
                </a:tc>
                <a:tc>
                  <a:txBody>
                    <a:bodyPr/>
                    <a:lstStyle/>
                    <a:p>
                      <a:r>
                        <a:rPr lang="en-US" sz="2400" dirty="0" smtClean="0"/>
                        <a:t>Test Suite Size</a:t>
                      </a:r>
                    </a:p>
                  </a:txBody>
                  <a:tcPr/>
                </a:tc>
              </a:tr>
              <a:tr h="370840">
                <a:tc>
                  <a:txBody>
                    <a:bodyPr/>
                    <a:lstStyle/>
                    <a:p>
                      <a:r>
                        <a:rPr lang="en-US" sz="2400" dirty="0" smtClean="0"/>
                        <a:t>VTT</a:t>
                      </a:r>
                      <a:endParaRPr lang="en-US" sz="2400" dirty="0"/>
                    </a:p>
                  </a:txBody>
                  <a:tcPr/>
                </a:tc>
                <a:tc>
                  <a:txBody>
                    <a:bodyPr/>
                    <a:lstStyle/>
                    <a:p>
                      <a:r>
                        <a:rPr lang="en-US" sz="2400" dirty="0" smtClean="0"/>
                        <a:t>488</a:t>
                      </a:r>
                      <a:endParaRPr lang="en-US" sz="2400" dirty="0"/>
                    </a:p>
                  </a:txBody>
                  <a:tcPr/>
                </a:tc>
                <a:tc>
                  <a:txBody>
                    <a:bodyPr/>
                    <a:lstStyle/>
                    <a:p>
                      <a:r>
                        <a:rPr lang="en-US" sz="2400" dirty="0" smtClean="0"/>
                        <a:t>10.1</a:t>
                      </a:r>
                      <a:endParaRPr lang="en-US" sz="2400" dirty="0"/>
                    </a:p>
                  </a:txBody>
                  <a:tcPr/>
                </a:tc>
                <a:tc>
                  <a:txBody>
                    <a:bodyPr/>
                    <a:lstStyle/>
                    <a:p>
                      <a:r>
                        <a:rPr lang="en-US" sz="2400" dirty="0" smtClean="0"/>
                        <a:t>10.2</a:t>
                      </a:r>
                      <a:endParaRPr lang="en-US" sz="2400" dirty="0"/>
                    </a:p>
                  </a:txBody>
                  <a:tcPr/>
                </a:tc>
                <a:tc>
                  <a:txBody>
                    <a:bodyPr/>
                    <a:lstStyle/>
                    <a:p>
                      <a:r>
                        <a:rPr lang="en-US" sz="2400" dirty="0" smtClean="0"/>
                        <a:t>1000</a:t>
                      </a:r>
                      <a:endParaRPr lang="en-US" sz="2400" dirty="0"/>
                    </a:p>
                  </a:txBody>
                  <a:tcPr/>
                </a:tc>
              </a:tr>
              <a:tr h="370840">
                <a:tc>
                  <a:txBody>
                    <a:bodyPr/>
                    <a:lstStyle/>
                    <a:p>
                      <a:r>
                        <a:rPr lang="en-US" sz="2400" dirty="0" smtClean="0"/>
                        <a:t>ABB-1</a:t>
                      </a:r>
                      <a:endParaRPr lang="en-US" sz="2400" dirty="0"/>
                    </a:p>
                  </a:txBody>
                  <a:tcPr/>
                </a:tc>
                <a:tc>
                  <a:txBody>
                    <a:bodyPr/>
                    <a:lstStyle/>
                    <a:p>
                      <a:r>
                        <a:rPr lang="en-US" sz="2400" dirty="0" smtClean="0"/>
                        <a:t>200</a:t>
                      </a:r>
                      <a:endParaRPr lang="en-US" sz="2400" dirty="0"/>
                    </a:p>
                  </a:txBody>
                  <a:tcPr/>
                </a:tc>
                <a:tc>
                  <a:txBody>
                    <a:bodyPr/>
                    <a:lstStyle/>
                    <a:p>
                      <a:r>
                        <a:rPr lang="en-US" sz="2400" dirty="0" smtClean="0"/>
                        <a:t>-</a:t>
                      </a:r>
                      <a:endParaRPr lang="en-US" sz="2400" dirty="0"/>
                    </a:p>
                  </a:txBody>
                  <a:tcPr/>
                </a:tc>
                <a:tc>
                  <a:txBody>
                    <a:bodyPr/>
                    <a:lstStyle/>
                    <a:p>
                      <a:r>
                        <a:rPr lang="en-US" sz="2400" dirty="0" smtClean="0"/>
                        <a:t>-</a:t>
                      </a:r>
                      <a:endParaRPr lang="en-US" sz="2400" dirty="0"/>
                    </a:p>
                  </a:txBody>
                  <a:tcPr/>
                </a:tc>
                <a:tc>
                  <a:txBody>
                    <a:bodyPr/>
                    <a:lstStyle/>
                    <a:p>
                      <a:r>
                        <a:rPr lang="en-US" sz="2400" dirty="0" smtClean="0"/>
                        <a:t>1600</a:t>
                      </a:r>
                      <a:endParaRPr lang="en-US" sz="2400" dirty="0"/>
                    </a:p>
                  </a:txBody>
                  <a:tcPr/>
                </a:tc>
              </a:tr>
              <a:tr h="370840">
                <a:tc>
                  <a:txBody>
                    <a:bodyPr/>
                    <a:lstStyle/>
                    <a:p>
                      <a:r>
                        <a:rPr lang="en-US" sz="2400" dirty="0" smtClean="0"/>
                        <a:t>ABB-2</a:t>
                      </a:r>
                      <a:endParaRPr lang="en-US" sz="2400" dirty="0"/>
                    </a:p>
                  </a:txBody>
                  <a:tcPr/>
                </a:tc>
                <a:tc>
                  <a:txBody>
                    <a:bodyPr/>
                    <a:lstStyle/>
                    <a:p>
                      <a:r>
                        <a:rPr lang="en-US" sz="2400" dirty="0" smtClean="0"/>
                        <a:t>200</a:t>
                      </a:r>
                      <a:endParaRPr lang="en-US" sz="2400" dirty="0"/>
                    </a:p>
                  </a:txBody>
                  <a:tcPr/>
                </a:tc>
                <a:tc>
                  <a:txBody>
                    <a:bodyPr/>
                    <a:lstStyle/>
                    <a:p>
                      <a:r>
                        <a:rPr lang="en-US" sz="2400" dirty="0" smtClean="0"/>
                        <a:t>-</a:t>
                      </a:r>
                      <a:endParaRPr lang="en-US" sz="2400" dirty="0"/>
                    </a:p>
                  </a:txBody>
                  <a:tcPr/>
                </a:tc>
                <a:tc>
                  <a:txBody>
                    <a:bodyPr/>
                    <a:lstStyle/>
                    <a:p>
                      <a:r>
                        <a:rPr lang="en-US" sz="2400" dirty="0" smtClean="0"/>
                        <a:t>-</a:t>
                      </a:r>
                      <a:endParaRPr lang="en-US" sz="2400" dirty="0"/>
                    </a:p>
                  </a:txBody>
                  <a:tcPr/>
                </a:tc>
                <a:tc>
                  <a:txBody>
                    <a:bodyPr/>
                    <a:lstStyle/>
                    <a:p>
                      <a:r>
                        <a:rPr lang="en-US" sz="2400" dirty="0" smtClean="0"/>
                        <a:t>1600</a:t>
                      </a:r>
                      <a:endParaRPr lang="en-US" sz="2400" dirty="0"/>
                    </a:p>
                  </a:txBody>
                  <a:tcPr/>
                </a:tc>
              </a:tr>
              <a:tr h="370840">
                <a:tc>
                  <a:txBody>
                    <a:bodyPr/>
                    <a:lstStyle/>
                    <a:p>
                      <a:r>
                        <a:rPr lang="en-US" sz="2400" dirty="0" smtClean="0"/>
                        <a:t>ABB-3</a:t>
                      </a:r>
                      <a:endParaRPr lang="en-US" sz="2400" dirty="0"/>
                    </a:p>
                  </a:txBody>
                  <a:tcPr/>
                </a:tc>
                <a:tc>
                  <a:txBody>
                    <a:bodyPr/>
                    <a:lstStyle/>
                    <a:p>
                      <a:r>
                        <a:rPr lang="en-US" sz="2400" dirty="0" smtClean="0"/>
                        <a:t>200</a:t>
                      </a:r>
                      <a:endParaRPr lang="en-US" sz="2400" dirty="0"/>
                    </a:p>
                  </a:txBody>
                  <a:tcPr/>
                </a:tc>
                <a:tc>
                  <a:txBody>
                    <a:bodyPr/>
                    <a:lstStyle/>
                    <a:p>
                      <a:r>
                        <a:rPr lang="en-US" sz="2400" dirty="0" smtClean="0"/>
                        <a:t>-</a:t>
                      </a:r>
                      <a:endParaRPr lang="en-US" sz="2400" dirty="0"/>
                    </a:p>
                  </a:txBody>
                  <a:tcPr/>
                </a:tc>
                <a:tc>
                  <a:txBody>
                    <a:bodyPr/>
                    <a:lstStyle/>
                    <a:p>
                      <a:r>
                        <a:rPr lang="en-US" sz="2400" dirty="0" smtClean="0"/>
                        <a:t>-</a:t>
                      </a:r>
                      <a:endParaRPr lang="en-US" sz="2400" dirty="0"/>
                    </a:p>
                  </a:txBody>
                  <a:tcPr/>
                </a:tc>
                <a:tc>
                  <a:txBody>
                    <a:bodyPr/>
                    <a:lstStyle/>
                    <a:p>
                      <a:r>
                        <a:rPr lang="en-US" sz="2400" dirty="0" smtClean="0"/>
                        <a:t>1600</a:t>
                      </a:r>
                      <a:endParaRPr lang="en-US" sz="2400" dirty="0"/>
                    </a:p>
                  </a:txBody>
                  <a:tcPr/>
                </a:tc>
              </a:tr>
              <a:tr h="370840">
                <a:tc>
                  <a:txBody>
                    <a:bodyPr/>
                    <a:lstStyle/>
                    <a:p>
                      <a:r>
                        <a:rPr lang="en-US" sz="2400" dirty="0" smtClean="0"/>
                        <a:t>SORT</a:t>
                      </a:r>
                      <a:endParaRPr lang="en-US" sz="2400" dirty="0"/>
                    </a:p>
                  </a:txBody>
                  <a:tcPr>
                    <a:solidFill>
                      <a:schemeClr val="accent1">
                        <a:lumMod val="40000"/>
                        <a:lumOff val="60000"/>
                      </a:schemeClr>
                    </a:solidFill>
                  </a:tcPr>
                </a:tc>
                <a:tc>
                  <a:txBody>
                    <a:bodyPr/>
                    <a:lstStyle/>
                    <a:p>
                      <a:r>
                        <a:rPr lang="en-US" sz="2400" dirty="0" smtClean="0"/>
                        <a:t>4653</a:t>
                      </a:r>
                      <a:endParaRPr lang="en-US" sz="2400" dirty="0"/>
                    </a:p>
                  </a:txBody>
                  <a:tcPr>
                    <a:solidFill>
                      <a:schemeClr val="accent1">
                        <a:lumMod val="40000"/>
                        <a:lumOff val="60000"/>
                      </a:schemeClr>
                    </a:solidFill>
                  </a:tcPr>
                </a:tc>
                <a:tc>
                  <a:txBody>
                    <a:bodyPr/>
                    <a:lstStyle/>
                    <a:p>
                      <a:r>
                        <a:rPr lang="en-US" sz="2400" dirty="0" smtClean="0"/>
                        <a:t>20/06/2012</a:t>
                      </a:r>
                      <a:endParaRPr lang="en-US" sz="2400" dirty="0"/>
                    </a:p>
                  </a:txBody>
                  <a:tcPr>
                    <a:solidFill>
                      <a:schemeClr val="accent1">
                        <a:lumMod val="40000"/>
                        <a:lumOff val="60000"/>
                      </a:schemeClr>
                    </a:solidFill>
                  </a:tcPr>
                </a:tc>
                <a:tc>
                  <a:txBody>
                    <a:bodyPr/>
                    <a:lstStyle/>
                    <a:p>
                      <a:r>
                        <a:rPr lang="en-US" sz="2400" dirty="0" smtClean="0"/>
                        <a:t>02/07/2012</a:t>
                      </a:r>
                      <a:endParaRPr lang="en-US" sz="2400" dirty="0"/>
                    </a:p>
                  </a:txBody>
                  <a:tcPr>
                    <a:solidFill>
                      <a:schemeClr val="accent1">
                        <a:lumMod val="40000"/>
                        <a:lumOff val="60000"/>
                      </a:schemeClr>
                    </a:solidFill>
                  </a:tcPr>
                </a:tc>
                <a:tc>
                  <a:txBody>
                    <a:bodyPr/>
                    <a:lstStyle/>
                    <a:p>
                      <a:r>
                        <a:rPr lang="en-US" sz="2400" dirty="0" smtClean="0"/>
                        <a:t>427</a:t>
                      </a:r>
                      <a:endParaRPr lang="en-US" sz="2400" dirty="0"/>
                    </a:p>
                  </a:txBody>
                  <a:tcPr>
                    <a:solidFill>
                      <a:schemeClr val="accent1">
                        <a:lumMod val="40000"/>
                        <a:lumOff val="60000"/>
                      </a:schemeClr>
                    </a:solidFill>
                  </a:tcPr>
                </a:tc>
              </a:tr>
              <a:tr h="370840">
                <a:tc>
                  <a:txBody>
                    <a:bodyPr/>
                    <a:lstStyle/>
                    <a:p>
                      <a:r>
                        <a:rPr lang="en-US" sz="2400" dirty="0" smtClean="0"/>
                        <a:t>GREP</a:t>
                      </a:r>
                      <a:endParaRPr lang="en-US" sz="2400" dirty="0"/>
                    </a:p>
                  </a:txBody>
                  <a:tcPr>
                    <a:solidFill>
                      <a:schemeClr val="accent1">
                        <a:lumMod val="20000"/>
                        <a:lumOff val="80000"/>
                      </a:schemeClr>
                    </a:solidFill>
                  </a:tcPr>
                </a:tc>
                <a:tc>
                  <a:txBody>
                    <a:bodyPr/>
                    <a:lstStyle/>
                    <a:p>
                      <a:r>
                        <a:rPr lang="en-US" sz="2400" dirty="0" smtClean="0"/>
                        <a:t>590</a:t>
                      </a:r>
                      <a:endParaRPr lang="en-US" sz="2400" dirty="0"/>
                    </a:p>
                  </a:txBody>
                  <a:tcPr>
                    <a:solidFill>
                      <a:schemeClr val="accent1">
                        <a:lumMod val="20000"/>
                        <a:lumOff val="80000"/>
                      </a:schemeClr>
                    </a:solidFill>
                  </a:tcPr>
                </a:tc>
                <a:tc>
                  <a:txBody>
                    <a:bodyPr/>
                    <a:lstStyle/>
                    <a:p>
                      <a:r>
                        <a:rPr lang="en-US" sz="2400" dirty="0" smtClean="0"/>
                        <a:t>01/17/2001</a:t>
                      </a:r>
                      <a:endParaRPr lang="en-US" sz="2400" dirty="0"/>
                    </a:p>
                  </a:txBody>
                  <a:tcPr>
                    <a:solidFill>
                      <a:schemeClr val="accent1">
                        <a:lumMod val="20000"/>
                        <a:lumOff val="80000"/>
                      </a:schemeClr>
                    </a:solidFill>
                  </a:tcPr>
                </a:tc>
                <a:tc>
                  <a:txBody>
                    <a:bodyPr/>
                    <a:lstStyle/>
                    <a:p>
                      <a:r>
                        <a:rPr lang="en-US" sz="2400" dirty="0" smtClean="0"/>
                        <a:t>01/20/2001</a:t>
                      </a:r>
                      <a:endParaRPr lang="en-US" sz="2400" dirty="0"/>
                    </a:p>
                  </a:txBody>
                  <a:tcPr>
                    <a:solidFill>
                      <a:schemeClr val="accent1">
                        <a:lumMod val="20000"/>
                        <a:lumOff val="80000"/>
                      </a:schemeClr>
                    </a:solidFill>
                  </a:tcPr>
                </a:tc>
                <a:tc>
                  <a:txBody>
                    <a:bodyPr/>
                    <a:lstStyle/>
                    <a:p>
                      <a:r>
                        <a:rPr lang="en-US" sz="2400" dirty="0" smtClean="0"/>
                        <a:t>817</a:t>
                      </a:r>
                      <a:endParaRPr lang="en-US" sz="2400" dirty="0"/>
                    </a:p>
                  </a:txBody>
                  <a:tcPr>
                    <a:solidFill>
                      <a:schemeClr val="accent1">
                        <a:lumMod val="20000"/>
                        <a:lumOff val="80000"/>
                      </a:schemeClr>
                    </a:solidFill>
                  </a:tcPr>
                </a:tc>
              </a:tr>
            </a:tbl>
          </a:graphicData>
        </a:graphic>
      </p:graphicFrame>
      <p:pic>
        <p:nvPicPr>
          <p:cNvPr id="6" name="Picture 5" descr="Screen Shot 2013-11-22 at 10.30.4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1554" y="1352998"/>
            <a:ext cx="3114836" cy="1658258"/>
          </a:xfrm>
          <a:prstGeom prst="rect">
            <a:avLst/>
          </a:prstGeom>
        </p:spPr>
      </p:pic>
      <p:sp>
        <p:nvSpPr>
          <p:cNvPr id="7" name="TextBox 6"/>
          <p:cNvSpPr txBox="1"/>
          <p:nvPr/>
        </p:nvSpPr>
        <p:spPr>
          <a:xfrm>
            <a:off x="9804400" y="3052877"/>
            <a:ext cx="3852337" cy="954107"/>
          </a:xfrm>
          <a:prstGeom prst="rect">
            <a:avLst/>
          </a:prstGeom>
          <a:solidFill>
            <a:schemeClr val="bg1"/>
          </a:solidFill>
        </p:spPr>
        <p:txBody>
          <a:bodyPr wrap="none" rtlCol="0">
            <a:spAutoFit/>
          </a:bodyPr>
          <a:lstStyle/>
          <a:p>
            <a:pPr algn="ctr"/>
            <a:r>
              <a:rPr lang="en-US" sz="2800" dirty="0" smtClean="0"/>
              <a:t>VTT: Motion Trajectory </a:t>
            </a:r>
          </a:p>
          <a:p>
            <a:pPr algn="ctr"/>
            <a:r>
              <a:rPr lang="en-US" sz="2800" dirty="0" smtClean="0"/>
              <a:t>Controller</a:t>
            </a:r>
            <a:endParaRPr lang="en-US" sz="2800" dirty="0"/>
          </a:p>
        </p:txBody>
      </p:sp>
      <p:sp>
        <p:nvSpPr>
          <p:cNvPr id="8" name="Title 1"/>
          <p:cNvSpPr txBox="1">
            <a:spLocks/>
          </p:cNvSpPr>
          <p:nvPr/>
        </p:nvSpPr>
        <p:spPr>
          <a:xfrm>
            <a:off x="-571500" y="46711"/>
            <a:ext cx="103759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5400" kern="1200">
                <a:solidFill>
                  <a:schemeClr val="tx1"/>
                </a:solidFill>
                <a:latin typeface="Helvetica Neue Light"/>
                <a:ea typeface="+mj-ea"/>
                <a:cs typeface="+mj-cs"/>
              </a:defRPr>
            </a:lvl1pPr>
          </a:lstStyle>
          <a:p>
            <a:r>
              <a:rPr lang="en-US" sz="3600" dirty="0" smtClean="0"/>
              <a:t>Effectiveness with Regression Faults </a:t>
            </a:r>
          </a:p>
          <a:p>
            <a:r>
              <a:rPr lang="en-US" sz="3600" dirty="0" smtClean="0"/>
              <a:t>Not Covered by Test Suites</a:t>
            </a:r>
            <a:endParaRPr lang="en-US" sz="3600" dirty="0"/>
          </a:p>
        </p:txBody>
      </p:sp>
    </p:spTree>
    <p:extLst>
      <p:ext uri="{BB962C8B-B14F-4D97-AF65-F5344CB8AC3E}">
        <p14:creationId xmlns:p14="http://schemas.microsoft.com/office/powerpoint/2010/main" val="84539918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extLst>
              <p:ext uri="{D42A27DB-BD31-4B8C-83A1-F6EECF244321}">
                <p14:modId xmlns:p14="http://schemas.microsoft.com/office/powerpoint/2010/main" val="1114370529"/>
              </p:ext>
            </p:extLst>
          </p:nvPr>
        </p:nvGraphicFramePr>
        <p:xfrm>
          <a:off x="270929" y="1262011"/>
          <a:ext cx="8673500" cy="3822339"/>
        </p:xfrm>
        <a:graphic>
          <a:graphicData uri="http://schemas.openxmlformats.org/drawingml/2006/table">
            <a:tbl>
              <a:tblPr firstRow="1" bandRow="1">
                <a:tableStyleId>{5C22544A-7EE6-4342-B048-85BDC9FD1C3A}</a:tableStyleId>
              </a:tblPr>
              <a:tblGrid>
                <a:gridCol w="1543357"/>
                <a:gridCol w="1669143"/>
                <a:gridCol w="2503714"/>
                <a:gridCol w="653143"/>
                <a:gridCol w="703031"/>
                <a:gridCol w="1601112"/>
              </a:tblGrid>
              <a:tr h="534126">
                <a:tc rowSpan="2">
                  <a:txBody>
                    <a:bodyPr/>
                    <a:lstStyle/>
                    <a:p>
                      <a:r>
                        <a:rPr lang="en-US" sz="2400" b="1" dirty="0" smtClean="0">
                          <a:solidFill>
                            <a:schemeClr val="bg1"/>
                          </a:solidFill>
                        </a:rPr>
                        <a:t>Subject</a:t>
                      </a:r>
                      <a:endParaRPr lang="en-US" sz="2400" b="1" dirty="0">
                        <a:solidFill>
                          <a:schemeClr val="bg1"/>
                        </a:solidFill>
                      </a:endParaRPr>
                    </a:p>
                  </a:txBody>
                  <a:tcPr>
                    <a:solidFill>
                      <a:schemeClr val="accent1"/>
                    </a:solidFill>
                  </a:tcPr>
                </a:tc>
                <a:tc rowSpan="2">
                  <a:txBody>
                    <a:bodyPr/>
                    <a:lstStyle/>
                    <a:p>
                      <a:r>
                        <a:rPr lang="en-US" sz="2400" b="1" dirty="0" smtClean="0">
                          <a:solidFill>
                            <a:schemeClr val="bg1"/>
                          </a:solidFill>
                        </a:rPr>
                        <a:t>Dynamic</a:t>
                      </a:r>
                    </a:p>
                    <a:p>
                      <a:r>
                        <a:rPr lang="en-US" sz="2400" b="1" dirty="0" smtClean="0">
                          <a:solidFill>
                            <a:schemeClr val="bg1"/>
                          </a:solidFill>
                        </a:rPr>
                        <a:t>Properties</a:t>
                      </a:r>
                      <a:endParaRPr lang="en-US" sz="2400" b="1" dirty="0">
                        <a:solidFill>
                          <a:schemeClr val="bg1"/>
                        </a:solidFill>
                      </a:endParaRPr>
                    </a:p>
                  </a:txBody>
                  <a:tcPr>
                    <a:solidFill>
                      <a:schemeClr val="accent1"/>
                    </a:solidFill>
                  </a:tcPr>
                </a:tc>
                <a:tc rowSpan="2">
                  <a:txBody>
                    <a:bodyPr/>
                    <a:lstStyle/>
                    <a:p>
                      <a:r>
                        <a:rPr lang="en-US" sz="2400" b="1" dirty="0" smtClean="0">
                          <a:solidFill>
                            <a:schemeClr val="bg1"/>
                          </a:solidFill>
                        </a:rPr>
                        <a:t>Non-Regression</a:t>
                      </a:r>
                    </a:p>
                    <a:p>
                      <a:r>
                        <a:rPr lang="en-US" sz="2400" b="1" dirty="0" smtClean="0">
                          <a:solidFill>
                            <a:schemeClr val="bg1"/>
                          </a:solidFill>
                        </a:rPr>
                        <a:t>Properties</a:t>
                      </a:r>
                    </a:p>
                  </a:txBody>
                  <a:tcPr>
                    <a:solidFill>
                      <a:schemeClr val="accent1"/>
                    </a:solidFill>
                  </a:tcPr>
                </a:tc>
                <a:tc gridSpan="3">
                  <a:txBody>
                    <a:bodyPr/>
                    <a:lstStyle/>
                    <a:p>
                      <a:r>
                        <a:rPr lang="en-US" sz="2400" dirty="0" smtClean="0"/>
                        <a:t>Property Violations</a:t>
                      </a:r>
                      <a:endParaRPr lang="en-US" sz="2400" dirty="0"/>
                    </a:p>
                  </a:txBody>
                  <a:tcPr/>
                </a:tc>
                <a:tc hMerge="1">
                  <a:txBody>
                    <a:bodyPr/>
                    <a:lstStyle/>
                    <a:p>
                      <a:endParaRPr lang="en-US" sz="2400" dirty="0"/>
                    </a:p>
                  </a:txBody>
                  <a:tcPr/>
                </a:tc>
                <a:tc hMerge="1">
                  <a:txBody>
                    <a:bodyPr/>
                    <a:lstStyle/>
                    <a:p>
                      <a:endParaRPr lang="en-US" sz="2400" dirty="0"/>
                    </a:p>
                  </a:txBody>
                  <a:tcPr/>
                </a:tc>
              </a:tr>
              <a:tr h="530498">
                <a:tc vMerge="1">
                  <a:txBody>
                    <a:bodyPr/>
                    <a:lstStyle/>
                    <a:p>
                      <a:endParaRPr lang="en-US" sz="2400" b="1" dirty="0">
                        <a:solidFill>
                          <a:schemeClr val="bg1"/>
                        </a:solidFill>
                      </a:endParaRPr>
                    </a:p>
                  </a:txBody>
                  <a:tcPr>
                    <a:solidFill>
                      <a:schemeClr val="accent1"/>
                    </a:solidFill>
                  </a:tcPr>
                </a:tc>
                <a:tc vMerge="1">
                  <a:txBody>
                    <a:bodyPr/>
                    <a:lstStyle/>
                    <a:p>
                      <a:endParaRPr lang="en-US" sz="2400" b="1" dirty="0">
                        <a:solidFill>
                          <a:schemeClr val="bg1"/>
                        </a:solidFill>
                      </a:endParaRPr>
                    </a:p>
                  </a:txBody>
                  <a:tcPr>
                    <a:solidFill>
                      <a:schemeClr val="accent1"/>
                    </a:solidFill>
                  </a:tcPr>
                </a:tc>
                <a:tc vMerge="1">
                  <a:txBody>
                    <a:bodyPr/>
                    <a:lstStyle/>
                    <a:p>
                      <a:endParaRPr lang="en-US" sz="2400" b="1" dirty="0" smtClean="0">
                        <a:solidFill>
                          <a:schemeClr val="bg1"/>
                        </a:solidFill>
                      </a:endParaRPr>
                    </a:p>
                  </a:txBody>
                  <a:tcPr>
                    <a:solidFill>
                      <a:schemeClr val="accent1"/>
                    </a:solidFill>
                  </a:tcPr>
                </a:tc>
                <a:tc>
                  <a:txBody>
                    <a:bodyPr/>
                    <a:lstStyle/>
                    <a:p>
                      <a:r>
                        <a:rPr lang="en-US" sz="2400" b="1" dirty="0" smtClean="0">
                          <a:solidFill>
                            <a:schemeClr val="bg1"/>
                          </a:solidFill>
                        </a:rPr>
                        <a:t>TP</a:t>
                      </a:r>
                      <a:endParaRPr lang="en-US" sz="2400" b="1" dirty="0">
                        <a:solidFill>
                          <a:schemeClr val="bg1"/>
                        </a:solidFill>
                      </a:endParaRPr>
                    </a:p>
                  </a:txBody>
                  <a:tcPr>
                    <a:solidFill>
                      <a:schemeClr val="accent1"/>
                    </a:solidFill>
                  </a:tcPr>
                </a:tc>
                <a:tc>
                  <a:txBody>
                    <a:bodyPr/>
                    <a:lstStyle/>
                    <a:p>
                      <a:r>
                        <a:rPr lang="en-US" sz="2400" b="1" dirty="0" smtClean="0">
                          <a:solidFill>
                            <a:schemeClr val="bg1"/>
                          </a:solidFill>
                        </a:rPr>
                        <a:t>FP</a:t>
                      </a:r>
                      <a:endParaRPr lang="en-US" sz="2400" b="1" dirty="0">
                        <a:solidFill>
                          <a:schemeClr val="bg1"/>
                        </a:solidFill>
                      </a:endParaRPr>
                    </a:p>
                  </a:txBody>
                  <a:tcPr>
                    <a:solidFill>
                      <a:schemeClr val="accent1"/>
                    </a:solidFill>
                  </a:tcPr>
                </a:tc>
                <a:tc>
                  <a:txBody>
                    <a:bodyPr/>
                    <a:lstStyle/>
                    <a:p>
                      <a:r>
                        <a:rPr lang="en-US" sz="2400" b="1" dirty="0" smtClean="0">
                          <a:solidFill>
                            <a:schemeClr val="bg1"/>
                          </a:solidFill>
                        </a:rPr>
                        <a:t>Precision</a:t>
                      </a:r>
                      <a:endParaRPr lang="en-US" sz="2400" b="1" dirty="0">
                        <a:solidFill>
                          <a:schemeClr val="bg1"/>
                        </a:solidFill>
                      </a:endParaRPr>
                    </a:p>
                  </a:txBody>
                  <a:tcPr>
                    <a:solidFill>
                      <a:schemeClr val="accent1"/>
                    </a:solidFill>
                  </a:tcPr>
                </a:tc>
              </a:tr>
              <a:tr h="471715">
                <a:tc>
                  <a:txBody>
                    <a:bodyPr/>
                    <a:lstStyle/>
                    <a:p>
                      <a:r>
                        <a:rPr lang="en-US" sz="2400" dirty="0" smtClean="0"/>
                        <a:t>VTT</a:t>
                      </a:r>
                      <a:endParaRPr lang="en-US" sz="2400" dirty="0"/>
                    </a:p>
                  </a:txBody>
                  <a:tcPr/>
                </a:tc>
                <a:tc>
                  <a:txBody>
                    <a:bodyPr/>
                    <a:lstStyle/>
                    <a:p>
                      <a:r>
                        <a:rPr lang="en-US" sz="2400" dirty="0" smtClean="0"/>
                        <a:t>1045</a:t>
                      </a:r>
                      <a:endParaRPr lang="en-US" sz="2400" dirty="0"/>
                    </a:p>
                  </a:txBody>
                  <a:tcPr/>
                </a:tc>
                <a:tc>
                  <a:txBody>
                    <a:bodyPr/>
                    <a:lstStyle/>
                    <a:p>
                      <a:r>
                        <a:rPr lang="en-US" sz="2400" dirty="0" smtClean="0"/>
                        <a:t>658</a:t>
                      </a:r>
                      <a:endParaRPr lang="en-US" sz="2400" dirty="0"/>
                    </a:p>
                  </a:txBody>
                  <a:tcPr/>
                </a:tc>
                <a:tc>
                  <a:txBody>
                    <a:bodyPr/>
                    <a:lstStyle/>
                    <a:p>
                      <a:r>
                        <a:rPr lang="en-US" sz="2400" dirty="0" smtClean="0"/>
                        <a:t>15</a:t>
                      </a:r>
                      <a:endParaRPr lang="en-US" sz="2400" dirty="0"/>
                    </a:p>
                  </a:txBody>
                  <a:tcPr/>
                </a:tc>
                <a:tc>
                  <a:txBody>
                    <a:bodyPr/>
                    <a:lstStyle/>
                    <a:p>
                      <a:r>
                        <a:rPr lang="en-US" sz="2400" dirty="0" smtClean="0"/>
                        <a:t>0</a:t>
                      </a:r>
                      <a:endParaRPr lang="en-US" sz="2400" dirty="0"/>
                    </a:p>
                  </a:txBody>
                  <a:tcPr/>
                </a:tc>
                <a:tc>
                  <a:txBody>
                    <a:bodyPr/>
                    <a:lstStyle/>
                    <a:p>
                      <a:r>
                        <a:rPr lang="en-US" sz="2400" dirty="0" smtClean="0"/>
                        <a:t>1.00</a:t>
                      </a:r>
                      <a:endParaRPr lang="en-US" sz="2400" dirty="0"/>
                    </a:p>
                  </a:txBody>
                  <a:tcPr/>
                </a:tc>
              </a:tr>
              <a:tr h="415417">
                <a:tc>
                  <a:txBody>
                    <a:bodyPr/>
                    <a:lstStyle/>
                    <a:p>
                      <a:r>
                        <a:rPr lang="en-US" sz="2400" dirty="0" smtClean="0"/>
                        <a:t>ABB-1</a:t>
                      </a:r>
                      <a:endParaRPr lang="en-US" sz="2400" dirty="0"/>
                    </a:p>
                  </a:txBody>
                  <a:tcPr/>
                </a:tc>
                <a:tc>
                  <a:txBody>
                    <a:bodyPr/>
                    <a:lstStyle/>
                    <a:p>
                      <a:r>
                        <a:rPr lang="en-US" sz="2400" dirty="0" smtClean="0"/>
                        <a:t>3278</a:t>
                      </a:r>
                      <a:endParaRPr lang="en-US" sz="2400" dirty="0"/>
                    </a:p>
                  </a:txBody>
                  <a:tcPr/>
                </a:tc>
                <a:tc>
                  <a:txBody>
                    <a:bodyPr/>
                    <a:lstStyle/>
                    <a:p>
                      <a:r>
                        <a:rPr lang="en-US" sz="2400" dirty="0" smtClean="0"/>
                        <a:t>163</a:t>
                      </a:r>
                      <a:endParaRPr lang="en-US" sz="2400" dirty="0"/>
                    </a:p>
                  </a:txBody>
                  <a:tcPr/>
                </a:tc>
                <a:tc>
                  <a:txBody>
                    <a:bodyPr/>
                    <a:lstStyle/>
                    <a:p>
                      <a:r>
                        <a:rPr lang="en-US" sz="2400" dirty="0" smtClean="0"/>
                        <a:t>57</a:t>
                      </a:r>
                      <a:endParaRPr lang="en-US" sz="2400" dirty="0"/>
                    </a:p>
                  </a:txBody>
                  <a:tcPr/>
                </a:tc>
                <a:tc>
                  <a:txBody>
                    <a:bodyPr/>
                    <a:lstStyle/>
                    <a:p>
                      <a:r>
                        <a:rPr lang="en-US" sz="2400" dirty="0" smtClean="0"/>
                        <a:t>1</a:t>
                      </a:r>
                      <a:endParaRPr lang="en-US" sz="2400" dirty="0"/>
                    </a:p>
                  </a:txBody>
                  <a:tcPr/>
                </a:tc>
                <a:tc>
                  <a:txBody>
                    <a:bodyPr/>
                    <a:lstStyle/>
                    <a:p>
                      <a:r>
                        <a:rPr lang="en-US" sz="2400" dirty="0" smtClean="0"/>
                        <a:t>0.98</a:t>
                      </a:r>
                      <a:endParaRPr lang="en-US" sz="2400" dirty="0"/>
                    </a:p>
                  </a:txBody>
                  <a:tcPr/>
                </a:tc>
              </a:tr>
              <a:tr h="415417">
                <a:tc>
                  <a:txBody>
                    <a:bodyPr/>
                    <a:lstStyle/>
                    <a:p>
                      <a:r>
                        <a:rPr lang="en-US" sz="2400" dirty="0" smtClean="0"/>
                        <a:t>ABB-2</a:t>
                      </a:r>
                      <a:endParaRPr lang="en-US" sz="2400" dirty="0"/>
                    </a:p>
                  </a:txBody>
                  <a:tcPr/>
                </a:tc>
                <a:tc>
                  <a:txBody>
                    <a:bodyPr/>
                    <a:lstStyle/>
                    <a:p>
                      <a:r>
                        <a:rPr lang="en-US" sz="2400" dirty="0" smtClean="0"/>
                        <a:t>3278</a:t>
                      </a:r>
                      <a:endParaRPr lang="en-US" sz="2400" dirty="0"/>
                    </a:p>
                  </a:txBody>
                  <a:tcPr/>
                </a:tc>
                <a:tc>
                  <a:txBody>
                    <a:bodyPr/>
                    <a:lstStyle/>
                    <a:p>
                      <a:r>
                        <a:rPr lang="en-US" sz="2400" dirty="0" smtClean="0"/>
                        <a:t>163</a:t>
                      </a:r>
                      <a:endParaRPr lang="en-US" sz="2400" dirty="0"/>
                    </a:p>
                  </a:txBody>
                  <a:tcPr/>
                </a:tc>
                <a:tc>
                  <a:txBody>
                    <a:bodyPr/>
                    <a:lstStyle/>
                    <a:p>
                      <a:r>
                        <a:rPr lang="en-US" sz="2400" dirty="0" smtClean="0"/>
                        <a:t>57</a:t>
                      </a:r>
                      <a:endParaRPr lang="en-US" sz="2400" dirty="0"/>
                    </a:p>
                  </a:txBody>
                  <a:tcPr/>
                </a:tc>
                <a:tc>
                  <a:txBody>
                    <a:bodyPr/>
                    <a:lstStyle/>
                    <a:p>
                      <a:r>
                        <a:rPr lang="en-US" sz="2400" dirty="0" smtClean="0"/>
                        <a:t>1</a:t>
                      </a:r>
                      <a:endParaRPr lang="en-US" sz="2400" dirty="0"/>
                    </a:p>
                  </a:txBody>
                  <a:tcPr/>
                </a:tc>
                <a:tc>
                  <a:txBody>
                    <a:bodyPr/>
                    <a:lstStyle/>
                    <a:p>
                      <a:r>
                        <a:rPr lang="en-US" sz="2400" dirty="0" smtClean="0"/>
                        <a:t>0.98</a:t>
                      </a:r>
                      <a:endParaRPr lang="en-US" sz="2400" dirty="0"/>
                    </a:p>
                  </a:txBody>
                  <a:tcPr/>
                </a:tc>
              </a:tr>
              <a:tr h="415417">
                <a:tc>
                  <a:txBody>
                    <a:bodyPr/>
                    <a:lstStyle/>
                    <a:p>
                      <a:r>
                        <a:rPr lang="en-US" sz="2400" dirty="0" smtClean="0"/>
                        <a:t>ABB-3</a:t>
                      </a:r>
                      <a:endParaRPr lang="en-US" sz="2400" dirty="0"/>
                    </a:p>
                  </a:txBody>
                  <a:tcPr/>
                </a:tc>
                <a:tc>
                  <a:txBody>
                    <a:bodyPr/>
                    <a:lstStyle/>
                    <a:p>
                      <a:r>
                        <a:rPr lang="en-US" sz="2400" dirty="0" smtClean="0"/>
                        <a:t>3278</a:t>
                      </a:r>
                      <a:endParaRPr lang="en-US" sz="2400" dirty="0"/>
                    </a:p>
                  </a:txBody>
                  <a:tcPr/>
                </a:tc>
                <a:tc>
                  <a:txBody>
                    <a:bodyPr/>
                    <a:lstStyle/>
                    <a:p>
                      <a:r>
                        <a:rPr lang="en-US" sz="2400" dirty="0" smtClean="0"/>
                        <a:t>163</a:t>
                      </a:r>
                      <a:endParaRPr lang="en-US" sz="2400" dirty="0"/>
                    </a:p>
                  </a:txBody>
                  <a:tcPr/>
                </a:tc>
                <a:tc>
                  <a:txBody>
                    <a:bodyPr/>
                    <a:lstStyle/>
                    <a:p>
                      <a:r>
                        <a:rPr lang="en-US" sz="2400" dirty="0" smtClean="0"/>
                        <a:t>0</a:t>
                      </a:r>
                      <a:endParaRPr lang="en-US" sz="2400" dirty="0"/>
                    </a:p>
                  </a:txBody>
                  <a:tcPr/>
                </a:tc>
                <a:tc>
                  <a:txBody>
                    <a:bodyPr/>
                    <a:lstStyle/>
                    <a:p>
                      <a:r>
                        <a:rPr lang="en-US" sz="2400" dirty="0" smtClean="0"/>
                        <a:t>1</a:t>
                      </a:r>
                      <a:endParaRPr lang="en-US" sz="2400" dirty="0"/>
                    </a:p>
                  </a:txBody>
                  <a:tcPr/>
                </a:tc>
                <a:tc>
                  <a:txBody>
                    <a:bodyPr/>
                    <a:lstStyle/>
                    <a:p>
                      <a:r>
                        <a:rPr lang="en-US" sz="2400" dirty="0" smtClean="0"/>
                        <a:t>0.00</a:t>
                      </a:r>
                      <a:endParaRPr lang="en-US" sz="2400" dirty="0"/>
                    </a:p>
                  </a:txBody>
                  <a:tcPr/>
                </a:tc>
              </a:tr>
              <a:tr h="415417">
                <a:tc>
                  <a:txBody>
                    <a:bodyPr/>
                    <a:lstStyle/>
                    <a:p>
                      <a:r>
                        <a:rPr lang="en-US" sz="2400" dirty="0" smtClean="0"/>
                        <a:t>SORT</a:t>
                      </a:r>
                      <a:endParaRPr lang="en-US" sz="2400" dirty="0"/>
                    </a:p>
                  </a:txBody>
                  <a:tcPr>
                    <a:solidFill>
                      <a:schemeClr val="accent1">
                        <a:lumMod val="40000"/>
                        <a:lumOff val="60000"/>
                      </a:schemeClr>
                    </a:solidFill>
                  </a:tcPr>
                </a:tc>
                <a:tc>
                  <a:txBody>
                    <a:bodyPr/>
                    <a:lstStyle/>
                    <a:p>
                      <a:r>
                        <a:rPr lang="en-US" sz="2400" dirty="0" smtClean="0"/>
                        <a:t>356</a:t>
                      </a:r>
                      <a:endParaRPr lang="en-US" sz="2400" dirty="0"/>
                    </a:p>
                  </a:txBody>
                  <a:tcPr>
                    <a:solidFill>
                      <a:schemeClr val="accent1">
                        <a:lumMod val="40000"/>
                        <a:lumOff val="60000"/>
                      </a:schemeClr>
                    </a:solidFill>
                  </a:tcPr>
                </a:tc>
                <a:tc>
                  <a:txBody>
                    <a:bodyPr/>
                    <a:lstStyle/>
                    <a:p>
                      <a:r>
                        <a:rPr lang="en-US" sz="2400" dirty="0" smtClean="0"/>
                        <a:t>2</a:t>
                      </a:r>
                      <a:endParaRPr lang="en-US" sz="2400" dirty="0"/>
                    </a:p>
                  </a:txBody>
                  <a:tcPr>
                    <a:solidFill>
                      <a:schemeClr val="accent1">
                        <a:lumMod val="40000"/>
                        <a:lumOff val="60000"/>
                      </a:schemeClr>
                    </a:solidFill>
                  </a:tcPr>
                </a:tc>
                <a:tc>
                  <a:txBody>
                    <a:bodyPr/>
                    <a:lstStyle/>
                    <a:p>
                      <a:r>
                        <a:rPr lang="en-US" sz="2400" dirty="0" smtClean="0"/>
                        <a:t>1</a:t>
                      </a:r>
                      <a:endParaRPr lang="en-US" sz="2400" dirty="0"/>
                    </a:p>
                  </a:txBody>
                  <a:tcPr>
                    <a:solidFill>
                      <a:schemeClr val="accent1">
                        <a:lumMod val="40000"/>
                        <a:lumOff val="60000"/>
                      </a:schemeClr>
                    </a:solidFill>
                  </a:tcPr>
                </a:tc>
                <a:tc>
                  <a:txBody>
                    <a:bodyPr/>
                    <a:lstStyle/>
                    <a:p>
                      <a:r>
                        <a:rPr lang="en-US" sz="2400" dirty="0" smtClean="0"/>
                        <a:t>0</a:t>
                      </a:r>
                      <a:endParaRPr lang="en-US" sz="2400" dirty="0"/>
                    </a:p>
                  </a:txBody>
                  <a:tcPr>
                    <a:solidFill>
                      <a:schemeClr val="accent1">
                        <a:lumMod val="40000"/>
                        <a:lumOff val="60000"/>
                      </a:schemeClr>
                    </a:solidFill>
                  </a:tcPr>
                </a:tc>
                <a:tc>
                  <a:txBody>
                    <a:bodyPr/>
                    <a:lstStyle/>
                    <a:p>
                      <a:r>
                        <a:rPr lang="en-US" sz="2400" dirty="0" smtClean="0"/>
                        <a:t>1.00</a:t>
                      </a:r>
                      <a:endParaRPr lang="en-US" sz="2400" dirty="0"/>
                    </a:p>
                  </a:txBody>
                  <a:tcPr>
                    <a:solidFill>
                      <a:schemeClr val="accent1">
                        <a:lumMod val="40000"/>
                        <a:lumOff val="60000"/>
                      </a:schemeClr>
                    </a:solidFill>
                  </a:tcPr>
                </a:tc>
              </a:tr>
              <a:tr h="415417">
                <a:tc>
                  <a:txBody>
                    <a:bodyPr/>
                    <a:lstStyle/>
                    <a:p>
                      <a:r>
                        <a:rPr lang="en-US" sz="2400" dirty="0" smtClean="0"/>
                        <a:t>GREP</a:t>
                      </a:r>
                      <a:endParaRPr lang="en-US" sz="2400" dirty="0"/>
                    </a:p>
                  </a:txBody>
                  <a:tcPr>
                    <a:solidFill>
                      <a:schemeClr val="accent1">
                        <a:lumMod val="20000"/>
                        <a:lumOff val="80000"/>
                      </a:schemeClr>
                    </a:solidFill>
                  </a:tcPr>
                </a:tc>
                <a:tc>
                  <a:txBody>
                    <a:bodyPr/>
                    <a:lstStyle/>
                    <a:p>
                      <a:r>
                        <a:rPr lang="en-US" sz="2400" dirty="0" smtClean="0"/>
                        <a:t>3303</a:t>
                      </a:r>
                      <a:endParaRPr lang="en-US" sz="2400" dirty="0"/>
                    </a:p>
                  </a:txBody>
                  <a:tcPr>
                    <a:solidFill>
                      <a:schemeClr val="accent1">
                        <a:lumMod val="20000"/>
                        <a:lumOff val="80000"/>
                      </a:schemeClr>
                    </a:solidFill>
                  </a:tcPr>
                </a:tc>
                <a:tc>
                  <a:txBody>
                    <a:bodyPr/>
                    <a:lstStyle/>
                    <a:p>
                      <a:r>
                        <a:rPr lang="en-US" sz="2400" dirty="0" smtClean="0"/>
                        <a:t>51</a:t>
                      </a:r>
                      <a:endParaRPr lang="en-US" sz="2400" dirty="0"/>
                    </a:p>
                  </a:txBody>
                  <a:tcPr>
                    <a:solidFill>
                      <a:schemeClr val="accent1">
                        <a:lumMod val="20000"/>
                        <a:lumOff val="80000"/>
                      </a:schemeClr>
                    </a:solidFill>
                  </a:tcPr>
                </a:tc>
                <a:tc>
                  <a:txBody>
                    <a:bodyPr/>
                    <a:lstStyle/>
                    <a:p>
                      <a:r>
                        <a:rPr lang="en-US" sz="2400" dirty="0" smtClean="0"/>
                        <a:t>3</a:t>
                      </a:r>
                      <a:endParaRPr lang="en-US" sz="2400" dirty="0"/>
                    </a:p>
                  </a:txBody>
                  <a:tcPr>
                    <a:solidFill>
                      <a:schemeClr val="accent1">
                        <a:lumMod val="20000"/>
                        <a:lumOff val="80000"/>
                      </a:schemeClr>
                    </a:solidFill>
                  </a:tcPr>
                </a:tc>
                <a:tc>
                  <a:txBody>
                    <a:bodyPr/>
                    <a:lstStyle/>
                    <a:p>
                      <a:r>
                        <a:rPr lang="en-US" sz="2400" dirty="0" smtClean="0"/>
                        <a:t>0</a:t>
                      </a:r>
                      <a:endParaRPr lang="en-US" sz="2400" dirty="0"/>
                    </a:p>
                  </a:txBody>
                  <a:tcPr>
                    <a:solidFill>
                      <a:schemeClr val="accent1">
                        <a:lumMod val="20000"/>
                        <a:lumOff val="80000"/>
                      </a:schemeClr>
                    </a:solidFill>
                  </a:tcPr>
                </a:tc>
                <a:tc>
                  <a:txBody>
                    <a:bodyPr/>
                    <a:lstStyle/>
                    <a:p>
                      <a:r>
                        <a:rPr lang="en-US" sz="2400" dirty="0" smtClean="0"/>
                        <a:t>1.00</a:t>
                      </a:r>
                      <a:endParaRPr lang="en-US" sz="2400" dirty="0"/>
                    </a:p>
                  </a:txBody>
                  <a:tcPr>
                    <a:solidFill>
                      <a:schemeClr val="accent1">
                        <a:lumMod val="20000"/>
                        <a:lumOff val="80000"/>
                      </a:schemeClr>
                    </a:solidFill>
                  </a:tcPr>
                </a:tc>
              </a:tr>
            </a:tbl>
          </a:graphicData>
        </a:graphic>
      </p:graphicFrame>
      <p:sp>
        <p:nvSpPr>
          <p:cNvPr id="2" name="Rectangle 1"/>
          <p:cNvSpPr/>
          <p:nvPr/>
        </p:nvSpPr>
        <p:spPr>
          <a:xfrm>
            <a:off x="5950857" y="1040179"/>
            <a:ext cx="3193143" cy="4644571"/>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6574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63139" y="3133746"/>
            <a:ext cx="4797707" cy="2900571"/>
            <a:chOff x="163139" y="3133746"/>
            <a:chExt cx="4797707" cy="2900571"/>
          </a:xfrm>
          <a:solidFill>
            <a:srgbClr val="008000"/>
          </a:solidFill>
        </p:grpSpPr>
        <p:sp>
          <p:nvSpPr>
            <p:cNvPr id="17" name="Down Arrow 16"/>
            <p:cNvSpPr/>
            <p:nvPr/>
          </p:nvSpPr>
          <p:spPr>
            <a:xfrm>
              <a:off x="1814286" y="3133746"/>
              <a:ext cx="1041400" cy="2900571"/>
            </a:xfrm>
            <a:prstGeom prst="downArrow">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163139" y="5241947"/>
              <a:ext cx="4797707" cy="646331"/>
            </a:xfrm>
            <a:prstGeom prst="rect">
              <a:avLst/>
            </a:prstGeom>
            <a:noFill/>
          </p:spPr>
          <p:txBody>
            <a:bodyPr wrap="none" rtlCol="0">
              <a:spAutoFit/>
            </a:bodyPr>
            <a:lstStyle/>
            <a:p>
              <a:r>
                <a:rPr lang="en-US" sz="3600" dirty="0" smtClean="0">
                  <a:solidFill>
                    <a:schemeClr val="tx2"/>
                  </a:solidFill>
                </a:rPr>
                <a:t>Monitor   +   Inference</a:t>
              </a:r>
              <a:endParaRPr lang="en-US" sz="3600" dirty="0">
                <a:solidFill>
                  <a:schemeClr val="tx2"/>
                </a:solidFill>
              </a:endParaRPr>
            </a:p>
          </p:txBody>
        </p:sp>
      </p:grpSp>
      <p:sp>
        <p:nvSpPr>
          <p:cNvPr id="4" name="Rounded Rectangle 3"/>
          <p:cNvSpPr/>
          <p:nvPr/>
        </p:nvSpPr>
        <p:spPr>
          <a:xfrm>
            <a:off x="1200159" y="1721380"/>
            <a:ext cx="2279641" cy="1275820"/>
          </a:xfrm>
          <a:prstGeom prst="round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600" dirty="0">
                <a:solidFill>
                  <a:schemeClr val="tx2"/>
                </a:solidFill>
              </a:rPr>
              <a:t>Base </a:t>
            </a:r>
            <a:endParaRPr lang="en-US" sz="3600" dirty="0" smtClean="0">
              <a:solidFill>
                <a:schemeClr val="tx2"/>
              </a:solidFill>
            </a:endParaRPr>
          </a:p>
          <a:p>
            <a:pPr algn="ctr">
              <a:defRPr/>
            </a:pPr>
            <a:r>
              <a:rPr lang="en-US" sz="3600" dirty="0" smtClean="0">
                <a:solidFill>
                  <a:schemeClr val="tx2"/>
                </a:solidFill>
              </a:rPr>
              <a:t>Program</a:t>
            </a:r>
            <a:endParaRPr lang="en-US" sz="3600" dirty="0">
              <a:solidFill>
                <a:schemeClr val="tx2"/>
              </a:solidFill>
            </a:endParaRPr>
          </a:p>
        </p:txBody>
      </p:sp>
      <p:sp>
        <p:nvSpPr>
          <p:cNvPr id="5" name="Rounded Rectangle 4"/>
          <p:cNvSpPr/>
          <p:nvPr/>
        </p:nvSpPr>
        <p:spPr>
          <a:xfrm>
            <a:off x="5540841" y="1721381"/>
            <a:ext cx="2536359" cy="1275819"/>
          </a:xfrm>
          <a:prstGeom prst="round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600" dirty="0" smtClean="0">
                <a:solidFill>
                  <a:schemeClr val="tx2"/>
                </a:solidFill>
              </a:rPr>
              <a:t>Upgraded </a:t>
            </a:r>
          </a:p>
          <a:p>
            <a:pPr algn="ctr">
              <a:defRPr/>
            </a:pPr>
            <a:r>
              <a:rPr lang="en-US" sz="3600" dirty="0" smtClean="0">
                <a:solidFill>
                  <a:schemeClr val="tx2"/>
                </a:solidFill>
              </a:rPr>
              <a:t>Program</a:t>
            </a:r>
            <a:endParaRPr lang="en-US" sz="3600" dirty="0">
              <a:solidFill>
                <a:schemeClr val="tx2"/>
              </a:solidFill>
            </a:endParaRPr>
          </a:p>
        </p:txBody>
      </p:sp>
      <p:sp>
        <p:nvSpPr>
          <p:cNvPr id="7" name="TextBox 6"/>
          <p:cNvSpPr txBox="1"/>
          <p:nvPr/>
        </p:nvSpPr>
        <p:spPr>
          <a:xfrm>
            <a:off x="951960" y="3606800"/>
            <a:ext cx="2327680" cy="707886"/>
          </a:xfrm>
          <a:prstGeom prst="rect">
            <a:avLst/>
          </a:prstGeom>
          <a:solidFill>
            <a:schemeClr val="bg1">
              <a:lumMod val="65000"/>
            </a:schemeClr>
          </a:solidFill>
        </p:spPr>
        <p:txBody>
          <a:bodyPr wrap="none" rtlCol="0">
            <a:spAutoFit/>
          </a:bodyPr>
          <a:lstStyle/>
          <a:p>
            <a:pPr algn="ctr"/>
            <a:r>
              <a:rPr lang="en-US" sz="4000" dirty="0" smtClean="0">
                <a:solidFill>
                  <a:schemeClr val="bg1"/>
                </a:solidFill>
              </a:rPr>
              <a:t>Test Case</a:t>
            </a:r>
            <a:endParaRPr lang="en-US" sz="4000" dirty="0">
              <a:solidFill>
                <a:schemeClr val="bg1"/>
              </a:solidFill>
            </a:endParaRPr>
          </a:p>
        </p:txBody>
      </p:sp>
      <p:sp>
        <p:nvSpPr>
          <p:cNvPr id="9" name="TextBox 8"/>
          <p:cNvSpPr txBox="1"/>
          <p:nvPr/>
        </p:nvSpPr>
        <p:spPr>
          <a:xfrm>
            <a:off x="457200" y="397301"/>
            <a:ext cx="8330526" cy="830997"/>
          </a:xfrm>
          <a:prstGeom prst="rect">
            <a:avLst/>
          </a:prstGeom>
          <a:noFill/>
        </p:spPr>
        <p:txBody>
          <a:bodyPr wrap="none" rtlCol="0">
            <a:spAutoFit/>
          </a:bodyPr>
          <a:lstStyle/>
          <a:p>
            <a:r>
              <a:rPr lang="en-US" sz="4800" dirty="0" smtClean="0"/>
              <a:t>Traditional Regression Testing</a:t>
            </a:r>
            <a:endParaRPr lang="en-US" sz="4800" dirty="0"/>
          </a:p>
        </p:txBody>
      </p:sp>
      <p:sp>
        <p:nvSpPr>
          <p:cNvPr id="10" name="TextBox 9"/>
          <p:cNvSpPr txBox="1"/>
          <p:nvPr/>
        </p:nvSpPr>
        <p:spPr>
          <a:xfrm>
            <a:off x="1104360" y="3960743"/>
            <a:ext cx="2327680" cy="707886"/>
          </a:xfrm>
          <a:prstGeom prst="rect">
            <a:avLst/>
          </a:prstGeom>
          <a:solidFill>
            <a:schemeClr val="bg1">
              <a:lumMod val="65000"/>
            </a:schemeClr>
          </a:solidFill>
        </p:spPr>
        <p:txBody>
          <a:bodyPr wrap="none" rtlCol="0">
            <a:spAutoFit/>
          </a:bodyPr>
          <a:lstStyle/>
          <a:p>
            <a:pPr algn="ctr"/>
            <a:r>
              <a:rPr lang="en-US" sz="4000" dirty="0" smtClean="0">
                <a:solidFill>
                  <a:schemeClr val="bg1"/>
                </a:solidFill>
              </a:rPr>
              <a:t>Test Case</a:t>
            </a:r>
            <a:endParaRPr lang="en-US" sz="4000" dirty="0">
              <a:solidFill>
                <a:schemeClr val="bg1"/>
              </a:solidFill>
            </a:endParaRPr>
          </a:p>
        </p:txBody>
      </p:sp>
      <p:sp>
        <p:nvSpPr>
          <p:cNvPr id="11" name="TextBox 10"/>
          <p:cNvSpPr txBox="1"/>
          <p:nvPr/>
        </p:nvSpPr>
        <p:spPr>
          <a:xfrm>
            <a:off x="1358360" y="4417943"/>
            <a:ext cx="2327680" cy="707886"/>
          </a:xfrm>
          <a:prstGeom prst="rect">
            <a:avLst/>
          </a:prstGeom>
          <a:solidFill>
            <a:schemeClr val="bg1">
              <a:lumMod val="65000"/>
            </a:schemeClr>
          </a:solidFill>
        </p:spPr>
        <p:txBody>
          <a:bodyPr wrap="none" rtlCol="0">
            <a:spAutoFit/>
          </a:bodyPr>
          <a:lstStyle/>
          <a:p>
            <a:pPr algn="ctr"/>
            <a:r>
              <a:rPr lang="en-US" sz="4000" dirty="0" smtClean="0">
                <a:solidFill>
                  <a:schemeClr val="bg1"/>
                </a:solidFill>
              </a:rPr>
              <a:t>Test Case</a:t>
            </a:r>
            <a:endParaRPr lang="en-US" sz="4000" dirty="0">
              <a:solidFill>
                <a:schemeClr val="bg1"/>
              </a:solidFill>
            </a:endParaRPr>
          </a:p>
        </p:txBody>
      </p:sp>
      <p:sp>
        <p:nvSpPr>
          <p:cNvPr id="12" name="Bent Arrow 11"/>
          <p:cNvSpPr/>
          <p:nvPr/>
        </p:nvSpPr>
        <p:spPr>
          <a:xfrm rot="16200000" flipV="1">
            <a:off x="5276520" y="3120163"/>
            <a:ext cx="1476671" cy="2116431"/>
          </a:xfrm>
          <a:prstGeom prst="bentArrow">
            <a:avLst/>
          </a:prstGeom>
          <a:solidFill>
            <a:srgbClr val="A6A6A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4938497" y="4438524"/>
            <a:ext cx="1467068" cy="523220"/>
          </a:xfrm>
          <a:prstGeom prst="rect">
            <a:avLst/>
          </a:prstGeom>
        </p:spPr>
        <p:txBody>
          <a:bodyPr wrap="none">
            <a:spAutoFit/>
          </a:bodyPr>
          <a:lstStyle/>
          <a:p>
            <a:r>
              <a:rPr lang="en-US" sz="2800" dirty="0">
                <a:solidFill>
                  <a:schemeClr val="bg1"/>
                </a:solidFill>
              </a:rPr>
              <a:t>Execute</a:t>
            </a:r>
          </a:p>
        </p:txBody>
      </p:sp>
      <p:sp>
        <p:nvSpPr>
          <p:cNvPr id="15" name="Rectangle 14"/>
          <p:cNvSpPr/>
          <p:nvPr/>
        </p:nvSpPr>
        <p:spPr>
          <a:xfrm>
            <a:off x="312056" y="6077855"/>
            <a:ext cx="4395257" cy="682855"/>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600" dirty="0" smtClean="0"/>
              <a:t>Properties</a:t>
            </a:r>
            <a:r>
              <a:rPr lang="en-US" sz="2400" dirty="0" smtClean="0"/>
              <a:t> </a:t>
            </a:r>
          </a:p>
        </p:txBody>
      </p:sp>
      <p:sp>
        <p:nvSpPr>
          <p:cNvPr id="20" name="Bent Arrow 19"/>
          <p:cNvSpPr/>
          <p:nvPr/>
        </p:nvSpPr>
        <p:spPr>
          <a:xfrm rot="16200000" flipV="1">
            <a:off x="4687528" y="3987059"/>
            <a:ext cx="3549927" cy="1843302"/>
          </a:xfrm>
          <a:prstGeom prst="bentArrow">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 name="Rectangle 20"/>
          <p:cNvSpPr/>
          <p:nvPr/>
        </p:nvSpPr>
        <p:spPr>
          <a:xfrm>
            <a:off x="6893594" y="5552704"/>
            <a:ext cx="2248282" cy="1323439"/>
          </a:xfrm>
          <a:prstGeom prst="rect">
            <a:avLst/>
          </a:prstGeom>
        </p:spPr>
        <p:txBody>
          <a:bodyPr wrap="none">
            <a:spAutoFit/>
          </a:bodyPr>
          <a:lstStyle/>
          <a:p>
            <a:pPr algn="r"/>
            <a:r>
              <a:rPr lang="en-US" sz="4000" dirty="0" smtClean="0">
                <a:solidFill>
                  <a:schemeClr val="tx2"/>
                </a:solidFill>
              </a:rPr>
              <a:t>Model</a:t>
            </a:r>
          </a:p>
          <a:p>
            <a:pPr algn="r"/>
            <a:r>
              <a:rPr lang="en-US" sz="4000" dirty="0" smtClean="0">
                <a:solidFill>
                  <a:schemeClr val="tx2"/>
                </a:solidFill>
              </a:rPr>
              <a:t>Checking</a:t>
            </a:r>
            <a:endParaRPr lang="en-US" sz="4000" dirty="0">
              <a:solidFill>
                <a:schemeClr val="tx2"/>
              </a:solidFill>
            </a:endParaRPr>
          </a:p>
        </p:txBody>
      </p:sp>
      <p:sp>
        <p:nvSpPr>
          <p:cNvPr id="22" name="TextBox 21"/>
          <p:cNvSpPr txBox="1"/>
          <p:nvPr/>
        </p:nvSpPr>
        <p:spPr>
          <a:xfrm>
            <a:off x="2565193" y="3222823"/>
            <a:ext cx="3861804" cy="1938992"/>
          </a:xfrm>
          <a:prstGeom prst="rect">
            <a:avLst/>
          </a:prstGeom>
          <a:solidFill>
            <a:srgbClr val="FF0000"/>
          </a:solidFill>
        </p:spPr>
        <p:txBody>
          <a:bodyPr wrap="none" rtlCol="0">
            <a:spAutoFit/>
          </a:bodyPr>
          <a:lstStyle/>
          <a:p>
            <a:pPr algn="ctr"/>
            <a:r>
              <a:rPr lang="en-US" sz="4000" dirty="0" smtClean="0">
                <a:solidFill>
                  <a:schemeClr val="bg1"/>
                </a:solidFill>
              </a:rPr>
              <a:t>Show Properties</a:t>
            </a:r>
          </a:p>
          <a:p>
            <a:pPr algn="ctr"/>
            <a:r>
              <a:rPr lang="en-US" sz="4000" dirty="0" smtClean="0">
                <a:solidFill>
                  <a:schemeClr val="bg1"/>
                </a:solidFill>
              </a:rPr>
              <a:t>Not Valid</a:t>
            </a:r>
          </a:p>
          <a:p>
            <a:pPr algn="ctr"/>
            <a:r>
              <a:rPr lang="en-US" sz="4000" dirty="0" smtClean="0">
                <a:solidFill>
                  <a:schemeClr val="bg1"/>
                </a:solidFill>
              </a:rPr>
              <a:t>in Upgraded</a:t>
            </a:r>
          </a:p>
        </p:txBody>
      </p:sp>
    </p:spTree>
    <p:extLst>
      <p:ext uri="{BB962C8B-B14F-4D97-AF65-F5344CB8AC3E}">
        <p14:creationId xmlns:p14="http://schemas.microsoft.com/office/powerpoint/2010/main" val="38064818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P spid="21" grpId="0"/>
      <p:bldP spid="2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40" y="1919055"/>
            <a:ext cx="9067800" cy="1143000"/>
          </a:xfrm>
        </p:spPr>
        <p:txBody>
          <a:bodyPr/>
          <a:lstStyle/>
          <a:p>
            <a:r>
              <a:rPr lang="en-US" dirty="0" smtClean="0"/>
              <a:t>Pre- and Post-conditions</a:t>
            </a:r>
            <a:br>
              <a:rPr lang="en-US" dirty="0" smtClean="0"/>
            </a:br>
            <a:r>
              <a:rPr lang="en-US" dirty="0" smtClean="0"/>
              <a:t>catch illegal uses of functions</a:t>
            </a:r>
            <a:endParaRPr lang="en-US" dirty="0"/>
          </a:p>
        </p:txBody>
      </p:sp>
    </p:spTree>
    <p:extLst>
      <p:ext uri="{BB962C8B-B14F-4D97-AF65-F5344CB8AC3E}">
        <p14:creationId xmlns:p14="http://schemas.microsoft.com/office/powerpoint/2010/main" val="1663044449"/>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146" y="68486"/>
            <a:ext cx="9434286" cy="1143000"/>
          </a:xfrm>
        </p:spPr>
        <p:txBody>
          <a:bodyPr/>
          <a:lstStyle/>
          <a:p>
            <a:pPr algn="l"/>
            <a:r>
              <a:rPr lang="en-US" sz="3600" dirty="0" smtClean="0"/>
              <a:t>New code with wrong use of base function</a:t>
            </a:r>
            <a:endParaRPr lang="en-US" sz="3600" dirty="0"/>
          </a:p>
        </p:txBody>
      </p:sp>
      <p:sp>
        <p:nvSpPr>
          <p:cNvPr id="5" name="Rectangle 4"/>
          <p:cNvSpPr/>
          <p:nvPr/>
        </p:nvSpPr>
        <p:spPr>
          <a:xfrm>
            <a:off x="0" y="1470147"/>
            <a:ext cx="7239000" cy="2677656"/>
          </a:xfrm>
          <a:prstGeom prst="rect">
            <a:avLst/>
          </a:prstGeom>
        </p:spPr>
        <p:txBody>
          <a:bodyPr wrap="square">
            <a:spAutoFit/>
          </a:bodyPr>
          <a:lstStyle/>
          <a:p>
            <a:r>
              <a:rPr lang="en-US" sz="2400" dirty="0" err="1" smtClean="0"/>
              <a:t>stream_open</a:t>
            </a:r>
            <a:r>
              <a:rPr lang="en-US" sz="2400" dirty="0" smtClean="0"/>
              <a:t> </a:t>
            </a:r>
            <a:r>
              <a:rPr lang="en-US" sz="2400" dirty="0"/>
              <a:t>(char </a:t>
            </a:r>
            <a:r>
              <a:rPr lang="en-US" sz="2400" dirty="0" err="1"/>
              <a:t>const</a:t>
            </a:r>
            <a:r>
              <a:rPr lang="en-US" sz="2400" dirty="0"/>
              <a:t> *file, </a:t>
            </a:r>
            <a:r>
              <a:rPr lang="en-US" sz="2400" dirty="0" smtClean="0"/>
              <a:t/>
            </a:r>
            <a:br>
              <a:rPr lang="en-US" sz="2400" dirty="0" smtClean="0"/>
            </a:br>
            <a:r>
              <a:rPr lang="en-US" sz="2400" dirty="0" smtClean="0"/>
              <a:t>    . . .</a:t>
            </a:r>
          </a:p>
          <a:p>
            <a:r>
              <a:rPr lang="en-US" sz="2400" dirty="0" smtClean="0"/>
              <a:t>    if </a:t>
            </a:r>
            <a:r>
              <a:rPr lang="en-US" sz="2400" dirty="0"/>
              <a:t>(*how == '</a:t>
            </a:r>
            <a:r>
              <a:rPr lang="en-US" sz="2400" dirty="0" smtClean="0"/>
              <a:t>r’) {</a:t>
            </a:r>
            <a:endParaRPr lang="en-US" sz="2400" dirty="0"/>
          </a:p>
          <a:p>
            <a:r>
              <a:rPr lang="en-US" sz="2400" dirty="0" smtClean="0"/>
              <a:t>        </a:t>
            </a:r>
            <a:r>
              <a:rPr lang="it-IT" sz="2400" dirty="0" smtClean="0"/>
              <a:t>. . .</a:t>
            </a:r>
            <a:endParaRPr lang="is-IS" sz="2400" dirty="0" smtClean="0"/>
          </a:p>
          <a:p>
            <a:r>
              <a:rPr lang="is-IS" sz="2400" dirty="0" smtClean="0"/>
              <a:t>    }</a:t>
            </a:r>
            <a:endParaRPr lang="is-IS" sz="2400" dirty="0"/>
          </a:p>
          <a:p>
            <a:r>
              <a:rPr lang="en-US" sz="2400" dirty="0" smtClean="0">
                <a:solidFill>
                  <a:srgbClr val="1F497D"/>
                </a:solidFill>
              </a:rPr>
              <a:t>    return </a:t>
            </a:r>
            <a:r>
              <a:rPr lang="en-US" sz="2400" dirty="0" err="1" smtClean="0">
                <a:solidFill>
                  <a:srgbClr val="1F497D"/>
                </a:solidFill>
              </a:rPr>
              <a:t>fopen</a:t>
            </a:r>
            <a:r>
              <a:rPr lang="en-US" sz="2400" dirty="0" smtClean="0">
                <a:solidFill>
                  <a:srgbClr val="1F497D"/>
                </a:solidFill>
              </a:rPr>
              <a:t> </a:t>
            </a:r>
            <a:r>
              <a:rPr lang="en-US" sz="2400" dirty="0">
                <a:solidFill>
                  <a:srgbClr val="1F497D"/>
                </a:solidFill>
              </a:rPr>
              <a:t>(file, how);</a:t>
            </a:r>
          </a:p>
          <a:p>
            <a:r>
              <a:rPr lang="en-US" sz="2400" dirty="0" smtClean="0"/>
              <a:t>} </a:t>
            </a:r>
          </a:p>
        </p:txBody>
      </p:sp>
      <p:sp>
        <p:nvSpPr>
          <p:cNvPr id="6" name="Rectangle 5"/>
          <p:cNvSpPr/>
          <p:nvPr/>
        </p:nvSpPr>
        <p:spPr>
          <a:xfrm>
            <a:off x="-5424715" y="23336"/>
            <a:ext cx="4572000" cy="1477328"/>
          </a:xfrm>
          <a:prstGeom prst="rect">
            <a:avLst/>
          </a:prstGeom>
        </p:spPr>
        <p:txBody>
          <a:bodyPr>
            <a:spAutoFit/>
          </a:bodyPr>
          <a:lstStyle/>
          <a:p>
            <a:r>
              <a:rPr lang="en-US" dirty="0"/>
              <a:t>else if (*how == 'w’) {</a:t>
            </a:r>
          </a:p>
          <a:p>
            <a:r>
              <a:rPr lang="en-US" dirty="0"/>
              <a:t>if (</a:t>
            </a:r>
            <a:r>
              <a:rPr lang="en-US" dirty="0" err="1"/>
              <a:t>ftruncate</a:t>
            </a:r>
            <a:r>
              <a:rPr lang="en-US" dirty="0"/>
              <a:t> (</a:t>
            </a:r>
            <a:r>
              <a:rPr lang="en-US" dirty="0" err="1"/>
              <a:t>outfd</a:t>
            </a:r>
            <a:r>
              <a:rPr lang="en-US" dirty="0"/>
              <a:t>, 0) != 0)</a:t>
            </a:r>
          </a:p>
          <a:p>
            <a:r>
              <a:rPr lang="en-US" dirty="0"/>
              <a:t>        error (EXIT_FAILURE, </a:t>
            </a:r>
            <a:r>
              <a:rPr lang="en-US" dirty="0" err="1"/>
              <a:t>errno</a:t>
            </a:r>
            <a:r>
              <a:rPr lang="en-US" dirty="0"/>
              <a:t>, _("%s: error truncating"), quote (file));</a:t>
            </a:r>
          </a:p>
          <a:p>
            <a:r>
              <a:rPr lang="da-DK" dirty="0"/>
              <a:t>      </a:t>
            </a:r>
            <a:r>
              <a:rPr lang="da-DK" dirty="0" err="1"/>
              <a:t>fp</a:t>
            </a:r>
            <a:r>
              <a:rPr lang="da-DK" dirty="0"/>
              <a:t> = </a:t>
            </a:r>
            <a:r>
              <a:rPr lang="da-DK" dirty="0" err="1"/>
              <a:t>fdopen</a:t>
            </a:r>
            <a:r>
              <a:rPr lang="da-DK" dirty="0"/>
              <a:t> (</a:t>
            </a:r>
            <a:r>
              <a:rPr lang="da-DK" dirty="0" err="1"/>
              <a:t>outfd</a:t>
            </a:r>
            <a:r>
              <a:rPr lang="da-DK" dirty="0"/>
              <a:t>, </a:t>
            </a:r>
            <a:r>
              <a:rPr lang="da-DK" dirty="0" err="1"/>
              <a:t>how</a:t>
            </a:r>
            <a:r>
              <a:rPr lang="da-DK" dirty="0"/>
              <a:t>);</a:t>
            </a:r>
            <a:endParaRPr lang="en-US" dirty="0"/>
          </a:p>
        </p:txBody>
      </p:sp>
      <p:sp>
        <p:nvSpPr>
          <p:cNvPr id="7" name="Rectangle 6"/>
          <p:cNvSpPr/>
          <p:nvPr/>
        </p:nvSpPr>
        <p:spPr>
          <a:xfrm>
            <a:off x="5080003" y="1474328"/>
            <a:ext cx="9506857" cy="4893647"/>
          </a:xfrm>
          <a:prstGeom prst="rect">
            <a:avLst/>
          </a:prstGeom>
        </p:spPr>
        <p:txBody>
          <a:bodyPr wrap="square">
            <a:spAutoFit/>
          </a:bodyPr>
          <a:lstStyle/>
          <a:p>
            <a:r>
              <a:rPr lang="en-US" sz="2400" dirty="0" err="1"/>
              <a:t>stream_open</a:t>
            </a:r>
            <a:r>
              <a:rPr lang="en-US" sz="2400" dirty="0"/>
              <a:t> (char </a:t>
            </a:r>
            <a:r>
              <a:rPr lang="en-US" sz="2400" dirty="0" err="1"/>
              <a:t>const</a:t>
            </a:r>
            <a:r>
              <a:rPr lang="en-US" sz="2400" dirty="0"/>
              <a:t> *file, </a:t>
            </a:r>
            <a:endParaRPr lang="en-US" sz="2400" dirty="0" smtClean="0"/>
          </a:p>
          <a:p>
            <a:r>
              <a:rPr lang="en-US" sz="2400" dirty="0"/>
              <a:t> </a:t>
            </a:r>
            <a:r>
              <a:rPr lang="en-US" sz="2400" dirty="0" smtClean="0"/>
              <a:t> . . .</a:t>
            </a:r>
            <a:endParaRPr lang="en-US" sz="2400" dirty="0"/>
          </a:p>
          <a:p>
            <a:r>
              <a:rPr lang="en-US" sz="2400" dirty="0"/>
              <a:t>  if (*how == '</a:t>
            </a:r>
            <a:r>
              <a:rPr lang="en-US" sz="2400" dirty="0" smtClean="0"/>
              <a:t>r’) {</a:t>
            </a:r>
            <a:endParaRPr lang="en-US" sz="2400" dirty="0"/>
          </a:p>
          <a:p>
            <a:r>
              <a:rPr lang="en-US" sz="2400" dirty="0" smtClean="0"/>
              <a:t>     </a:t>
            </a:r>
            <a:r>
              <a:rPr lang="it-IT" sz="2400" dirty="0" smtClean="0"/>
              <a:t>. . .</a:t>
            </a:r>
            <a:endParaRPr lang="en-US" sz="2400" dirty="0" smtClean="0"/>
          </a:p>
          <a:p>
            <a:r>
              <a:rPr lang="en-US" sz="2400" dirty="0" smtClean="0"/>
              <a:t>    }</a:t>
            </a:r>
            <a:endParaRPr lang="en-US" sz="2400" dirty="0"/>
          </a:p>
          <a:p>
            <a:r>
              <a:rPr lang="en-US" sz="2400" dirty="0"/>
              <a:t>  </a:t>
            </a:r>
            <a:r>
              <a:rPr lang="en-US" sz="2400" dirty="0">
                <a:solidFill>
                  <a:srgbClr val="1F497D"/>
                </a:solidFill>
              </a:rPr>
              <a:t>else if (*how == '</a:t>
            </a:r>
            <a:r>
              <a:rPr lang="en-US" sz="2400" dirty="0" smtClean="0">
                <a:solidFill>
                  <a:srgbClr val="1F497D"/>
                </a:solidFill>
              </a:rPr>
              <a:t>w’) {</a:t>
            </a:r>
            <a:endParaRPr lang="en-US" sz="2400" dirty="0">
              <a:solidFill>
                <a:srgbClr val="1F497D"/>
              </a:solidFill>
            </a:endParaRPr>
          </a:p>
          <a:p>
            <a:r>
              <a:rPr lang="en-US" sz="2400" dirty="0" smtClean="0">
                <a:solidFill>
                  <a:srgbClr val="1F497D"/>
                </a:solidFill>
              </a:rPr>
              <a:t>    if </a:t>
            </a:r>
            <a:r>
              <a:rPr lang="en-US" sz="2400" dirty="0">
                <a:solidFill>
                  <a:srgbClr val="1F497D"/>
                </a:solidFill>
              </a:rPr>
              <a:t>(</a:t>
            </a:r>
            <a:r>
              <a:rPr lang="en-US" sz="2400" dirty="0" err="1">
                <a:solidFill>
                  <a:srgbClr val="1F497D"/>
                </a:solidFill>
              </a:rPr>
              <a:t>ftruncate</a:t>
            </a:r>
            <a:r>
              <a:rPr lang="en-US" sz="2400" dirty="0">
                <a:solidFill>
                  <a:srgbClr val="1F497D"/>
                </a:solidFill>
              </a:rPr>
              <a:t> (</a:t>
            </a:r>
            <a:r>
              <a:rPr lang="en-US" sz="2400" dirty="0" err="1">
                <a:solidFill>
                  <a:srgbClr val="1F497D"/>
                </a:solidFill>
              </a:rPr>
              <a:t>outfd</a:t>
            </a:r>
            <a:r>
              <a:rPr lang="en-US" sz="2400" dirty="0">
                <a:solidFill>
                  <a:srgbClr val="1F497D"/>
                </a:solidFill>
              </a:rPr>
              <a:t>, 0) != 0</a:t>
            </a:r>
            <a:r>
              <a:rPr lang="en-US" sz="2400" dirty="0" smtClean="0">
                <a:solidFill>
                  <a:srgbClr val="1F497D"/>
                </a:solidFill>
              </a:rPr>
              <a:t>)</a:t>
            </a:r>
          </a:p>
          <a:p>
            <a:endParaRPr lang="en-US" sz="2400" dirty="0">
              <a:solidFill>
                <a:srgbClr val="1F497D"/>
              </a:solidFill>
            </a:endParaRPr>
          </a:p>
          <a:p>
            <a:r>
              <a:rPr lang="en-US" sz="2400" dirty="0">
                <a:solidFill>
                  <a:srgbClr val="1F497D"/>
                </a:solidFill>
              </a:rPr>
              <a:t>        error </a:t>
            </a:r>
            <a:r>
              <a:rPr lang="en-US" sz="2400" dirty="0" smtClean="0">
                <a:solidFill>
                  <a:srgbClr val="1F497D"/>
                </a:solidFill>
              </a:rPr>
              <a:t>(</a:t>
            </a:r>
            <a:r>
              <a:rPr lang="en-US" sz="2400" dirty="0" smtClean="0">
                <a:solidFill>
                  <a:srgbClr val="FF0000"/>
                </a:solidFill>
              </a:rPr>
              <a:t>EXIT_FAILURE</a:t>
            </a:r>
            <a:r>
              <a:rPr lang="en-US" sz="2400" dirty="0" smtClean="0">
                <a:solidFill>
                  <a:srgbClr val="1F497D"/>
                </a:solidFill>
              </a:rPr>
              <a:t>, . . .</a:t>
            </a:r>
            <a:endParaRPr lang="en-US" sz="2400" dirty="0">
              <a:solidFill>
                <a:srgbClr val="1F497D"/>
              </a:solidFill>
            </a:endParaRPr>
          </a:p>
          <a:p>
            <a:r>
              <a:rPr lang="da-DK" sz="2400" dirty="0">
                <a:solidFill>
                  <a:srgbClr val="1F497D"/>
                </a:solidFill>
              </a:rPr>
              <a:t>      </a:t>
            </a:r>
            <a:r>
              <a:rPr lang="da-DK" sz="2400" dirty="0" err="1">
                <a:solidFill>
                  <a:srgbClr val="1F497D"/>
                </a:solidFill>
              </a:rPr>
              <a:t>fp</a:t>
            </a:r>
            <a:r>
              <a:rPr lang="da-DK" sz="2400" dirty="0">
                <a:solidFill>
                  <a:srgbClr val="1F497D"/>
                </a:solidFill>
              </a:rPr>
              <a:t> = </a:t>
            </a:r>
            <a:r>
              <a:rPr lang="da-DK" sz="2400" dirty="0" err="1">
                <a:solidFill>
                  <a:srgbClr val="1F497D"/>
                </a:solidFill>
              </a:rPr>
              <a:t>fdopen</a:t>
            </a:r>
            <a:r>
              <a:rPr lang="da-DK" sz="2400" dirty="0">
                <a:solidFill>
                  <a:srgbClr val="1F497D"/>
                </a:solidFill>
              </a:rPr>
              <a:t> (</a:t>
            </a:r>
            <a:r>
              <a:rPr lang="da-DK" sz="2400" dirty="0" err="1">
                <a:solidFill>
                  <a:srgbClr val="1F497D"/>
                </a:solidFill>
              </a:rPr>
              <a:t>outfd</a:t>
            </a:r>
            <a:r>
              <a:rPr lang="da-DK" sz="2400" dirty="0">
                <a:solidFill>
                  <a:srgbClr val="1F497D"/>
                </a:solidFill>
              </a:rPr>
              <a:t>, </a:t>
            </a:r>
            <a:r>
              <a:rPr lang="da-DK" sz="2400" dirty="0" err="1">
                <a:solidFill>
                  <a:srgbClr val="1F497D"/>
                </a:solidFill>
              </a:rPr>
              <a:t>how</a:t>
            </a:r>
            <a:r>
              <a:rPr lang="da-DK" sz="2400" dirty="0">
                <a:solidFill>
                  <a:srgbClr val="1F497D"/>
                </a:solidFill>
              </a:rPr>
              <a:t>);</a:t>
            </a:r>
          </a:p>
          <a:p>
            <a:r>
              <a:rPr lang="en-US" sz="2400" dirty="0" smtClean="0">
                <a:solidFill>
                  <a:srgbClr val="1F497D"/>
                </a:solidFill>
              </a:rPr>
              <a:t>   }</a:t>
            </a:r>
            <a:r>
              <a:rPr lang="en-US" sz="2400" dirty="0">
                <a:solidFill>
                  <a:srgbClr val="1F497D"/>
                </a:solidFill>
              </a:rPr>
              <a:t> </a:t>
            </a:r>
            <a:r>
              <a:rPr lang="en-US" sz="2400" dirty="0" smtClean="0">
                <a:solidFill>
                  <a:srgbClr val="1F497D"/>
                </a:solidFill>
              </a:rPr>
              <a:t>else</a:t>
            </a:r>
            <a:endParaRPr lang="en-US" sz="2400" dirty="0">
              <a:solidFill>
                <a:srgbClr val="1F497D"/>
              </a:solidFill>
            </a:endParaRPr>
          </a:p>
          <a:p>
            <a:r>
              <a:rPr lang="en-US" sz="2400" dirty="0" smtClean="0">
                <a:solidFill>
                  <a:srgbClr val="1F497D"/>
                </a:solidFill>
              </a:rPr>
              <a:t>   return </a:t>
            </a:r>
            <a:r>
              <a:rPr lang="en-US" sz="2400" dirty="0" err="1">
                <a:solidFill>
                  <a:srgbClr val="1F497D"/>
                </a:solidFill>
              </a:rPr>
              <a:t>fp</a:t>
            </a:r>
            <a:r>
              <a:rPr lang="en-US" sz="2400" dirty="0">
                <a:solidFill>
                  <a:srgbClr val="1F497D"/>
                </a:solidFill>
              </a:rPr>
              <a:t>;</a:t>
            </a:r>
          </a:p>
          <a:p>
            <a:r>
              <a:rPr lang="en-US" sz="2400" dirty="0"/>
              <a:t>}</a:t>
            </a:r>
          </a:p>
        </p:txBody>
      </p:sp>
      <p:sp>
        <p:nvSpPr>
          <p:cNvPr id="8" name="Rectangle 7"/>
          <p:cNvSpPr/>
          <p:nvPr/>
        </p:nvSpPr>
        <p:spPr>
          <a:xfrm>
            <a:off x="6829865" y="4057088"/>
            <a:ext cx="2142233" cy="461665"/>
          </a:xfrm>
          <a:prstGeom prst="rect">
            <a:avLst/>
          </a:prstGeom>
          <a:ln>
            <a:noFill/>
          </a:ln>
        </p:spPr>
        <p:txBody>
          <a:bodyPr wrap="none">
            <a:spAutoFit/>
          </a:bodyPr>
          <a:lstStyle/>
          <a:p>
            <a:r>
              <a:rPr lang="en-US" sz="2400" dirty="0" smtClean="0">
                <a:solidFill>
                  <a:schemeClr val="tx2"/>
                </a:solidFill>
              </a:rPr>
              <a:t>SORT_FAILURE</a:t>
            </a:r>
            <a:endParaRPr lang="en-US" sz="2400" dirty="0">
              <a:solidFill>
                <a:schemeClr val="tx2"/>
              </a:solidFill>
            </a:endParaRPr>
          </a:p>
        </p:txBody>
      </p:sp>
      <p:cxnSp>
        <p:nvCxnSpPr>
          <p:cNvPr id="10" name="Straight Connector 9"/>
          <p:cNvCxnSpPr/>
          <p:nvPr/>
        </p:nvCxnSpPr>
        <p:spPr>
          <a:xfrm>
            <a:off x="6829865" y="4644571"/>
            <a:ext cx="1860564" cy="0"/>
          </a:xfrm>
          <a:prstGeom prst="line">
            <a:avLst/>
          </a:prstGeom>
          <a:ln w="381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181425" y="5947795"/>
            <a:ext cx="5551716" cy="830997"/>
          </a:xfrm>
          <a:prstGeom prst="rect">
            <a:avLst/>
          </a:prstGeom>
          <a:solidFill>
            <a:schemeClr val="bg1"/>
          </a:solidFill>
        </p:spPr>
        <p:txBody>
          <a:bodyPr wrap="square">
            <a:spAutoFit/>
          </a:bodyPr>
          <a:lstStyle/>
          <a:p>
            <a:r>
              <a:rPr lang="en-US" sz="2400" dirty="0" smtClean="0"/>
              <a:t>void error </a:t>
            </a:r>
            <a:r>
              <a:rPr lang="en-US" sz="2400" dirty="0"/>
              <a:t>(</a:t>
            </a:r>
            <a:r>
              <a:rPr lang="en-US" sz="2400" dirty="0" err="1"/>
              <a:t>int</a:t>
            </a:r>
            <a:r>
              <a:rPr lang="en-US" sz="2400" dirty="0"/>
              <a:t> status</a:t>
            </a:r>
            <a:r>
              <a:rPr lang="en-US" sz="2400" dirty="0" smtClean="0"/>
              <a:t>, . . . </a:t>
            </a:r>
            <a:endParaRPr lang="en-US" sz="2400" dirty="0"/>
          </a:p>
          <a:p>
            <a:r>
              <a:rPr lang="nb-NO" sz="2400" dirty="0" smtClean="0">
                <a:solidFill>
                  <a:srgbClr val="008000"/>
                </a:solidFill>
              </a:rPr>
              <a:t>     </a:t>
            </a:r>
            <a:r>
              <a:rPr lang="nb-NO" sz="2400" dirty="0" err="1" smtClean="0">
                <a:solidFill>
                  <a:srgbClr val="008000"/>
                </a:solidFill>
              </a:rPr>
              <a:t>assert</a:t>
            </a:r>
            <a:r>
              <a:rPr lang="nb-NO" sz="2400" dirty="0">
                <a:solidFill>
                  <a:srgbClr val="008000"/>
                </a:solidFill>
              </a:rPr>
              <a:t>( status == 0 || status == 2 )</a:t>
            </a:r>
            <a:r>
              <a:rPr lang="nb-NO" sz="2400" dirty="0" smtClean="0">
                <a:solidFill>
                  <a:srgbClr val="008000"/>
                </a:solidFill>
              </a:rPr>
              <a:t>;</a:t>
            </a:r>
            <a:endParaRPr lang="nb-NO" sz="2400" dirty="0">
              <a:solidFill>
                <a:srgbClr val="008000"/>
              </a:solidFill>
            </a:endParaRPr>
          </a:p>
        </p:txBody>
      </p:sp>
      <p:sp>
        <p:nvSpPr>
          <p:cNvPr id="11" name="TextBox 10"/>
          <p:cNvSpPr txBox="1"/>
          <p:nvPr/>
        </p:nvSpPr>
        <p:spPr>
          <a:xfrm>
            <a:off x="1741715" y="992845"/>
            <a:ext cx="1022435" cy="584776"/>
          </a:xfrm>
          <a:prstGeom prst="rect">
            <a:avLst/>
          </a:prstGeom>
          <a:noFill/>
        </p:spPr>
        <p:txBody>
          <a:bodyPr wrap="none" rtlCol="0">
            <a:spAutoFit/>
          </a:bodyPr>
          <a:lstStyle/>
          <a:p>
            <a:r>
              <a:rPr lang="en-US" sz="3200" dirty="0" smtClean="0">
                <a:solidFill>
                  <a:srgbClr val="1F497D"/>
                </a:solidFill>
              </a:rPr>
              <a:t>Base</a:t>
            </a:r>
            <a:endParaRPr lang="en-US" sz="3200" dirty="0">
              <a:solidFill>
                <a:srgbClr val="1F497D"/>
              </a:solidFill>
            </a:endParaRPr>
          </a:p>
        </p:txBody>
      </p:sp>
      <p:sp>
        <p:nvSpPr>
          <p:cNvPr id="12" name="TextBox 11"/>
          <p:cNvSpPr txBox="1"/>
          <p:nvPr/>
        </p:nvSpPr>
        <p:spPr>
          <a:xfrm>
            <a:off x="6212115" y="981144"/>
            <a:ext cx="1712929" cy="584776"/>
          </a:xfrm>
          <a:prstGeom prst="rect">
            <a:avLst/>
          </a:prstGeom>
          <a:noFill/>
        </p:spPr>
        <p:txBody>
          <a:bodyPr wrap="none" rtlCol="0">
            <a:spAutoFit/>
          </a:bodyPr>
          <a:lstStyle/>
          <a:p>
            <a:r>
              <a:rPr lang="en-US" sz="3200" dirty="0" smtClean="0">
                <a:solidFill>
                  <a:srgbClr val="1F497D"/>
                </a:solidFill>
              </a:rPr>
              <a:t>Upgrade</a:t>
            </a:r>
            <a:endParaRPr lang="en-US" sz="3200" dirty="0">
              <a:solidFill>
                <a:srgbClr val="1F497D"/>
              </a:solidFill>
            </a:endParaRPr>
          </a:p>
        </p:txBody>
      </p:sp>
    </p:spTree>
    <p:extLst>
      <p:ext uri="{BB962C8B-B14F-4D97-AF65-F5344CB8AC3E}">
        <p14:creationId xmlns:p14="http://schemas.microsoft.com/office/powerpoint/2010/main" val="9067198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627" y="1919055"/>
            <a:ext cx="9067800" cy="1143000"/>
          </a:xfrm>
        </p:spPr>
        <p:txBody>
          <a:bodyPr/>
          <a:lstStyle/>
          <a:p>
            <a:r>
              <a:rPr lang="en-US" dirty="0" smtClean="0"/>
              <a:t>Unreachable assertions</a:t>
            </a:r>
            <a:br>
              <a:rPr lang="en-US" dirty="0" smtClean="0"/>
            </a:br>
            <a:r>
              <a:rPr lang="en-US" dirty="0" smtClean="0"/>
              <a:t>catch errors in branch conditions</a:t>
            </a:r>
            <a:endParaRPr lang="en-US" dirty="0"/>
          </a:p>
        </p:txBody>
      </p:sp>
    </p:spTree>
    <p:extLst>
      <p:ext uri="{BB962C8B-B14F-4D97-AF65-F5344CB8AC3E}">
        <p14:creationId xmlns:p14="http://schemas.microsoft.com/office/powerpoint/2010/main" val="3372086714"/>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14" y="-239948"/>
            <a:ext cx="9053286" cy="1143000"/>
          </a:xfrm>
        </p:spPr>
        <p:txBody>
          <a:bodyPr/>
          <a:lstStyle/>
          <a:p>
            <a:r>
              <a:rPr lang="en-US" sz="4400" dirty="0" smtClean="0"/>
              <a:t>Missing else: unreachable assertion</a:t>
            </a:r>
            <a:endParaRPr lang="en-US" sz="4400" dirty="0"/>
          </a:p>
        </p:txBody>
      </p:sp>
      <p:sp>
        <p:nvSpPr>
          <p:cNvPr id="4" name="Rectangle 3"/>
          <p:cNvSpPr/>
          <p:nvPr/>
        </p:nvSpPr>
        <p:spPr>
          <a:xfrm>
            <a:off x="11484427" y="-4240779"/>
            <a:ext cx="8055429" cy="4247317"/>
          </a:xfrm>
          <a:prstGeom prst="rect">
            <a:avLst/>
          </a:prstGeom>
        </p:spPr>
        <p:txBody>
          <a:bodyPr wrap="square">
            <a:spAutoFit/>
          </a:bodyPr>
          <a:lstStyle/>
          <a:p>
            <a:r>
              <a:rPr lang="en-US" dirty="0"/>
              <a:t> FETCH(c, _("unfinished repeat count"));</a:t>
            </a:r>
          </a:p>
          <a:p>
            <a:r>
              <a:rPr lang="en-US" dirty="0"/>
              <a:t>          if (ISDIGIT(c))</a:t>
            </a:r>
          </a:p>
          <a:p>
            <a:r>
              <a:rPr lang="en-US" dirty="0"/>
              <a:t>            {</a:t>
            </a:r>
          </a:p>
          <a:p>
            <a:r>
              <a:rPr lang="tr-TR" dirty="0"/>
              <a:t>              </a:t>
            </a:r>
            <a:r>
              <a:rPr lang="tr-TR" dirty="0" err="1"/>
              <a:t>minrep</a:t>
            </a:r>
            <a:r>
              <a:rPr lang="tr-TR" dirty="0"/>
              <a:t> = c - '0';</a:t>
            </a:r>
          </a:p>
          <a:p>
            <a:r>
              <a:rPr lang="da-DK" dirty="0"/>
              <a:t>              for (;;)</a:t>
            </a:r>
          </a:p>
          <a:p>
            <a:r>
              <a:rPr lang="da-DK" dirty="0"/>
              <a:t>                {</a:t>
            </a:r>
          </a:p>
          <a:p>
            <a:r>
              <a:rPr lang="en-US" dirty="0"/>
              <a:t>                  FETCH(c, _("unfinished repeat count"));</a:t>
            </a:r>
          </a:p>
          <a:p>
            <a:r>
              <a:rPr lang="en-US" dirty="0"/>
              <a:t>                  if (!ISDIGIT(c))</a:t>
            </a:r>
          </a:p>
          <a:p>
            <a:r>
              <a:rPr lang="en-US" dirty="0"/>
              <a:t>                    break;</a:t>
            </a:r>
          </a:p>
          <a:p>
            <a:r>
              <a:rPr lang="tr-TR" dirty="0"/>
              <a:t>                  </a:t>
            </a:r>
            <a:r>
              <a:rPr lang="tr-TR" dirty="0" err="1"/>
              <a:t>minrep</a:t>
            </a:r>
            <a:r>
              <a:rPr lang="tr-TR" dirty="0"/>
              <a:t> = 10 * </a:t>
            </a:r>
            <a:r>
              <a:rPr lang="tr-TR" dirty="0" err="1"/>
              <a:t>minrep</a:t>
            </a:r>
            <a:r>
              <a:rPr lang="tr-TR" dirty="0"/>
              <a:t> + c - '0';</a:t>
            </a:r>
          </a:p>
          <a:p>
            <a:r>
              <a:rPr lang="tr-TR" dirty="0"/>
              <a:t>                }</a:t>
            </a:r>
          </a:p>
          <a:p>
            <a:r>
              <a:rPr lang="tr-TR" dirty="0"/>
              <a:t>            }</a:t>
            </a:r>
          </a:p>
          <a:p>
            <a:endParaRPr lang="tr-TR" dirty="0"/>
          </a:p>
          <a:p>
            <a:r>
              <a:rPr lang="tr-TR" dirty="0"/>
              <a:t>            </a:t>
            </a:r>
            <a:r>
              <a:rPr lang="tr-TR" dirty="0" err="1"/>
              <a:t>dfaerror</a:t>
            </a:r>
            <a:r>
              <a:rPr lang="tr-TR" dirty="0"/>
              <a:t>(_("</a:t>
            </a:r>
            <a:r>
              <a:rPr lang="tr-TR" dirty="0" err="1"/>
              <a:t>malformed</a:t>
            </a:r>
            <a:r>
              <a:rPr lang="tr-TR" dirty="0"/>
              <a:t> </a:t>
            </a:r>
            <a:r>
              <a:rPr lang="tr-TR" dirty="0" err="1"/>
              <a:t>repeat</a:t>
            </a:r>
            <a:r>
              <a:rPr lang="tr-TR" dirty="0"/>
              <a:t> </a:t>
            </a:r>
            <a:r>
              <a:rPr lang="tr-TR" dirty="0" err="1"/>
              <a:t>count</a:t>
            </a:r>
            <a:r>
              <a:rPr lang="tr-TR" dirty="0"/>
              <a:t>"));</a:t>
            </a:r>
          </a:p>
          <a:p>
            <a:r>
              <a:rPr lang="en-US" dirty="0"/>
              <a:t>          if (c == ',')</a:t>
            </a:r>
          </a:p>
        </p:txBody>
      </p:sp>
      <p:sp>
        <p:nvSpPr>
          <p:cNvPr id="5" name="Rectangle 4"/>
          <p:cNvSpPr/>
          <p:nvPr/>
        </p:nvSpPr>
        <p:spPr>
          <a:xfrm>
            <a:off x="90714" y="1312828"/>
            <a:ext cx="8418286" cy="4893647"/>
          </a:xfrm>
          <a:prstGeom prst="rect">
            <a:avLst/>
          </a:prstGeom>
        </p:spPr>
        <p:txBody>
          <a:bodyPr wrap="square">
            <a:spAutoFit/>
          </a:bodyPr>
          <a:lstStyle/>
          <a:p>
            <a:r>
              <a:rPr lang="en-US" sz="2400" dirty="0" smtClean="0"/>
              <a:t>if </a:t>
            </a:r>
            <a:r>
              <a:rPr lang="en-US" sz="2400" dirty="0"/>
              <a:t>(ISDIGIT(c)</a:t>
            </a:r>
            <a:r>
              <a:rPr lang="en-US" sz="2400" dirty="0" smtClean="0"/>
              <a:t>) {</a:t>
            </a:r>
            <a:endParaRPr lang="en-US" sz="2400" dirty="0"/>
          </a:p>
          <a:p>
            <a:r>
              <a:rPr lang="tr-TR" sz="2400" dirty="0" smtClean="0"/>
              <a:t>    </a:t>
            </a:r>
            <a:r>
              <a:rPr lang="tr-TR" sz="2400" dirty="0" err="1" smtClean="0"/>
              <a:t>minrep</a:t>
            </a:r>
            <a:r>
              <a:rPr lang="tr-TR" sz="2400" dirty="0" smtClean="0"/>
              <a:t> </a:t>
            </a:r>
            <a:r>
              <a:rPr lang="tr-TR" sz="2400" dirty="0"/>
              <a:t>= c - '0';</a:t>
            </a:r>
          </a:p>
          <a:p>
            <a:r>
              <a:rPr lang="da-DK" sz="2400" dirty="0" smtClean="0"/>
              <a:t>    for </a:t>
            </a:r>
            <a:r>
              <a:rPr lang="da-DK" sz="2400" dirty="0"/>
              <a:t>(;;</a:t>
            </a:r>
            <a:r>
              <a:rPr lang="da-DK" sz="2400" dirty="0" smtClean="0"/>
              <a:t>) {</a:t>
            </a:r>
            <a:endParaRPr lang="da-DK" sz="2400" dirty="0"/>
          </a:p>
          <a:p>
            <a:r>
              <a:rPr lang="en-US" sz="2400" dirty="0" smtClean="0"/>
              <a:t>        ...</a:t>
            </a:r>
            <a:endParaRPr lang="en-US" sz="2400" dirty="0"/>
          </a:p>
          <a:p>
            <a:r>
              <a:rPr lang="tr-TR" sz="2400" dirty="0" smtClean="0"/>
              <a:t>        </a:t>
            </a:r>
            <a:r>
              <a:rPr lang="tr-TR" sz="2400" dirty="0" err="1" smtClean="0"/>
              <a:t>minrep</a:t>
            </a:r>
            <a:r>
              <a:rPr lang="tr-TR" sz="2400" dirty="0" smtClean="0"/>
              <a:t> </a:t>
            </a:r>
            <a:r>
              <a:rPr lang="tr-TR" sz="2400" dirty="0"/>
              <a:t>= 10 * </a:t>
            </a:r>
            <a:r>
              <a:rPr lang="tr-TR" sz="2400" dirty="0" err="1"/>
              <a:t>minrep</a:t>
            </a:r>
            <a:r>
              <a:rPr lang="tr-TR" sz="2400" dirty="0"/>
              <a:t> + c - '0';</a:t>
            </a:r>
          </a:p>
          <a:p>
            <a:r>
              <a:rPr lang="tr-TR" sz="2400" dirty="0" smtClean="0"/>
              <a:t>    }</a:t>
            </a:r>
            <a:endParaRPr lang="tr-TR" sz="2400" dirty="0"/>
          </a:p>
          <a:p>
            <a:r>
              <a:rPr lang="tr-TR" sz="2400" dirty="0" smtClean="0"/>
              <a:t>}</a:t>
            </a:r>
            <a:endParaRPr lang="tr-TR" sz="2400" dirty="0"/>
          </a:p>
          <a:p>
            <a:endParaRPr lang="en-US" sz="2400" dirty="0" smtClean="0"/>
          </a:p>
          <a:p>
            <a:r>
              <a:rPr lang="en-US" sz="2400" dirty="0" smtClean="0">
                <a:solidFill>
                  <a:srgbClr val="1F497D"/>
                </a:solidFill>
              </a:rPr>
              <a:t>else if </a:t>
            </a:r>
            <a:r>
              <a:rPr lang="en-US" sz="2400" dirty="0">
                <a:solidFill>
                  <a:srgbClr val="1F497D"/>
                </a:solidFill>
              </a:rPr>
              <a:t>(c == '</a:t>
            </a:r>
            <a:r>
              <a:rPr lang="en-US" sz="2400" dirty="0" smtClean="0">
                <a:solidFill>
                  <a:srgbClr val="1F497D"/>
                </a:solidFill>
              </a:rPr>
              <a:t>,’)</a:t>
            </a:r>
            <a:endParaRPr lang="en-US" sz="2400" dirty="0">
              <a:solidFill>
                <a:srgbClr val="1F497D"/>
              </a:solidFill>
            </a:endParaRPr>
          </a:p>
          <a:p>
            <a:r>
              <a:rPr lang="tr-TR" sz="2400" dirty="0"/>
              <a:t> </a:t>
            </a:r>
            <a:r>
              <a:rPr lang="tr-TR" sz="2400" dirty="0" smtClean="0"/>
              <a:t>  </a:t>
            </a:r>
            <a:r>
              <a:rPr lang="tr-TR" sz="2400" dirty="0" err="1" smtClean="0"/>
              <a:t>dfaerror</a:t>
            </a:r>
            <a:r>
              <a:rPr lang="tr-TR" sz="2400" dirty="0"/>
              <a:t>(_("</a:t>
            </a:r>
            <a:r>
              <a:rPr lang="tr-TR" sz="2400" dirty="0" err="1" smtClean="0"/>
              <a:t>malformed</a:t>
            </a:r>
            <a:r>
              <a:rPr lang="tr-TR" sz="2400" dirty="0" smtClean="0"/>
              <a:t>"</a:t>
            </a:r>
            <a:r>
              <a:rPr lang="tr-TR" sz="2400" dirty="0"/>
              <a:t>));</a:t>
            </a:r>
            <a:r>
              <a:rPr lang="en-US" sz="2400" dirty="0"/>
              <a:t> </a:t>
            </a:r>
          </a:p>
          <a:p>
            <a:r>
              <a:rPr lang="en-US" sz="2400" dirty="0"/>
              <a:t>if (c == ',’</a:t>
            </a:r>
            <a:r>
              <a:rPr lang="en-US" sz="2400" dirty="0" smtClean="0"/>
              <a:t>){</a:t>
            </a:r>
          </a:p>
          <a:p>
            <a:r>
              <a:rPr lang="da-DK" sz="2400" dirty="0"/>
              <a:t>for (;;) {</a:t>
            </a:r>
          </a:p>
          <a:p>
            <a:endParaRPr lang="en-US" sz="2400" dirty="0"/>
          </a:p>
        </p:txBody>
      </p:sp>
      <p:sp>
        <p:nvSpPr>
          <p:cNvPr id="6" name="Rectangle 5"/>
          <p:cNvSpPr/>
          <p:nvPr/>
        </p:nvSpPr>
        <p:spPr>
          <a:xfrm>
            <a:off x="5232399" y="1156797"/>
            <a:ext cx="8418286" cy="4893647"/>
          </a:xfrm>
          <a:prstGeom prst="rect">
            <a:avLst/>
          </a:prstGeom>
        </p:spPr>
        <p:txBody>
          <a:bodyPr wrap="square">
            <a:spAutoFit/>
          </a:bodyPr>
          <a:lstStyle/>
          <a:p>
            <a:r>
              <a:rPr lang="en-US" sz="2400" dirty="0" smtClean="0"/>
              <a:t>if </a:t>
            </a:r>
            <a:r>
              <a:rPr lang="en-US" sz="2400" dirty="0"/>
              <a:t>(ISDIGIT(c)</a:t>
            </a:r>
            <a:r>
              <a:rPr lang="en-US" sz="2400" dirty="0" smtClean="0"/>
              <a:t>) {</a:t>
            </a:r>
            <a:endParaRPr lang="en-US" sz="2400" dirty="0"/>
          </a:p>
          <a:p>
            <a:r>
              <a:rPr lang="tr-TR" sz="2400" dirty="0" smtClean="0"/>
              <a:t>    </a:t>
            </a:r>
            <a:r>
              <a:rPr lang="tr-TR" sz="2400" dirty="0" err="1" smtClean="0"/>
              <a:t>minrep</a:t>
            </a:r>
            <a:r>
              <a:rPr lang="tr-TR" sz="2400" dirty="0" smtClean="0"/>
              <a:t> </a:t>
            </a:r>
            <a:r>
              <a:rPr lang="tr-TR" sz="2400" dirty="0"/>
              <a:t>= c - '0';</a:t>
            </a:r>
          </a:p>
          <a:p>
            <a:r>
              <a:rPr lang="da-DK" sz="2400" dirty="0" smtClean="0"/>
              <a:t>    for </a:t>
            </a:r>
            <a:r>
              <a:rPr lang="da-DK" sz="2400" dirty="0"/>
              <a:t>(;;</a:t>
            </a:r>
            <a:r>
              <a:rPr lang="da-DK" sz="2400" dirty="0" smtClean="0"/>
              <a:t>) {</a:t>
            </a:r>
            <a:endParaRPr lang="da-DK" sz="2400" dirty="0"/>
          </a:p>
          <a:p>
            <a:r>
              <a:rPr lang="en-US" sz="2400" dirty="0" smtClean="0"/>
              <a:t>        ...</a:t>
            </a:r>
            <a:endParaRPr lang="en-US" sz="2400" dirty="0"/>
          </a:p>
          <a:p>
            <a:r>
              <a:rPr lang="tr-TR" sz="2400" dirty="0" smtClean="0"/>
              <a:t>        </a:t>
            </a:r>
            <a:r>
              <a:rPr lang="tr-TR" sz="2400" dirty="0" err="1" smtClean="0"/>
              <a:t>minrep</a:t>
            </a:r>
            <a:r>
              <a:rPr lang="tr-TR" sz="2400" dirty="0" smtClean="0"/>
              <a:t> </a:t>
            </a:r>
            <a:r>
              <a:rPr lang="tr-TR" sz="2400" dirty="0"/>
              <a:t>= 10 * </a:t>
            </a:r>
            <a:r>
              <a:rPr lang="tr-TR" sz="2400" dirty="0" err="1"/>
              <a:t>minrep</a:t>
            </a:r>
            <a:r>
              <a:rPr lang="tr-TR" sz="2400" dirty="0"/>
              <a:t> + c - '0';</a:t>
            </a:r>
          </a:p>
          <a:p>
            <a:r>
              <a:rPr lang="tr-TR" sz="2400" dirty="0" smtClean="0"/>
              <a:t>    }</a:t>
            </a:r>
            <a:endParaRPr lang="tr-TR" sz="2400" dirty="0"/>
          </a:p>
          <a:p>
            <a:r>
              <a:rPr lang="tr-TR" sz="2400" dirty="0" smtClean="0"/>
              <a:t>}</a:t>
            </a:r>
            <a:endParaRPr lang="tr-TR" sz="2400" dirty="0"/>
          </a:p>
          <a:p>
            <a:endParaRPr lang="en-US" sz="2400" dirty="0" smtClean="0"/>
          </a:p>
          <a:p>
            <a:r>
              <a:rPr lang="en-US" sz="2400" dirty="0" smtClean="0">
                <a:solidFill>
                  <a:srgbClr val="1F497D"/>
                </a:solidFill>
              </a:rPr>
              <a:t>else</a:t>
            </a:r>
          </a:p>
          <a:p>
            <a:r>
              <a:rPr lang="en-US" sz="2400" dirty="0"/>
              <a:t> </a:t>
            </a:r>
            <a:r>
              <a:rPr lang="en-US" sz="2400" dirty="0" smtClean="0"/>
              <a:t>  </a:t>
            </a:r>
            <a:r>
              <a:rPr lang="tr-TR" sz="2400" dirty="0"/>
              <a:t> </a:t>
            </a:r>
            <a:r>
              <a:rPr lang="tr-TR" sz="2400" dirty="0" err="1"/>
              <a:t>dfaerror</a:t>
            </a:r>
            <a:r>
              <a:rPr lang="tr-TR" sz="2400" dirty="0"/>
              <a:t>(_("</a:t>
            </a:r>
            <a:r>
              <a:rPr lang="tr-TR" sz="2400" dirty="0" err="1" smtClean="0"/>
              <a:t>malformed</a:t>
            </a:r>
            <a:r>
              <a:rPr lang="tr-TR" sz="2400" dirty="0" smtClean="0"/>
              <a:t>"</a:t>
            </a:r>
            <a:r>
              <a:rPr lang="tr-TR" sz="2400" dirty="0"/>
              <a:t>));</a:t>
            </a:r>
            <a:r>
              <a:rPr lang="en-US" sz="2400" dirty="0" smtClean="0"/>
              <a:t> </a:t>
            </a:r>
            <a:endParaRPr lang="en-US" sz="2400" dirty="0"/>
          </a:p>
          <a:p>
            <a:r>
              <a:rPr lang="en-US" sz="2400" dirty="0" smtClean="0"/>
              <a:t>if </a:t>
            </a:r>
            <a:r>
              <a:rPr lang="en-US" sz="2400" dirty="0"/>
              <a:t>(c == '</a:t>
            </a:r>
            <a:r>
              <a:rPr lang="en-US" sz="2400" dirty="0" smtClean="0"/>
              <a:t>,’) {</a:t>
            </a:r>
          </a:p>
          <a:p>
            <a:r>
              <a:rPr lang="en-US" sz="2400" dirty="0"/>
              <a:t> </a:t>
            </a:r>
            <a:r>
              <a:rPr lang="en-US" sz="2400" dirty="0" smtClean="0"/>
              <a:t>    </a:t>
            </a:r>
            <a:r>
              <a:rPr lang="en-US" sz="2400" dirty="0" smtClean="0">
                <a:solidFill>
                  <a:schemeClr val="tx2"/>
                </a:solidFill>
              </a:rPr>
              <a:t>. . .</a:t>
            </a:r>
            <a:endParaRPr lang="en-US" sz="2400" dirty="0">
              <a:solidFill>
                <a:schemeClr val="tx2"/>
              </a:solidFill>
            </a:endParaRPr>
          </a:p>
          <a:p>
            <a:r>
              <a:rPr lang="en-US" sz="2400" dirty="0"/>
              <a:t> </a:t>
            </a:r>
            <a:r>
              <a:rPr lang="en-US" sz="2400" dirty="0" smtClean="0"/>
              <a:t>   </a:t>
            </a:r>
            <a:r>
              <a:rPr lang="da-DK" sz="2400" dirty="0"/>
              <a:t> for (;;</a:t>
            </a:r>
            <a:r>
              <a:rPr lang="da-DK" sz="2400" dirty="0" smtClean="0"/>
              <a:t>) {</a:t>
            </a:r>
            <a:endParaRPr lang="da-DK" sz="2400" dirty="0"/>
          </a:p>
        </p:txBody>
      </p:sp>
      <p:cxnSp>
        <p:nvCxnSpPr>
          <p:cNvPr id="8" name="Straight Connector 7"/>
          <p:cNvCxnSpPr/>
          <p:nvPr/>
        </p:nvCxnSpPr>
        <p:spPr>
          <a:xfrm>
            <a:off x="5250542" y="4354286"/>
            <a:ext cx="70031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6148064" y="6050444"/>
            <a:ext cx="2605701" cy="461665"/>
          </a:xfrm>
          <a:prstGeom prst="rect">
            <a:avLst/>
          </a:prstGeom>
        </p:spPr>
        <p:txBody>
          <a:bodyPr wrap="none">
            <a:spAutoFit/>
          </a:bodyPr>
          <a:lstStyle/>
          <a:p>
            <a:r>
              <a:rPr lang="nb-NO" sz="2400" dirty="0"/>
              <a:t> </a:t>
            </a:r>
            <a:r>
              <a:rPr lang="nb-NO" sz="2400" dirty="0" err="1">
                <a:solidFill>
                  <a:srgbClr val="008000"/>
                </a:solidFill>
              </a:rPr>
              <a:t>assert</a:t>
            </a:r>
            <a:r>
              <a:rPr lang="nb-NO" sz="2400" dirty="0">
                <a:solidFill>
                  <a:srgbClr val="008000"/>
                </a:solidFill>
              </a:rPr>
              <a:t>( c &gt;= 44 );</a:t>
            </a:r>
            <a:endParaRPr lang="en-US" sz="2400" dirty="0"/>
          </a:p>
        </p:txBody>
      </p:sp>
      <p:sp>
        <p:nvSpPr>
          <p:cNvPr id="10" name="TextBox 9"/>
          <p:cNvSpPr txBox="1"/>
          <p:nvPr/>
        </p:nvSpPr>
        <p:spPr>
          <a:xfrm>
            <a:off x="544277" y="629985"/>
            <a:ext cx="1022435" cy="584776"/>
          </a:xfrm>
          <a:prstGeom prst="rect">
            <a:avLst/>
          </a:prstGeom>
          <a:noFill/>
        </p:spPr>
        <p:txBody>
          <a:bodyPr wrap="none" rtlCol="0">
            <a:spAutoFit/>
          </a:bodyPr>
          <a:lstStyle/>
          <a:p>
            <a:r>
              <a:rPr lang="en-US" sz="3200" dirty="0" smtClean="0">
                <a:solidFill>
                  <a:srgbClr val="1F497D"/>
                </a:solidFill>
              </a:rPr>
              <a:t>Base</a:t>
            </a:r>
            <a:endParaRPr lang="en-US" sz="3200" dirty="0">
              <a:solidFill>
                <a:srgbClr val="1F497D"/>
              </a:solidFill>
            </a:endParaRPr>
          </a:p>
        </p:txBody>
      </p:sp>
      <p:sp>
        <p:nvSpPr>
          <p:cNvPr id="11" name="TextBox 10"/>
          <p:cNvSpPr txBox="1"/>
          <p:nvPr/>
        </p:nvSpPr>
        <p:spPr>
          <a:xfrm>
            <a:off x="5722254" y="618284"/>
            <a:ext cx="1712929" cy="584776"/>
          </a:xfrm>
          <a:prstGeom prst="rect">
            <a:avLst/>
          </a:prstGeom>
          <a:noFill/>
        </p:spPr>
        <p:txBody>
          <a:bodyPr wrap="none" rtlCol="0">
            <a:spAutoFit/>
          </a:bodyPr>
          <a:lstStyle/>
          <a:p>
            <a:r>
              <a:rPr lang="en-US" sz="3200" dirty="0" smtClean="0">
                <a:solidFill>
                  <a:srgbClr val="1F497D"/>
                </a:solidFill>
              </a:rPr>
              <a:t>Upgrade</a:t>
            </a:r>
            <a:endParaRPr lang="en-US" sz="3200" dirty="0">
              <a:solidFill>
                <a:srgbClr val="1F497D"/>
              </a:solidFill>
            </a:endParaRPr>
          </a:p>
        </p:txBody>
      </p:sp>
    </p:spTree>
    <p:extLst>
      <p:ext uri="{BB962C8B-B14F-4D97-AF65-F5344CB8AC3E}">
        <p14:creationId xmlns:p14="http://schemas.microsoft.com/office/powerpoint/2010/main" val="33877821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627" y="1919055"/>
            <a:ext cx="9067800" cy="1143000"/>
          </a:xfrm>
        </p:spPr>
        <p:txBody>
          <a:bodyPr/>
          <a:lstStyle/>
          <a:p>
            <a:r>
              <a:rPr lang="en-US" dirty="0" smtClean="0"/>
              <a:t>Assertions identify</a:t>
            </a:r>
            <a:br>
              <a:rPr lang="en-US" dirty="0" smtClean="0"/>
            </a:br>
            <a:r>
              <a:rPr lang="en-US" dirty="0" smtClean="0"/>
              <a:t>the variables with wrong assignments</a:t>
            </a:r>
            <a:endParaRPr lang="en-US" dirty="0"/>
          </a:p>
        </p:txBody>
      </p:sp>
    </p:spTree>
    <p:extLst>
      <p:ext uri="{BB962C8B-B14F-4D97-AF65-F5344CB8AC3E}">
        <p14:creationId xmlns:p14="http://schemas.microsoft.com/office/powerpoint/2010/main" val="1893397633"/>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341" y="-149233"/>
            <a:ext cx="9521371" cy="1143000"/>
          </a:xfrm>
        </p:spPr>
        <p:txBody>
          <a:bodyPr>
            <a:normAutofit/>
          </a:bodyPr>
          <a:lstStyle/>
          <a:p>
            <a:pPr algn="l"/>
            <a:r>
              <a:rPr lang="en-US" sz="4000" dirty="0" smtClean="0"/>
              <a:t>Wrong Refactoring</a:t>
            </a:r>
            <a:endParaRPr lang="en-US" dirty="0"/>
          </a:p>
        </p:txBody>
      </p:sp>
      <p:sp>
        <p:nvSpPr>
          <p:cNvPr id="4" name="Rectangle 3"/>
          <p:cNvSpPr/>
          <p:nvPr/>
        </p:nvSpPr>
        <p:spPr>
          <a:xfrm>
            <a:off x="4956628" y="2021685"/>
            <a:ext cx="8229600" cy="1569660"/>
          </a:xfrm>
          <a:prstGeom prst="rect">
            <a:avLst/>
          </a:prstGeom>
        </p:spPr>
        <p:txBody>
          <a:bodyPr wrap="square">
            <a:spAutoFit/>
          </a:bodyPr>
          <a:lstStyle/>
          <a:p>
            <a:r>
              <a:rPr lang="en-US" sz="2400" dirty="0" smtClean="0">
                <a:solidFill>
                  <a:srgbClr val="1F497D"/>
                </a:solidFill>
              </a:rPr>
              <a:t>status </a:t>
            </a:r>
            <a:r>
              <a:rPr lang="en-US" sz="2400" dirty="0">
                <a:solidFill>
                  <a:srgbClr val="1F497D"/>
                </a:solidFill>
              </a:rPr>
              <a:t>= </a:t>
            </a:r>
            <a:r>
              <a:rPr lang="en-US" sz="2400" dirty="0" smtClean="0">
                <a:solidFill>
                  <a:srgbClr val="1F497D"/>
                </a:solidFill>
              </a:rPr>
              <a:t>   count</a:t>
            </a:r>
            <a:r>
              <a:rPr lang="en-US" sz="2400" dirty="0">
                <a:solidFill>
                  <a:srgbClr val="1F497D"/>
                </a:solidFill>
              </a:rPr>
              <a:t>;</a:t>
            </a:r>
          </a:p>
          <a:p>
            <a:r>
              <a:rPr lang="en-US" sz="2400" dirty="0" smtClean="0"/>
              <a:t>if </a:t>
            </a:r>
            <a:r>
              <a:rPr lang="en-US" sz="2400" dirty="0"/>
              <a:t>(</a:t>
            </a:r>
            <a:r>
              <a:rPr lang="en-US" sz="2400" dirty="0" err="1"/>
              <a:t>list_files</a:t>
            </a:r>
            <a:r>
              <a:rPr lang="en-US" sz="2400" dirty="0"/>
              <a:t> == 1 - 2 * status)</a:t>
            </a:r>
          </a:p>
          <a:p>
            <a:r>
              <a:rPr lang="fr-FR" sz="2400" dirty="0" smtClean="0"/>
              <a:t>    </a:t>
            </a:r>
            <a:r>
              <a:rPr lang="fr-FR" sz="2400" dirty="0" err="1" smtClean="0"/>
              <a:t>printf</a:t>
            </a:r>
            <a:r>
              <a:rPr lang="fr-FR" sz="2400" dirty="0" smtClean="0"/>
              <a:t> </a:t>
            </a:r>
            <a:r>
              <a:rPr lang="fr-FR" sz="2400" dirty="0"/>
              <a:t>("%</a:t>
            </a:r>
            <a:r>
              <a:rPr lang="fr-FR" sz="2400" dirty="0" err="1"/>
              <a:t>s%c</a:t>
            </a:r>
            <a:r>
              <a:rPr lang="fr-FR" sz="2400" dirty="0"/>
              <a:t>", </a:t>
            </a:r>
            <a:r>
              <a:rPr lang="fr-FR" sz="2400" dirty="0" err="1"/>
              <a:t>filename</a:t>
            </a:r>
            <a:r>
              <a:rPr lang="fr-FR" sz="2400" dirty="0"/>
              <a:t>, '\n' &amp; </a:t>
            </a:r>
            <a:r>
              <a:rPr lang="fr-FR" sz="2400" dirty="0" err="1"/>
              <a:t>filename_mask</a:t>
            </a:r>
            <a:r>
              <a:rPr lang="fr-FR" sz="2400" dirty="0"/>
              <a:t>);</a:t>
            </a:r>
          </a:p>
          <a:p>
            <a:endParaRPr lang="de-DE" sz="2400" dirty="0" smtClean="0"/>
          </a:p>
        </p:txBody>
      </p:sp>
      <p:sp>
        <p:nvSpPr>
          <p:cNvPr id="5" name="Rectangle 4"/>
          <p:cNvSpPr/>
          <p:nvPr/>
        </p:nvSpPr>
        <p:spPr>
          <a:xfrm>
            <a:off x="235857" y="2021685"/>
            <a:ext cx="4572000" cy="3416320"/>
          </a:xfrm>
          <a:prstGeom prst="rect">
            <a:avLst/>
          </a:prstGeom>
        </p:spPr>
        <p:txBody>
          <a:bodyPr>
            <a:spAutoFit/>
          </a:bodyPr>
          <a:lstStyle/>
          <a:p>
            <a:r>
              <a:rPr lang="en-US" sz="2400" dirty="0"/>
              <a:t>if (count</a:t>
            </a:r>
            <a:r>
              <a:rPr lang="en-US" sz="2400" dirty="0" smtClean="0"/>
              <a:t>) {</a:t>
            </a:r>
            <a:endParaRPr lang="en-US" sz="2400" dirty="0"/>
          </a:p>
          <a:p>
            <a:r>
              <a:rPr lang="en-US" sz="2400" dirty="0"/>
              <a:t> </a:t>
            </a:r>
            <a:r>
              <a:rPr lang="en-US" sz="2400" dirty="0" smtClean="0"/>
              <a:t>   status </a:t>
            </a:r>
            <a:r>
              <a:rPr lang="en-US" sz="2400" dirty="0"/>
              <a:t>= 0;</a:t>
            </a:r>
          </a:p>
          <a:p>
            <a:r>
              <a:rPr lang="en-US" sz="2400" dirty="0" smtClean="0"/>
              <a:t>    if </a:t>
            </a:r>
            <a:r>
              <a:rPr lang="en-US" sz="2400" dirty="0"/>
              <a:t>(</a:t>
            </a:r>
            <a:r>
              <a:rPr lang="en-US" sz="2400" dirty="0" err="1"/>
              <a:t>list_files</a:t>
            </a:r>
            <a:r>
              <a:rPr lang="en-US" sz="2400" dirty="0"/>
              <a:t> == 1)</a:t>
            </a:r>
          </a:p>
          <a:p>
            <a:r>
              <a:rPr lang="ro-RO" sz="2400" dirty="0" smtClean="0"/>
              <a:t>        printf </a:t>
            </a:r>
            <a:r>
              <a:rPr lang="ro-RO" sz="2400" dirty="0"/>
              <a:t>("%s\n", filename);</a:t>
            </a:r>
          </a:p>
          <a:p>
            <a:r>
              <a:rPr lang="ro-RO" sz="2400" dirty="0" smtClean="0"/>
              <a:t>}</a:t>
            </a:r>
            <a:r>
              <a:rPr lang="it-IT" sz="2400" dirty="0" smtClean="0"/>
              <a:t> </a:t>
            </a:r>
            <a:r>
              <a:rPr lang="hu-HU" sz="2400" dirty="0" smtClean="0"/>
              <a:t>else</a:t>
            </a:r>
            <a:r>
              <a:rPr lang="hu-HU" sz="2400" dirty="0"/>
              <a:t> </a:t>
            </a:r>
            <a:r>
              <a:rPr lang="hu-HU" sz="2400" dirty="0" smtClean="0"/>
              <a:t>{</a:t>
            </a:r>
            <a:endParaRPr lang="hu-HU" sz="2400" dirty="0"/>
          </a:p>
          <a:p>
            <a:r>
              <a:rPr lang="hu-HU" sz="2400" dirty="0" smtClean="0"/>
              <a:t>    status </a:t>
            </a:r>
            <a:r>
              <a:rPr lang="hu-HU" sz="2400" dirty="0"/>
              <a:t>= 1;</a:t>
            </a:r>
          </a:p>
          <a:p>
            <a:r>
              <a:rPr lang="en-US" sz="2400" dirty="0" smtClean="0"/>
              <a:t>    if </a:t>
            </a:r>
            <a:r>
              <a:rPr lang="en-US" sz="2400" dirty="0"/>
              <a:t>(</a:t>
            </a:r>
            <a:r>
              <a:rPr lang="en-US" sz="2400" dirty="0" err="1"/>
              <a:t>list_files</a:t>
            </a:r>
            <a:r>
              <a:rPr lang="en-US" sz="2400" dirty="0"/>
              <a:t> == -1)</a:t>
            </a:r>
          </a:p>
          <a:p>
            <a:r>
              <a:rPr lang="ro-RO" sz="2400" dirty="0" smtClean="0"/>
              <a:t>        printf </a:t>
            </a:r>
            <a:r>
              <a:rPr lang="ro-RO" sz="2400" dirty="0"/>
              <a:t>("%s\n", filename);</a:t>
            </a:r>
          </a:p>
          <a:p>
            <a:r>
              <a:rPr lang="ro-RO" sz="2400" dirty="0" smtClean="0"/>
              <a:t>}</a:t>
            </a:r>
            <a:endParaRPr lang="en-US" sz="2400" dirty="0"/>
          </a:p>
        </p:txBody>
      </p:sp>
      <p:sp>
        <p:nvSpPr>
          <p:cNvPr id="7" name="Rectangle 6"/>
          <p:cNvSpPr/>
          <p:nvPr/>
        </p:nvSpPr>
        <p:spPr>
          <a:xfrm>
            <a:off x="4956628" y="5611339"/>
            <a:ext cx="4572000" cy="1569660"/>
          </a:xfrm>
          <a:prstGeom prst="rect">
            <a:avLst/>
          </a:prstGeom>
        </p:spPr>
        <p:txBody>
          <a:bodyPr>
            <a:spAutoFit/>
          </a:bodyPr>
          <a:lstStyle/>
          <a:p>
            <a:r>
              <a:rPr lang="ro-RO" sz="2400" dirty="0" smtClean="0">
                <a:solidFill>
                  <a:srgbClr val="008000"/>
                </a:solidFill>
              </a:rPr>
              <a:t>assert</a:t>
            </a:r>
            <a:r>
              <a:rPr lang="ro-RO" sz="2400" dirty="0">
                <a:solidFill>
                  <a:srgbClr val="008000"/>
                </a:solidFill>
              </a:rPr>
              <a:t>( count != status )</a:t>
            </a:r>
            <a:r>
              <a:rPr lang="ro-RO" sz="2400" dirty="0" smtClean="0">
                <a:solidFill>
                  <a:srgbClr val="008000"/>
                </a:solidFill>
              </a:rPr>
              <a:t>;</a:t>
            </a:r>
          </a:p>
          <a:p>
            <a:r>
              <a:rPr lang="de-DE" sz="2400" dirty="0" err="1">
                <a:solidFill>
                  <a:srgbClr val="008000"/>
                </a:solidFill>
              </a:rPr>
              <a:t>assert</a:t>
            </a:r>
            <a:r>
              <a:rPr lang="de-DE" sz="2400" dirty="0">
                <a:solidFill>
                  <a:srgbClr val="008000"/>
                </a:solidFill>
              </a:rPr>
              <a:t>( </a:t>
            </a:r>
            <a:r>
              <a:rPr lang="de-DE" sz="2400" dirty="0" err="1">
                <a:solidFill>
                  <a:srgbClr val="008000"/>
                </a:solidFill>
              </a:rPr>
              <a:t>status</a:t>
            </a:r>
            <a:r>
              <a:rPr lang="de-DE" sz="2400" dirty="0">
                <a:solidFill>
                  <a:srgbClr val="008000"/>
                </a:solidFill>
              </a:rPr>
              <a:t> &lt;= 1 )</a:t>
            </a:r>
            <a:r>
              <a:rPr lang="de-DE" sz="2400" dirty="0" smtClean="0">
                <a:solidFill>
                  <a:srgbClr val="008000"/>
                </a:solidFill>
              </a:rPr>
              <a:t>;</a:t>
            </a:r>
            <a:endParaRPr lang="ro-RO" sz="2400" dirty="0" smtClean="0">
              <a:solidFill>
                <a:srgbClr val="008000"/>
              </a:solidFill>
            </a:endParaRPr>
          </a:p>
          <a:p>
            <a:r>
              <a:rPr lang="ro-RO" sz="2400" dirty="0" smtClean="0">
                <a:solidFill>
                  <a:srgbClr val="008000"/>
                </a:solidFill>
              </a:rPr>
              <a:t>assert</a:t>
            </a:r>
            <a:r>
              <a:rPr lang="ro-RO" sz="2400" dirty="0">
                <a:solidFill>
                  <a:srgbClr val="008000"/>
                </a:solidFill>
              </a:rPr>
              <a:t>( desc &gt;= 0 );</a:t>
            </a:r>
          </a:p>
          <a:p>
            <a:endParaRPr lang="ro-RO" sz="2400" dirty="0">
              <a:solidFill>
                <a:srgbClr val="008000"/>
              </a:solidFill>
            </a:endParaRPr>
          </a:p>
        </p:txBody>
      </p:sp>
      <p:sp>
        <p:nvSpPr>
          <p:cNvPr id="6" name="Rectangle 5"/>
          <p:cNvSpPr/>
          <p:nvPr/>
        </p:nvSpPr>
        <p:spPr>
          <a:xfrm>
            <a:off x="6160859" y="1687021"/>
            <a:ext cx="1458600" cy="461665"/>
          </a:xfrm>
          <a:prstGeom prst="rect">
            <a:avLst/>
          </a:prstGeom>
        </p:spPr>
        <p:txBody>
          <a:bodyPr wrap="none">
            <a:spAutoFit/>
          </a:bodyPr>
          <a:lstStyle/>
          <a:p>
            <a:r>
              <a:rPr lang="en-US" sz="2400" dirty="0" smtClean="0">
                <a:solidFill>
                  <a:srgbClr val="FF0000"/>
                </a:solidFill>
              </a:rPr>
              <a:t>! </a:t>
            </a:r>
            <a:r>
              <a:rPr lang="en-US" sz="2400" i="1" dirty="0" smtClean="0">
                <a:solidFill>
                  <a:srgbClr val="FF0000"/>
                </a:solidFill>
              </a:rPr>
              <a:t>missing</a:t>
            </a:r>
            <a:endParaRPr lang="en-US" sz="2400" i="1" dirty="0">
              <a:solidFill>
                <a:srgbClr val="FF0000"/>
              </a:solidFill>
            </a:endParaRPr>
          </a:p>
        </p:txBody>
      </p:sp>
      <p:sp>
        <p:nvSpPr>
          <p:cNvPr id="10" name="TextBox 9"/>
          <p:cNvSpPr txBox="1"/>
          <p:nvPr/>
        </p:nvSpPr>
        <p:spPr>
          <a:xfrm>
            <a:off x="743850" y="829558"/>
            <a:ext cx="1022435" cy="584776"/>
          </a:xfrm>
          <a:prstGeom prst="rect">
            <a:avLst/>
          </a:prstGeom>
          <a:noFill/>
        </p:spPr>
        <p:txBody>
          <a:bodyPr wrap="none" rtlCol="0">
            <a:spAutoFit/>
          </a:bodyPr>
          <a:lstStyle/>
          <a:p>
            <a:r>
              <a:rPr lang="en-US" sz="3200" dirty="0" smtClean="0">
                <a:solidFill>
                  <a:srgbClr val="1F497D"/>
                </a:solidFill>
              </a:rPr>
              <a:t>Base</a:t>
            </a:r>
            <a:endParaRPr lang="en-US" sz="3200" dirty="0">
              <a:solidFill>
                <a:srgbClr val="1F497D"/>
              </a:solidFill>
            </a:endParaRPr>
          </a:p>
        </p:txBody>
      </p:sp>
      <p:sp>
        <p:nvSpPr>
          <p:cNvPr id="11" name="TextBox 10"/>
          <p:cNvSpPr txBox="1"/>
          <p:nvPr/>
        </p:nvSpPr>
        <p:spPr>
          <a:xfrm>
            <a:off x="5214250" y="817857"/>
            <a:ext cx="1712929" cy="584776"/>
          </a:xfrm>
          <a:prstGeom prst="rect">
            <a:avLst/>
          </a:prstGeom>
          <a:noFill/>
        </p:spPr>
        <p:txBody>
          <a:bodyPr wrap="none" rtlCol="0">
            <a:spAutoFit/>
          </a:bodyPr>
          <a:lstStyle/>
          <a:p>
            <a:r>
              <a:rPr lang="en-US" sz="3200" dirty="0" smtClean="0">
                <a:solidFill>
                  <a:srgbClr val="1F497D"/>
                </a:solidFill>
              </a:rPr>
              <a:t>Upgrade</a:t>
            </a:r>
            <a:endParaRPr lang="en-US" sz="3200" dirty="0">
              <a:solidFill>
                <a:srgbClr val="1F497D"/>
              </a:solidFill>
            </a:endParaRPr>
          </a:p>
        </p:txBody>
      </p:sp>
    </p:spTree>
    <p:extLst>
      <p:ext uri="{BB962C8B-B14F-4D97-AF65-F5344CB8AC3E}">
        <p14:creationId xmlns:p14="http://schemas.microsoft.com/office/powerpoint/2010/main" val="6099826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1595411"/>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4-04-02 at 13.09.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5529" y="727672"/>
            <a:ext cx="4570186" cy="2739228"/>
          </a:xfrm>
          <a:prstGeom prst="rect">
            <a:avLst/>
          </a:prstGeom>
        </p:spPr>
      </p:pic>
      <p:sp>
        <p:nvSpPr>
          <p:cNvPr id="9" name="TextBox 8"/>
          <p:cNvSpPr txBox="1"/>
          <p:nvPr/>
        </p:nvSpPr>
        <p:spPr>
          <a:xfrm>
            <a:off x="870856" y="204452"/>
            <a:ext cx="7228486" cy="523220"/>
          </a:xfrm>
          <a:prstGeom prst="rect">
            <a:avLst/>
          </a:prstGeom>
          <a:noFill/>
        </p:spPr>
        <p:txBody>
          <a:bodyPr wrap="none" rtlCol="0">
            <a:spAutoFit/>
          </a:bodyPr>
          <a:lstStyle/>
          <a:p>
            <a:r>
              <a:rPr lang="en-US" sz="2800" dirty="0" smtClean="0">
                <a:solidFill>
                  <a:schemeClr val="tx2"/>
                </a:solidFill>
              </a:rPr>
              <a:t>Verification Aided Regression Testing (VART)</a:t>
            </a:r>
            <a:endParaRPr lang="en-US" sz="2800" dirty="0">
              <a:solidFill>
                <a:schemeClr val="tx2"/>
              </a:solidFill>
            </a:endParaRPr>
          </a:p>
        </p:txBody>
      </p:sp>
      <p:sp>
        <p:nvSpPr>
          <p:cNvPr id="10" name="TextBox 9"/>
          <p:cNvSpPr txBox="1"/>
          <p:nvPr/>
        </p:nvSpPr>
        <p:spPr>
          <a:xfrm>
            <a:off x="224968" y="2158886"/>
            <a:ext cx="2904361" cy="954107"/>
          </a:xfrm>
          <a:prstGeom prst="rect">
            <a:avLst/>
          </a:prstGeom>
          <a:solidFill>
            <a:srgbClr val="FFFFFF"/>
          </a:solidFill>
          <a:ln>
            <a:solidFill>
              <a:schemeClr val="tx2"/>
            </a:solidFill>
          </a:ln>
        </p:spPr>
        <p:txBody>
          <a:bodyPr wrap="none" rtlCol="0">
            <a:spAutoFit/>
          </a:bodyPr>
          <a:lstStyle/>
          <a:p>
            <a:pPr algn="ctr"/>
            <a:r>
              <a:rPr lang="en-US" sz="2800" dirty="0" smtClean="0">
                <a:solidFill>
                  <a:schemeClr val="tx2"/>
                </a:solidFill>
              </a:rPr>
              <a:t>Compensate Low </a:t>
            </a:r>
          </a:p>
          <a:p>
            <a:pPr algn="ctr"/>
            <a:r>
              <a:rPr lang="en-US" sz="2800" dirty="0" smtClean="0">
                <a:solidFill>
                  <a:schemeClr val="tx2"/>
                </a:solidFill>
              </a:rPr>
              <a:t>Test Coverage</a:t>
            </a:r>
            <a:endParaRPr lang="en-US" sz="2800" dirty="0">
              <a:solidFill>
                <a:schemeClr val="tx2"/>
              </a:solidFill>
            </a:endParaRPr>
          </a:p>
        </p:txBody>
      </p:sp>
      <p:sp>
        <p:nvSpPr>
          <p:cNvPr id="11" name="TextBox 10"/>
          <p:cNvSpPr txBox="1"/>
          <p:nvPr/>
        </p:nvSpPr>
        <p:spPr>
          <a:xfrm>
            <a:off x="6236909" y="2158943"/>
            <a:ext cx="2833879" cy="954107"/>
          </a:xfrm>
          <a:prstGeom prst="rect">
            <a:avLst/>
          </a:prstGeom>
          <a:solidFill>
            <a:srgbClr val="FFFFFF"/>
          </a:solidFill>
          <a:ln>
            <a:solidFill>
              <a:srgbClr val="1F497D"/>
            </a:solidFill>
          </a:ln>
        </p:spPr>
        <p:txBody>
          <a:bodyPr wrap="none" rtlCol="0">
            <a:spAutoFit/>
          </a:bodyPr>
          <a:lstStyle/>
          <a:p>
            <a:pPr algn="ctr"/>
            <a:r>
              <a:rPr lang="en-US" sz="2800" dirty="0" smtClean="0">
                <a:solidFill>
                  <a:schemeClr val="tx2"/>
                </a:solidFill>
              </a:rPr>
              <a:t>Spot Regressions </a:t>
            </a:r>
          </a:p>
          <a:p>
            <a:pPr algn="ctr"/>
            <a:r>
              <a:rPr lang="en-US" sz="2800" dirty="0" smtClean="0">
                <a:solidFill>
                  <a:schemeClr val="tx2"/>
                </a:solidFill>
              </a:rPr>
              <a:t>Hard to Find</a:t>
            </a:r>
            <a:endParaRPr lang="en-US" sz="2800" dirty="0">
              <a:solidFill>
                <a:schemeClr val="tx2"/>
              </a:solidFill>
            </a:endParaRPr>
          </a:p>
        </p:txBody>
      </p:sp>
      <p:pic>
        <p:nvPicPr>
          <p:cNvPr id="12" name="Picture 11" descr="Screen Shot 2013-11-21 at 10.32.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1697" y="3824487"/>
            <a:ext cx="3302000" cy="2063750"/>
          </a:xfrm>
          <a:prstGeom prst="rect">
            <a:avLst/>
          </a:prstGeom>
        </p:spPr>
      </p:pic>
      <p:sp>
        <p:nvSpPr>
          <p:cNvPr id="14" name="Rectangle 13"/>
          <p:cNvSpPr/>
          <p:nvPr/>
        </p:nvSpPr>
        <p:spPr>
          <a:xfrm>
            <a:off x="878484" y="6247957"/>
            <a:ext cx="7858293" cy="523220"/>
          </a:xfrm>
          <a:prstGeom prst="rect">
            <a:avLst/>
          </a:prstGeom>
        </p:spPr>
        <p:txBody>
          <a:bodyPr wrap="square">
            <a:spAutoFit/>
          </a:bodyPr>
          <a:lstStyle/>
          <a:p>
            <a:r>
              <a:rPr lang="en-US" sz="2800" dirty="0"/>
              <a:t>http://</a:t>
            </a:r>
            <a:r>
              <a:rPr lang="en-US" sz="2800" dirty="0" err="1"/>
              <a:t>www.lta.disco.unimib.it</a:t>
            </a:r>
            <a:r>
              <a:rPr lang="en-US" sz="2800" dirty="0"/>
              <a:t>/tools/</a:t>
            </a:r>
            <a:r>
              <a:rPr lang="en-US" sz="2800" dirty="0" err="1"/>
              <a:t>vart</a:t>
            </a:r>
            <a:r>
              <a:rPr lang="en-US" sz="2800" dirty="0"/>
              <a:t>/</a:t>
            </a:r>
          </a:p>
        </p:txBody>
      </p:sp>
    </p:spTree>
    <p:extLst>
      <p:ext uri="{BB962C8B-B14F-4D97-AF65-F5344CB8AC3E}">
        <p14:creationId xmlns:p14="http://schemas.microsoft.com/office/powerpoint/2010/main" val="18535555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913467" y="5570282"/>
            <a:ext cx="5537199" cy="407186"/>
          </a:xfrm>
          <a:prstGeom prst="roundRect">
            <a:avLst/>
          </a:prstGeom>
          <a:solidFill>
            <a:schemeClr val="accent1">
              <a:lumMod val="40000"/>
              <a:lumOff val="60000"/>
            </a:schemeClr>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50799" y="626442"/>
            <a:ext cx="5435601" cy="2677656"/>
          </a:xfrm>
          <a:prstGeom prst="rect">
            <a:avLst/>
          </a:prstGeom>
        </p:spPr>
        <p:txBody>
          <a:bodyPr wrap="square">
            <a:spAutoFit/>
          </a:bodyPr>
          <a:lstStyle/>
          <a:p>
            <a:r>
              <a:rPr lang="en-US" sz="2400" dirty="0" err="1"/>
              <a:t>int</a:t>
            </a:r>
            <a:r>
              <a:rPr lang="en-US" sz="2400" dirty="0"/>
              <a:t> </a:t>
            </a:r>
            <a:r>
              <a:rPr lang="en-US" sz="2400" dirty="0" err="1"/>
              <a:t>isAvailable</a:t>
            </a:r>
            <a:r>
              <a:rPr lang="en-US" sz="2400" dirty="0" smtClean="0"/>
              <a:t>(node* product)</a:t>
            </a:r>
            <a:r>
              <a:rPr lang="en-US" sz="2400" dirty="0"/>
              <a:t>{</a:t>
            </a:r>
          </a:p>
          <a:p>
            <a:r>
              <a:rPr lang="en-US" sz="2400" dirty="0"/>
              <a:t>	if ( </a:t>
            </a:r>
            <a:r>
              <a:rPr lang="en-US" sz="2400" dirty="0" err="1" smtClean="0"/>
              <a:t>notInitialized</a:t>
            </a:r>
            <a:r>
              <a:rPr lang="en-US" sz="2400" dirty="0" smtClean="0"/>
              <a:t>(product) )</a:t>
            </a:r>
            <a:endParaRPr lang="en-US" sz="2400" dirty="0"/>
          </a:p>
          <a:p>
            <a:r>
              <a:rPr lang="en-US" sz="2400" dirty="0"/>
              <a:t>		return 0</a:t>
            </a:r>
            <a:r>
              <a:rPr lang="en-US" sz="2400" dirty="0" smtClean="0"/>
              <a:t>;</a:t>
            </a:r>
          </a:p>
          <a:p>
            <a:r>
              <a:rPr lang="fi-FI" sz="2400" dirty="0"/>
              <a:t>	</a:t>
            </a:r>
            <a:r>
              <a:rPr lang="fi-FI" sz="2400" dirty="0" err="1"/>
              <a:t>if</a:t>
            </a:r>
            <a:r>
              <a:rPr lang="fi-FI" sz="2400" dirty="0"/>
              <a:t> ( </a:t>
            </a:r>
            <a:r>
              <a:rPr lang="fi-FI" sz="2400" dirty="0" err="1" smtClean="0"/>
              <a:t>product-</a:t>
            </a:r>
            <a:r>
              <a:rPr lang="fi-FI" sz="2400" dirty="0" smtClean="0"/>
              <a:t>&gt;</a:t>
            </a:r>
            <a:r>
              <a:rPr lang="fi-FI" sz="2400" dirty="0" err="1" smtClean="0"/>
              <a:t>items</a:t>
            </a:r>
            <a:r>
              <a:rPr lang="fi-FI" sz="2400" dirty="0" smtClean="0"/>
              <a:t> </a:t>
            </a:r>
            <a:r>
              <a:rPr lang="fi-FI" sz="2400" dirty="0"/>
              <a:t>&gt; 0 </a:t>
            </a:r>
            <a:r>
              <a:rPr lang="fi-FI" sz="2400" dirty="0" smtClean="0"/>
              <a:t>)</a:t>
            </a:r>
            <a:endParaRPr lang="fi-FI" sz="2400" dirty="0"/>
          </a:p>
          <a:p>
            <a:r>
              <a:rPr lang="en-US" sz="2400" dirty="0"/>
              <a:t>		return 1</a:t>
            </a:r>
            <a:r>
              <a:rPr lang="en-US" sz="2400" dirty="0" smtClean="0"/>
              <a:t>;</a:t>
            </a:r>
            <a:endParaRPr lang="en-US" sz="2400" dirty="0"/>
          </a:p>
          <a:p>
            <a:r>
              <a:rPr lang="en-US" sz="2400" dirty="0"/>
              <a:t>	return 0;</a:t>
            </a:r>
          </a:p>
          <a:p>
            <a:r>
              <a:rPr lang="en-US" sz="2400" dirty="0" smtClean="0"/>
              <a:t>}</a:t>
            </a:r>
            <a:endParaRPr lang="en-US" sz="2400" dirty="0"/>
          </a:p>
        </p:txBody>
      </p:sp>
      <p:sp>
        <p:nvSpPr>
          <p:cNvPr id="3" name="Rectangle 2"/>
          <p:cNvSpPr/>
          <p:nvPr/>
        </p:nvSpPr>
        <p:spPr>
          <a:xfrm>
            <a:off x="4521201" y="626442"/>
            <a:ext cx="5435601" cy="3416320"/>
          </a:xfrm>
          <a:prstGeom prst="rect">
            <a:avLst/>
          </a:prstGeom>
          <a:solidFill>
            <a:srgbClr val="FFFFFF"/>
          </a:solidFill>
        </p:spPr>
        <p:txBody>
          <a:bodyPr wrap="square">
            <a:spAutoFit/>
          </a:bodyPr>
          <a:lstStyle/>
          <a:p>
            <a:r>
              <a:rPr lang="en-US" sz="2400" dirty="0" err="1"/>
              <a:t>int</a:t>
            </a:r>
            <a:r>
              <a:rPr lang="en-US" sz="2400" dirty="0"/>
              <a:t> </a:t>
            </a:r>
            <a:r>
              <a:rPr lang="en-US" sz="2400" dirty="0" err="1"/>
              <a:t>isAvailable</a:t>
            </a:r>
            <a:r>
              <a:rPr lang="en-US" sz="2400" dirty="0" smtClean="0"/>
              <a:t>(node* product)</a:t>
            </a:r>
            <a:r>
              <a:rPr lang="en-US" sz="2400" dirty="0"/>
              <a:t>{</a:t>
            </a:r>
          </a:p>
          <a:p>
            <a:r>
              <a:rPr lang="en-US" sz="2400" dirty="0"/>
              <a:t>	if ( </a:t>
            </a:r>
            <a:r>
              <a:rPr lang="en-US" sz="2400" dirty="0" err="1" smtClean="0"/>
              <a:t>notInitialized</a:t>
            </a:r>
            <a:r>
              <a:rPr lang="en-US" sz="2400" dirty="0" smtClean="0"/>
              <a:t>(product) )</a:t>
            </a:r>
            <a:endParaRPr lang="en-US" sz="2400" dirty="0"/>
          </a:p>
          <a:p>
            <a:r>
              <a:rPr lang="en-US" sz="2400" dirty="0"/>
              <a:t>		return 0</a:t>
            </a:r>
            <a:r>
              <a:rPr lang="en-US" sz="2400" dirty="0" smtClean="0"/>
              <a:t>;</a:t>
            </a:r>
            <a:endParaRPr lang="en-US" sz="2400" dirty="0"/>
          </a:p>
          <a:p>
            <a:r>
              <a:rPr lang="fi-FI" sz="2400" dirty="0" smtClean="0">
                <a:solidFill>
                  <a:srgbClr val="008000"/>
                </a:solidFill>
              </a:rPr>
              <a:t>     </a:t>
            </a:r>
            <a:r>
              <a:rPr lang="fi-FI" sz="2400" dirty="0" err="1" smtClean="0">
                <a:solidFill>
                  <a:srgbClr val="008000"/>
                </a:solidFill>
              </a:rPr>
              <a:t>if</a:t>
            </a:r>
            <a:r>
              <a:rPr lang="fi-FI" sz="2400" dirty="0" smtClean="0">
                <a:solidFill>
                  <a:srgbClr val="008000"/>
                </a:solidFill>
              </a:rPr>
              <a:t> ( </a:t>
            </a:r>
            <a:r>
              <a:rPr lang="fi-FI" sz="2400" dirty="0" err="1" smtClean="0">
                <a:solidFill>
                  <a:srgbClr val="008000"/>
                </a:solidFill>
              </a:rPr>
              <a:t>product-</a:t>
            </a:r>
            <a:r>
              <a:rPr lang="fi-FI" sz="2400" dirty="0" smtClean="0">
                <a:solidFill>
                  <a:srgbClr val="008000"/>
                </a:solidFill>
              </a:rPr>
              <a:t>&gt;</a:t>
            </a:r>
            <a:r>
              <a:rPr lang="fi-FI" sz="2400" dirty="0" err="1" smtClean="0">
                <a:solidFill>
                  <a:srgbClr val="008000"/>
                </a:solidFill>
              </a:rPr>
              <a:t>in_catalog</a:t>
            </a:r>
            <a:r>
              <a:rPr lang="fi-FI" sz="2400" dirty="0" smtClean="0">
                <a:solidFill>
                  <a:srgbClr val="008000"/>
                </a:solidFill>
              </a:rPr>
              <a:t> == 0 )</a:t>
            </a:r>
          </a:p>
          <a:p>
            <a:r>
              <a:rPr lang="en-US" sz="2400" dirty="0" smtClean="0">
                <a:solidFill>
                  <a:srgbClr val="008000"/>
                </a:solidFill>
              </a:rPr>
              <a:t>		return -1;</a:t>
            </a:r>
            <a:endParaRPr lang="fi-FI" sz="2400" dirty="0" smtClean="0"/>
          </a:p>
          <a:p>
            <a:r>
              <a:rPr lang="fi-FI" sz="2400" dirty="0"/>
              <a:t>	</a:t>
            </a:r>
            <a:r>
              <a:rPr lang="fi-FI" sz="2400" dirty="0" err="1"/>
              <a:t>if</a:t>
            </a:r>
            <a:r>
              <a:rPr lang="fi-FI" sz="2400" dirty="0"/>
              <a:t> ( </a:t>
            </a:r>
            <a:r>
              <a:rPr lang="fi-FI" sz="2400" dirty="0" err="1" smtClean="0"/>
              <a:t>product-</a:t>
            </a:r>
            <a:r>
              <a:rPr lang="fi-FI" sz="2400" dirty="0" smtClean="0"/>
              <a:t>&gt;</a:t>
            </a:r>
            <a:r>
              <a:rPr lang="fi-FI" sz="2400" dirty="0" err="1" smtClean="0"/>
              <a:t>items</a:t>
            </a:r>
            <a:r>
              <a:rPr lang="fi-FI" sz="2400" dirty="0" smtClean="0"/>
              <a:t> </a:t>
            </a:r>
            <a:r>
              <a:rPr lang="fi-FI" sz="2400" dirty="0"/>
              <a:t>&gt; 0 </a:t>
            </a:r>
            <a:r>
              <a:rPr lang="fi-FI" sz="2400" dirty="0" smtClean="0"/>
              <a:t>)</a:t>
            </a:r>
            <a:endParaRPr lang="fi-FI" sz="2400" dirty="0"/>
          </a:p>
          <a:p>
            <a:r>
              <a:rPr lang="en-US" sz="2400" dirty="0"/>
              <a:t>		return 1</a:t>
            </a:r>
            <a:r>
              <a:rPr lang="en-US" sz="2400" dirty="0" smtClean="0"/>
              <a:t>;</a:t>
            </a:r>
            <a:endParaRPr lang="en-US" sz="2400" dirty="0"/>
          </a:p>
          <a:p>
            <a:r>
              <a:rPr lang="en-US" sz="2400" dirty="0"/>
              <a:t>	return 0;</a:t>
            </a:r>
          </a:p>
          <a:p>
            <a:r>
              <a:rPr lang="en-US" sz="2400" dirty="0"/>
              <a:t>}</a:t>
            </a:r>
          </a:p>
        </p:txBody>
      </p:sp>
      <p:sp>
        <p:nvSpPr>
          <p:cNvPr id="4" name="Rectangle 3"/>
          <p:cNvSpPr/>
          <p:nvPr/>
        </p:nvSpPr>
        <p:spPr>
          <a:xfrm>
            <a:off x="1667930" y="4054462"/>
            <a:ext cx="6316138" cy="2308324"/>
          </a:xfrm>
          <a:prstGeom prst="rect">
            <a:avLst/>
          </a:prstGeom>
        </p:spPr>
        <p:txBody>
          <a:bodyPr wrap="square">
            <a:spAutoFit/>
          </a:bodyPr>
          <a:lstStyle/>
          <a:p>
            <a:r>
              <a:rPr lang="en-US" sz="2400" dirty="0"/>
              <a:t>long </a:t>
            </a:r>
            <a:r>
              <a:rPr lang="en-US" sz="2400" dirty="0" err="1"/>
              <a:t>availableProducts</a:t>
            </a:r>
            <a:r>
              <a:rPr lang="en-US" sz="2400" dirty="0"/>
              <a:t>( </a:t>
            </a:r>
            <a:r>
              <a:rPr lang="en-US" sz="2400" dirty="0" err="1" smtClean="0"/>
              <a:t>t_store</a:t>
            </a:r>
            <a:r>
              <a:rPr lang="en-US" sz="2400" dirty="0" smtClean="0"/>
              <a:t>* store </a:t>
            </a:r>
            <a:r>
              <a:rPr lang="en-US" sz="2400" dirty="0"/>
              <a:t>){</a:t>
            </a:r>
          </a:p>
          <a:p>
            <a:r>
              <a:rPr lang="en-US" sz="2400" dirty="0"/>
              <a:t>	</a:t>
            </a:r>
            <a:r>
              <a:rPr lang="en-US" sz="2400" dirty="0" smtClean="0"/>
              <a:t>node</a:t>
            </a:r>
            <a:r>
              <a:rPr lang="en-US" sz="2400" dirty="0"/>
              <a:t>* product = </a:t>
            </a:r>
            <a:r>
              <a:rPr lang="en-US" sz="2400" dirty="0" smtClean="0"/>
              <a:t>store-</a:t>
            </a:r>
            <a:r>
              <a:rPr lang="en-US" sz="2400" dirty="0"/>
              <a:t>&gt;products;</a:t>
            </a:r>
          </a:p>
          <a:p>
            <a:r>
              <a:rPr lang="en-US" sz="2400" dirty="0"/>
              <a:t>	long total = 0</a:t>
            </a:r>
            <a:r>
              <a:rPr lang="en-US" sz="2400" dirty="0" smtClean="0"/>
              <a:t>;</a:t>
            </a:r>
            <a:endParaRPr lang="en-US" sz="2400" dirty="0"/>
          </a:p>
          <a:p>
            <a:r>
              <a:rPr lang="en-US" sz="2400" dirty="0"/>
              <a:t>	while ( product != 0 ) {</a:t>
            </a:r>
          </a:p>
          <a:p>
            <a:r>
              <a:rPr lang="en-US" sz="2400" dirty="0"/>
              <a:t>		total += </a:t>
            </a:r>
            <a:r>
              <a:rPr lang="en-US" sz="2400" dirty="0" err="1"/>
              <a:t>isAvailable</a:t>
            </a:r>
            <a:r>
              <a:rPr lang="en-US" sz="2400" dirty="0"/>
              <a:t>( product )</a:t>
            </a:r>
            <a:r>
              <a:rPr lang="en-US" sz="2400" dirty="0" smtClean="0"/>
              <a:t>;</a:t>
            </a:r>
            <a:endParaRPr lang="en-US" sz="2400" dirty="0"/>
          </a:p>
          <a:p>
            <a:r>
              <a:rPr lang="en-US" sz="2400" dirty="0"/>
              <a:t>		product = product-&gt;</a:t>
            </a:r>
            <a:r>
              <a:rPr lang="en-US" sz="2400" dirty="0" err="1"/>
              <a:t>nxt</a:t>
            </a:r>
            <a:r>
              <a:rPr lang="en-US" sz="2400" dirty="0" smtClean="0"/>
              <a:t>;</a:t>
            </a:r>
            <a:endParaRPr lang="en-US" sz="2400" dirty="0"/>
          </a:p>
        </p:txBody>
      </p:sp>
      <p:sp>
        <p:nvSpPr>
          <p:cNvPr id="2" name="Rounded Rectangle 1"/>
          <p:cNvSpPr/>
          <p:nvPr/>
        </p:nvSpPr>
        <p:spPr>
          <a:xfrm>
            <a:off x="1913467" y="5181594"/>
            <a:ext cx="5537200" cy="1417775"/>
          </a:xfrm>
          <a:prstGeom prst="roundRect">
            <a:avLst/>
          </a:prstGeom>
          <a:noFill/>
          <a:ln w="571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47218" y="0"/>
            <a:ext cx="2904315" cy="646331"/>
          </a:xfrm>
          <a:prstGeom prst="rect">
            <a:avLst/>
          </a:prstGeom>
        </p:spPr>
        <p:txBody>
          <a:bodyPr wrap="none">
            <a:spAutoFit/>
          </a:bodyPr>
          <a:lstStyle/>
          <a:p>
            <a:r>
              <a:rPr lang="en-US" sz="3600" dirty="0" smtClean="0">
                <a:latin typeface="Helvetica Light"/>
                <a:cs typeface="Helvetica Light"/>
              </a:rPr>
              <a:t>Base Version</a:t>
            </a:r>
            <a:endParaRPr lang="en-US" sz="3600" dirty="0">
              <a:latin typeface="Helvetica Light"/>
              <a:cs typeface="Helvetica Light"/>
            </a:endParaRPr>
          </a:p>
        </p:txBody>
      </p:sp>
      <p:sp>
        <p:nvSpPr>
          <p:cNvPr id="9" name="Rectangle 8"/>
          <p:cNvSpPr/>
          <p:nvPr/>
        </p:nvSpPr>
        <p:spPr>
          <a:xfrm>
            <a:off x="4846692" y="0"/>
            <a:ext cx="3980896" cy="646331"/>
          </a:xfrm>
          <a:prstGeom prst="rect">
            <a:avLst/>
          </a:prstGeom>
        </p:spPr>
        <p:txBody>
          <a:bodyPr wrap="none">
            <a:spAutoFit/>
          </a:bodyPr>
          <a:lstStyle/>
          <a:p>
            <a:r>
              <a:rPr lang="en-US" sz="3600" dirty="0" smtClean="0">
                <a:latin typeface="Helvetica Light"/>
                <a:cs typeface="Helvetica Light"/>
              </a:rPr>
              <a:t>Upgraded Version</a:t>
            </a:r>
            <a:endParaRPr lang="en-US" sz="3600" dirty="0">
              <a:latin typeface="Helvetica Light"/>
              <a:cs typeface="Helvetica Light"/>
            </a:endParaRPr>
          </a:p>
        </p:txBody>
      </p:sp>
      <p:sp>
        <p:nvSpPr>
          <p:cNvPr id="10" name="Rectangle 9"/>
          <p:cNvSpPr/>
          <p:nvPr/>
        </p:nvSpPr>
        <p:spPr>
          <a:xfrm>
            <a:off x="1756606" y="6137704"/>
            <a:ext cx="4572000" cy="461665"/>
          </a:xfrm>
          <a:prstGeom prst="rect">
            <a:avLst/>
          </a:prstGeom>
        </p:spPr>
        <p:txBody>
          <a:bodyPr>
            <a:spAutoFit/>
          </a:bodyPr>
          <a:lstStyle/>
          <a:p>
            <a:r>
              <a:rPr lang="en-US" sz="2400" dirty="0"/>
              <a:t>	</a:t>
            </a:r>
            <a:r>
              <a:rPr lang="en-US" sz="2400" dirty="0" smtClean="0"/>
              <a:t>}</a:t>
            </a:r>
            <a:endParaRPr lang="en-US" sz="2400" dirty="0"/>
          </a:p>
        </p:txBody>
      </p:sp>
      <p:sp>
        <p:nvSpPr>
          <p:cNvPr id="11" name="Rectangle 10"/>
          <p:cNvSpPr/>
          <p:nvPr/>
        </p:nvSpPr>
        <p:spPr>
          <a:xfrm>
            <a:off x="1727204" y="6440901"/>
            <a:ext cx="2379227" cy="461665"/>
          </a:xfrm>
          <a:prstGeom prst="rect">
            <a:avLst/>
          </a:prstGeom>
        </p:spPr>
        <p:txBody>
          <a:bodyPr wrap="none">
            <a:spAutoFit/>
          </a:bodyPr>
          <a:lstStyle/>
          <a:p>
            <a:r>
              <a:rPr lang="en-US" sz="2400" dirty="0"/>
              <a:t>	return total;</a:t>
            </a:r>
          </a:p>
        </p:txBody>
      </p:sp>
      <p:sp>
        <p:nvSpPr>
          <p:cNvPr id="5" name="TextBox 4"/>
          <p:cNvSpPr txBox="1"/>
          <p:nvPr/>
        </p:nvSpPr>
        <p:spPr>
          <a:xfrm>
            <a:off x="194730" y="4042762"/>
            <a:ext cx="2497670" cy="954107"/>
          </a:xfrm>
          <a:prstGeom prst="rect">
            <a:avLst/>
          </a:prstGeom>
          <a:solidFill>
            <a:srgbClr val="008000"/>
          </a:solidFill>
        </p:spPr>
        <p:txBody>
          <a:bodyPr wrap="square" rtlCol="0">
            <a:spAutoFit/>
          </a:bodyPr>
          <a:lstStyle/>
          <a:p>
            <a:r>
              <a:rPr lang="en-US" sz="2800" dirty="0" smtClean="0">
                <a:solidFill>
                  <a:schemeClr val="bg1"/>
                </a:solidFill>
              </a:rPr>
              <a:t>Base Version:</a:t>
            </a:r>
          </a:p>
          <a:p>
            <a:r>
              <a:rPr lang="en-US" sz="2800" dirty="0" smtClean="0">
                <a:solidFill>
                  <a:schemeClr val="bg1"/>
                </a:solidFill>
              </a:rPr>
              <a:t>total &gt;= 0</a:t>
            </a:r>
            <a:endParaRPr lang="en-US" sz="2800" dirty="0">
              <a:solidFill>
                <a:schemeClr val="bg1"/>
              </a:solidFill>
            </a:endParaRPr>
          </a:p>
        </p:txBody>
      </p:sp>
      <p:sp>
        <p:nvSpPr>
          <p:cNvPr id="12" name="TextBox 11"/>
          <p:cNvSpPr txBox="1"/>
          <p:nvPr/>
        </p:nvSpPr>
        <p:spPr>
          <a:xfrm>
            <a:off x="5848464" y="4089864"/>
            <a:ext cx="3204404" cy="954107"/>
          </a:xfrm>
          <a:prstGeom prst="rect">
            <a:avLst/>
          </a:prstGeom>
          <a:solidFill>
            <a:srgbClr val="FF0000"/>
          </a:solidFill>
        </p:spPr>
        <p:txBody>
          <a:bodyPr wrap="square" rtlCol="0">
            <a:spAutoFit/>
          </a:bodyPr>
          <a:lstStyle/>
          <a:p>
            <a:r>
              <a:rPr lang="en-US" sz="2800" dirty="0" smtClean="0">
                <a:solidFill>
                  <a:schemeClr val="bg1"/>
                </a:solidFill>
              </a:rPr>
              <a:t>Upgraded Version:</a:t>
            </a:r>
          </a:p>
          <a:p>
            <a:r>
              <a:rPr lang="en-US" sz="2800" dirty="0" smtClean="0">
                <a:solidFill>
                  <a:schemeClr val="bg1"/>
                </a:solidFill>
              </a:rPr>
              <a:t>total &gt;= 0   FALSE</a:t>
            </a:r>
            <a:endParaRPr lang="en-US" sz="2800" dirty="0">
              <a:solidFill>
                <a:schemeClr val="bg1"/>
              </a:solidFill>
            </a:endParaRPr>
          </a:p>
        </p:txBody>
      </p:sp>
      <p:cxnSp>
        <p:nvCxnSpPr>
          <p:cNvPr id="14" name="Straight Connector 13"/>
          <p:cNvCxnSpPr/>
          <p:nvPr/>
        </p:nvCxnSpPr>
        <p:spPr>
          <a:xfrm>
            <a:off x="5848464" y="4825998"/>
            <a:ext cx="1822336" cy="0"/>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4925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4" grpId="0"/>
      <p:bldP spid="2" grpId="0" animBg="1"/>
      <p:bldP spid="9" grpId="0"/>
      <p:bldP spid="10" grpId="0"/>
      <p:bldP spid="11" grpId="0"/>
      <p:bldP spid="5"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3850" y="3454408"/>
            <a:ext cx="2879725" cy="703792"/>
          </a:xfrm>
          <a:prstGeom prst="rect">
            <a:avLst/>
          </a:prstGeom>
          <a:solidFill>
            <a:schemeClr val="bg1"/>
          </a:solidFill>
          <a:ln>
            <a:solidFill>
              <a:srgbClr val="1F497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tx2"/>
                </a:solidFill>
              </a:rPr>
              <a:t>Dynamic Properties for Base</a:t>
            </a:r>
          </a:p>
        </p:txBody>
      </p:sp>
      <p:sp>
        <p:nvSpPr>
          <p:cNvPr id="33" name="Down Arrow 32"/>
          <p:cNvSpPr/>
          <p:nvPr/>
        </p:nvSpPr>
        <p:spPr>
          <a:xfrm>
            <a:off x="1619250" y="2982926"/>
            <a:ext cx="431800" cy="433387"/>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Rounded Rectangle 13"/>
          <p:cNvSpPr/>
          <p:nvPr/>
        </p:nvSpPr>
        <p:spPr>
          <a:xfrm>
            <a:off x="1979613" y="1001714"/>
            <a:ext cx="1728787" cy="792162"/>
          </a:xfrm>
          <a:prstGeom prst="round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tx2"/>
                </a:solidFill>
              </a:rPr>
              <a:t>Base Program</a:t>
            </a:r>
          </a:p>
        </p:txBody>
      </p:sp>
      <p:sp>
        <p:nvSpPr>
          <p:cNvPr id="16" name="Rounded Rectangle 15"/>
          <p:cNvSpPr/>
          <p:nvPr/>
        </p:nvSpPr>
        <p:spPr>
          <a:xfrm>
            <a:off x="4643438" y="1066279"/>
            <a:ext cx="1651000" cy="677862"/>
          </a:xfrm>
          <a:prstGeom prst="roundRect">
            <a:avLst/>
          </a:prstGeom>
          <a:solidFill>
            <a:schemeClr val="bg1"/>
          </a:solidFill>
          <a:ln>
            <a:solidFill>
              <a:srgbClr val="1F497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tx2"/>
                </a:solidFill>
              </a:rPr>
              <a:t>Upgraded Program</a:t>
            </a:r>
          </a:p>
        </p:txBody>
      </p:sp>
      <p:sp>
        <p:nvSpPr>
          <p:cNvPr id="21" name="Can 20"/>
          <p:cNvSpPr/>
          <p:nvPr/>
        </p:nvSpPr>
        <p:spPr bwMode="auto">
          <a:xfrm>
            <a:off x="395288" y="981075"/>
            <a:ext cx="1439862" cy="863600"/>
          </a:xfrm>
          <a:prstGeom prst="can">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lstStyle/>
          <a:p>
            <a:pPr algn="ctr">
              <a:defRPr/>
            </a:pPr>
            <a:r>
              <a:rPr lang="en-US" sz="2400" dirty="0">
                <a:solidFill>
                  <a:schemeClr val="tx2"/>
                </a:solidFill>
              </a:rPr>
              <a:t>Tests for Base</a:t>
            </a:r>
            <a:endParaRPr lang="en-US" sz="2400" dirty="0">
              <a:cs typeface="Arial" charset="0"/>
            </a:endParaRPr>
          </a:p>
        </p:txBody>
      </p:sp>
      <p:sp>
        <p:nvSpPr>
          <p:cNvPr id="22" name="Down Arrow 21"/>
          <p:cNvSpPr/>
          <p:nvPr/>
        </p:nvSpPr>
        <p:spPr>
          <a:xfrm>
            <a:off x="827088" y="1916113"/>
            <a:ext cx="431800" cy="433387"/>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 name="Down Arrow 28"/>
          <p:cNvSpPr/>
          <p:nvPr/>
        </p:nvSpPr>
        <p:spPr>
          <a:xfrm>
            <a:off x="2124075" y="1916113"/>
            <a:ext cx="431800" cy="433387"/>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 name="Down Arrow 31"/>
          <p:cNvSpPr/>
          <p:nvPr/>
        </p:nvSpPr>
        <p:spPr>
          <a:xfrm rot="2959816">
            <a:off x="4017169" y="1521097"/>
            <a:ext cx="469900" cy="649288"/>
          </a:xfrm>
          <a:prstGeom prst="down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 name="Rectangle 37"/>
          <p:cNvSpPr/>
          <p:nvPr/>
        </p:nvSpPr>
        <p:spPr>
          <a:xfrm>
            <a:off x="4932363" y="0"/>
            <a:ext cx="4076170" cy="1001714"/>
          </a:xfrm>
          <a:prstGeom prst="rect">
            <a:avLst/>
          </a:prstGeom>
          <a:solidFill>
            <a:schemeClr val="bg1">
              <a:alpha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218023" y="2404005"/>
            <a:ext cx="3384550" cy="542395"/>
          </a:xfrm>
          <a:prstGeom prst="round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bg1"/>
                </a:solidFill>
              </a:rPr>
              <a:t>Monitoring + Inference</a:t>
            </a:r>
          </a:p>
        </p:txBody>
      </p:sp>
    </p:spTree>
    <p:extLst>
      <p:ext uri="{BB962C8B-B14F-4D97-AF65-F5344CB8AC3E}">
        <p14:creationId xmlns:p14="http://schemas.microsoft.com/office/powerpoint/2010/main" val="37560018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36132" y="609600"/>
            <a:ext cx="2726267" cy="287867"/>
          </a:xfrm>
          <a:prstGeom prst="rect">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38664" y="220054"/>
            <a:ext cx="5435601" cy="2308324"/>
          </a:xfrm>
          <a:prstGeom prst="rect">
            <a:avLst/>
          </a:prstGeom>
        </p:spPr>
        <p:txBody>
          <a:bodyPr wrap="square">
            <a:spAutoFit/>
          </a:bodyPr>
          <a:lstStyle/>
          <a:p>
            <a:r>
              <a:rPr lang="en-US" sz="2000" dirty="0" err="1"/>
              <a:t>int</a:t>
            </a:r>
            <a:r>
              <a:rPr lang="en-US" sz="2000" dirty="0"/>
              <a:t> </a:t>
            </a:r>
            <a:r>
              <a:rPr lang="en-US" sz="2000" dirty="0" err="1"/>
              <a:t>isAvailable</a:t>
            </a:r>
            <a:r>
              <a:rPr lang="en-US" sz="2000" dirty="0" smtClean="0"/>
              <a:t>(node* product)</a:t>
            </a:r>
            <a:r>
              <a:rPr lang="en-US" sz="2000" dirty="0"/>
              <a:t>{</a:t>
            </a:r>
          </a:p>
          <a:p>
            <a:r>
              <a:rPr lang="en-US" sz="2000" dirty="0"/>
              <a:t>	if ( </a:t>
            </a:r>
            <a:r>
              <a:rPr lang="en-US" sz="2000" dirty="0" err="1"/>
              <a:t>notInitialized</a:t>
            </a:r>
            <a:r>
              <a:rPr lang="en-US" sz="2000" dirty="0"/>
              <a:t> </a:t>
            </a:r>
            <a:r>
              <a:rPr lang="en-US" sz="2000" dirty="0" smtClean="0"/>
              <a:t>(product) )</a:t>
            </a:r>
            <a:endParaRPr lang="en-US" sz="2000" dirty="0"/>
          </a:p>
          <a:p>
            <a:r>
              <a:rPr lang="en-US" sz="2000" dirty="0"/>
              <a:t>		return 0</a:t>
            </a:r>
            <a:r>
              <a:rPr lang="en-US" sz="2000" dirty="0" smtClean="0"/>
              <a:t>;</a:t>
            </a:r>
          </a:p>
          <a:p>
            <a:r>
              <a:rPr lang="fi-FI" sz="2000" dirty="0"/>
              <a:t>	</a:t>
            </a:r>
            <a:r>
              <a:rPr lang="fi-FI" sz="2000" dirty="0" err="1"/>
              <a:t>if</a:t>
            </a:r>
            <a:r>
              <a:rPr lang="fi-FI" sz="2000" dirty="0"/>
              <a:t> ( </a:t>
            </a:r>
            <a:r>
              <a:rPr lang="fi-FI" sz="2000" dirty="0" err="1" smtClean="0"/>
              <a:t>product-</a:t>
            </a:r>
            <a:r>
              <a:rPr lang="fi-FI" sz="2000" dirty="0" smtClean="0"/>
              <a:t>&gt;</a:t>
            </a:r>
            <a:r>
              <a:rPr lang="fi-FI" sz="2000" dirty="0" err="1" smtClean="0"/>
              <a:t>items</a:t>
            </a:r>
            <a:r>
              <a:rPr lang="fi-FI" sz="2000" dirty="0" smtClean="0"/>
              <a:t> </a:t>
            </a:r>
            <a:r>
              <a:rPr lang="fi-FI" sz="2000" dirty="0"/>
              <a:t>&gt; 0 </a:t>
            </a:r>
            <a:r>
              <a:rPr lang="fi-FI" sz="2000" dirty="0" smtClean="0"/>
              <a:t>)</a:t>
            </a:r>
            <a:endParaRPr lang="fi-FI" sz="2000" dirty="0"/>
          </a:p>
          <a:p>
            <a:r>
              <a:rPr lang="en-US" sz="2000" dirty="0"/>
              <a:t>		return 1</a:t>
            </a:r>
            <a:r>
              <a:rPr lang="en-US" sz="2000" dirty="0" smtClean="0"/>
              <a:t>;</a:t>
            </a:r>
            <a:endParaRPr lang="en-US" sz="2000" dirty="0"/>
          </a:p>
          <a:p>
            <a:r>
              <a:rPr lang="en-US" sz="2000" dirty="0"/>
              <a:t>	return 0;</a:t>
            </a:r>
          </a:p>
          <a:p>
            <a:r>
              <a:rPr lang="en-US" sz="2000" dirty="0" smtClean="0"/>
              <a:t>}</a:t>
            </a:r>
            <a:endParaRPr lang="en-US" sz="2400" dirty="0"/>
          </a:p>
        </p:txBody>
      </p:sp>
      <p:sp>
        <p:nvSpPr>
          <p:cNvPr id="4" name="Rectangle 3"/>
          <p:cNvSpPr/>
          <p:nvPr/>
        </p:nvSpPr>
        <p:spPr>
          <a:xfrm>
            <a:off x="338657" y="3380125"/>
            <a:ext cx="6316138" cy="3170099"/>
          </a:xfrm>
          <a:prstGeom prst="rect">
            <a:avLst/>
          </a:prstGeom>
        </p:spPr>
        <p:txBody>
          <a:bodyPr wrap="square">
            <a:spAutoFit/>
          </a:bodyPr>
          <a:lstStyle/>
          <a:p>
            <a:r>
              <a:rPr lang="en-US" sz="2000" dirty="0"/>
              <a:t>long </a:t>
            </a:r>
            <a:r>
              <a:rPr lang="en-US" sz="2000" dirty="0" err="1"/>
              <a:t>availableProducts</a:t>
            </a:r>
            <a:r>
              <a:rPr lang="en-US" sz="2000" dirty="0"/>
              <a:t>( </a:t>
            </a:r>
            <a:r>
              <a:rPr lang="en-US" sz="2000" dirty="0" err="1" smtClean="0"/>
              <a:t>t_store</a:t>
            </a:r>
            <a:r>
              <a:rPr lang="en-US" sz="2000" dirty="0"/>
              <a:t>* </a:t>
            </a:r>
            <a:r>
              <a:rPr lang="en-US" sz="2000" dirty="0" smtClean="0"/>
              <a:t>store </a:t>
            </a:r>
            <a:r>
              <a:rPr lang="en-US" sz="2000" dirty="0"/>
              <a:t>){</a:t>
            </a:r>
          </a:p>
          <a:p>
            <a:r>
              <a:rPr lang="en-US" sz="2000" dirty="0"/>
              <a:t>	</a:t>
            </a:r>
            <a:r>
              <a:rPr lang="en-US" sz="2000" dirty="0" smtClean="0"/>
              <a:t>node</a:t>
            </a:r>
            <a:r>
              <a:rPr lang="en-US" sz="2000" dirty="0"/>
              <a:t>* product = </a:t>
            </a:r>
            <a:r>
              <a:rPr lang="en-US" sz="2000" dirty="0" smtClean="0"/>
              <a:t>store-</a:t>
            </a:r>
            <a:r>
              <a:rPr lang="en-US" sz="2000" dirty="0"/>
              <a:t>&gt;products;</a:t>
            </a:r>
          </a:p>
          <a:p>
            <a:r>
              <a:rPr lang="en-US" sz="2000" dirty="0"/>
              <a:t>	long total = 0;</a:t>
            </a:r>
          </a:p>
          <a:p>
            <a:endParaRPr lang="en-US" sz="2000" dirty="0"/>
          </a:p>
          <a:p>
            <a:r>
              <a:rPr lang="en-US" sz="2000" dirty="0"/>
              <a:t>	while ( product != 0 ) {</a:t>
            </a:r>
          </a:p>
          <a:p>
            <a:r>
              <a:rPr lang="en-US" sz="2000" dirty="0"/>
              <a:t>		total += </a:t>
            </a:r>
            <a:r>
              <a:rPr lang="en-US" sz="2000" dirty="0" err="1"/>
              <a:t>isAvailable</a:t>
            </a:r>
            <a:r>
              <a:rPr lang="en-US" sz="2000" dirty="0"/>
              <a:t>( product )</a:t>
            </a:r>
            <a:r>
              <a:rPr lang="en-US" sz="2000" dirty="0" smtClean="0"/>
              <a:t>;</a:t>
            </a:r>
            <a:endParaRPr lang="en-US" sz="2000" dirty="0"/>
          </a:p>
          <a:p>
            <a:r>
              <a:rPr lang="en-US" sz="2000" dirty="0"/>
              <a:t>		product = product-&gt;</a:t>
            </a:r>
            <a:r>
              <a:rPr lang="en-US" sz="2000" dirty="0" err="1"/>
              <a:t>nxt</a:t>
            </a:r>
            <a:r>
              <a:rPr lang="en-US" sz="2000" dirty="0"/>
              <a:t>;</a:t>
            </a:r>
          </a:p>
          <a:p>
            <a:r>
              <a:rPr lang="en-US" sz="2000" dirty="0"/>
              <a:t>	</a:t>
            </a:r>
            <a:r>
              <a:rPr lang="en-US" sz="2000" dirty="0" smtClean="0"/>
              <a:t>}</a:t>
            </a:r>
            <a:endParaRPr lang="en-US" sz="2000" dirty="0"/>
          </a:p>
          <a:p>
            <a:r>
              <a:rPr lang="en-US" sz="2000" dirty="0"/>
              <a:t>	return total;</a:t>
            </a:r>
          </a:p>
          <a:p>
            <a:r>
              <a:rPr lang="en-US" sz="2000" dirty="0"/>
              <a:t>}</a:t>
            </a:r>
          </a:p>
        </p:txBody>
      </p:sp>
      <p:sp>
        <p:nvSpPr>
          <p:cNvPr id="26" name="Rectangle 25"/>
          <p:cNvSpPr/>
          <p:nvPr/>
        </p:nvSpPr>
        <p:spPr>
          <a:xfrm>
            <a:off x="829733" y="804333"/>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1049865" y="1083733"/>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287855" y="482600"/>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1253064" y="1701800"/>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761998" y="1981200"/>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304789" y="3606800"/>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795853" y="3945467"/>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829733" y="4224867"/>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829733" y="4834467"/>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1269994" y="5130800"/>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1269994" y="5460999"/>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795853" y="5799667"/>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795851" y="6079067"/>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694254" y="1405467"/>
            <a:ext cx="406399" cy="127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67732" y="242299"/>
            <a:ext cx="453670" cy="2246769"/>
          </a:xfrm>
          <a:prstGeom prst="rect">
            <a:avLst/>
          </a:prstGeom>
        </p:spPr>
        <p:txBody>
          <a:bodyPr wrap="none">
            <a:spAutoFit/>
          </a:bodyPr>
          <a:lstStyle/>
          <a:p>
            <a:r>
              <a:rPr lang="en-US" sz="2000" dirty="0" smtClean="0"/>
              <a:t>10</a:t>
            </a:r>
          </a:p>
          <a:p>
            <a:r>
              <a:rPr lang="en-US" sz="2000" dirty="0" smtClean="0"/>
              <a:t>11</a:t>
            </a:r>
          </a:p>
          <a:p>
            <a:r>
              <a:rPr lang="en-US" sz="2000" dirty="0" smtClean="0"/>
              <a:t>12</a:t>
            </a:r>
          </a:p>
          <a:p>
            <a:r>
              <a:rPr lang="en-US" sz="2000" dirty="0" smtClean="0"/>
              <a:t>13</a:t>
            </a:r>
          </a:p>
          <a:p>
            <a:r>
              <a:rPr lang="en-US" sz="2000" dirty="0" smtClean="0"/>
              <a:t>14</a:t>
            </a:r>
          </a:p>
          <a:p>
            <a:r>
              <a:rPr lang="en-US" sz="2000" dirty="0" smtClean="0"/>
              <a:t>15</a:t>
            </a:r>
          </a:p>
          <a:p>
            <a:r>
              <a:rPr lang="en-US" sz="2000" dirty="0" smtClean="0"/>
              <a:t>16</a:t>
            </a:r>
          </a:p>
        </p:txBody>
      </p:sp>
      <p:sp>
        <p:nvSpPr>
          <p:cNvPr id="41" name="Rectangle 40"/>
          <p:cNvSpPr/>
          <p:nvPr/>
        </p:nvSpPr>
        <p:spPr>
          <a:xfrm>
            <a:off x="-50809" y="3380125"/>
            <a:ext cx="609600" cy="3170099"/>
          </a:xfrm>
          <a:prstGeom prst="rect">
            <a:avLst/>
          </a:prstGeom>
        </p:spPr>
        <p:txBody>
          <a:bodyPr wrap="square">
            <a:spAutoFit/>
          </a:bodyPr>
          <a:lstStyle/>
          <a:p>
            <a:r>
              <a:rPr lang="en-US" sz="2000" dirty="0"/>
              <a:t>17</a:t>
            </a:r>
          </a:p>
          <a:p>
            <a:r>
              <a:rPr lang="en-US" sz="2000" dirty="0"/>
              <a:t>18</a:t>
            </a:r>
          </a:p>
          <a:p>
            <a:r>
              <a:rPr lang="en-US" sz="2000" dirty="0"/>
              <a:t>19</a:t>
            </a:r>
          </a:p>
          <a:p>
            <a:r>
              <a:rPr lang="en-US" sz="2000" dirty="0"/>
              <a:t>20</a:t>
            </a:r>
          </a:p>
          <a:p>
            <a:r>
              <a:rPr lang="en-US" sz="2000" dirty="0"/>
              <a:t>21</a:t>
            </a:r>
          </a:p>
          <a:p>
            <a:r>
              <a:rPr lang="en-US" sz="2000" dirty="0"/>
              <a:t>22</a:t>
            </a:r>
          </a:p>
          <a:p>
            <a:r>
              <a:rPr lang="en-US" sz="2000" dirty="0"/>
              <a:t>23</a:t>
            </a:r>
          </a:p>
          <a:p>
            <a:r>
              <a:rPr lang="en-US" sz="2000" dirty="0"/>
              <a:t>24</a:t>
            </a:r>
          </a:p>
          <a:p>
            <a:r>
              <a:rPr lang="en-US" sz="2000" dirty="0"/>
              <a:t>25</a:t>
            </a:r>
          </a:p>
          <a:p>
            <a:r>
              <a:rPr lang="en-US" sz="2000" dirty="0"/>
              <a:t>26</a:t>
            </a:r>
          </a:p>
        </p:txBody>
      </p:sp>
    </p:spTree>
    <p:extLst>
      <p:ext uri="{BB962C8B-B14F-4D97-AF65-F5344CB8AC3E}">
        <p14:creationId xmlns:p14="http://schemas.microsoft.com/office/powerpoint/2010/main" val="3315938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15885</TotalTime>
  <Words>5054</Words>
  <Application>Microsoft Macintosh PowerPoint</Application>
  <PresentationFormat>On-screen Show (4:3)</PresentationFormat>
  <Paragraphs>2243</Paragraphs>
  <Slides>67</Slides>
  <Notes>30</Notes>
  <HiddenSlides>4</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Verification Aided Regression Testing (VART)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Empirical Validation</vt:lpstr>
      <vt:lpstr>Effectiveness wrt Test Coverage </vt:lpstr>
      <vt:lpstr>Effectiveness vs Test Coverage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 and Post-conditions catch illegal uses of functions</vt:lpstr>
      <vt:lpstr>New code with wrong use of base function</vt:lpstr>
      <vt:lpstr>Unreachable assertions catch errors in branch conditions</vt:lpstr>
      <vt:lpstr>Missing else: unreachable assertion</vt:lpstr>
      <vt:lpstr>Assertions identify the variables with wrong assignments</vt:lpstr>
      <vt:lpstr>Wrong Refactoring</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USI USI</dc:creator>
  <cp:lastModifiedBy>Fabrizio Pastore</cp:lastModifiedBy>
  <cp:revision>343</cp:revision>
  <dcterms:created xsi:type="dcterms:W3CDTF">2013-03-01T08:32:47Z</dcterms:created>
  <dcterms:modified xsi:type="dcterms:W3CDTF">2014-04-09T13:05:30Z</dcterms:modified>
</cp:coreProperties>
</file>