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256" r:id="rId2"/>
    <p:sldId id="346" r:id="rId3"/>
    <p:sldId id="282"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14" r:id="rId19"/>
    <p:sldId id="315" r:id="rId20"/>
    <p:sldId id="316" r:id="rId21"/>
    <p:sldId id="317" r:id="rId22"/>
    <p:sldId id="318" r:id="rId23"/>
    <p:sldId id="319" r:id="rId24"/>
    <p:sldId id="320" r:id="rId25"/>
    <p:sldId id="321" r:id="rId26"/>
    <p:sldId id="322" r:id="rId27"/>
    <p:sldId id="323" r:id="rId28"/>
    <p:sldId id="324" r:id="rId29"/>
    <p:sldId id="345" r:id="rId30"/>
    <p:sldId id="283" r:id="rId31"/>
    <p:sldId id="284" r:id="rId32"/>
    <p:sldId id="344" r:id="rId33"/>
    <p:sldId id="338" r:id="rId34"/>
    <p:sldId id="339" r:id="rId35"/>
    <p:sldId id="340" r:id="rId36"/>
    <p:sldId id="341" r:id="rId37"/>
    <p:sldId id="342" r:id="rId38"/>
    <p:sldId id="343" r:id="rId39"/>
    <p:sldId id="285" r:id="rId40"/>
    <p:sldId id="286" r:id="rId41"/>
    <p:sldId id="287" r:id="rId42"/>
    <p:sldId id="288" r:id="rId43"/>
    <p:sldId id="327" r:id="rId44"/>
    <p:sldId id="328" r:id="rId45"/>
    <p:sldId id="329" r:id="rId46"/>
    <p:sldId id="330" r:id="rId47"/>
    <p:sldId id="331" r:id="rId48"/>
    <p:sldId id="332" r:id="rId49"/>
    <p:sldId id="333" r:id="rId50"/>
    <p:sldId id="334" r:id="rId51"/>
    <p:sldId id="335" r:id="rId52"/>
    <p:sldId id="336" r:id="rId53"/>
    <p:sldId id="337" r:id="rId54"/>
    <p:sldId id="325" r:id="rId55"/>
    <p:sldId id="326" r:id="rId56"/>
  </p:sldIdLst>
  <p:sldSz cx="9144000" cy="6858000" type="screen4x3"/>
  <p:notesSz cx="6934200" cy="9220200"/>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288">
          <p15:clr>
            <a:srgbClr val="A4A3A4"/>
          </p15:clr>
        </p15:guide>
        <p15:guide id="2" orient="horz" pos="3744">
          <p15:clr>
            <a:srgbClr val="A4A3A4"/>
          </p15:clr>
        </p15:guide>
        <p15:guide id="3" orient="horz" pos="960">
          <p15:clr>
            <a:srgbClr val="A4A3A4"/>
          </p15:clr>
        </p15:guide>
        <p15:guide id="4" orient="horz" pos="720">
          <p15:clr>
            <a:srgbClr val="A4A3A4"/>
          </p15:clr>
        </p15:guide>
        <p15:guide id="5" pos="336">
          <p15:clr>
            <a:srgbClr val="A4A3A4"/>
          </p15:clr>
        </p15:guide>
        <p15:guide id="6" pos="5472">
          <p15:clr>
            <a:srgbClr val="A4A3A4"/>
          </p15:clr>
        </p15:guide>
      </p15:sldGuideLst>
    </p:ext>
    <p:ext uri="{2D200454-40CA-4A62-9FC3-DE9A4176ACB9}">
      <p15:notesGuideLst xmlns:p15="http://schemas.microsoft.com/office/powerpoint/2012/main" xmlns="">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CE5"/>
    <a:srgbClr val="5CA1FB"/>
    <a:srgbClr val="3C4F82"/>
    <a:srgbClr val="777777"/>
    <a:srgbClr val="8BADE5"/>
    <a:srgbClr val="B3C2D7"/>
    <a:srgbClr val="33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2102" autoAdjust="0"/>
  </p:normalViewPr>
  <p:slideViewPr>
    <p:cSldViewPr>
      <p:cViewPr varScale="1">
        <p:scale>
          <a:sx n="128" d="100"/>
          <a:sy n="128" d="100"/>
        </p:scale>
        <p:origin x="-864" y="-104"/>
      </p:cViewPr>
      <p:guideLst>
        <p:guide orient="horz" pos="288"/>
        <p:guide orient="horz" pos="3744"/>
        <p:guide orient="horz" pos="960"/>
        <p:guide orient="horz" pos="720"/>
        <p:guide pos="336"/>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802" y="-11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lgn="ctr">
              <a:defRPr/>
            </a:pPr>
            <a:r>
              <a:rPr lang="en-US" dirty="0" smtClean="0"/>
              <a:t>UNSAFE Benchmarks</a:t>
            </a:r>
            <a:endParaRPr lang="en-US" dirty="0"/>
          </a:p>
        </c:rich>
      </c:tx>
      <c:layout/>
      <c:overlay val="0"/>
    </c:title>
    <c:autoTitleDeleted val="0"/>
    <c:plotArea>
      <c:layout/>
      <c:scatterChart>
        <c:scatterStyle val="lineMarker"/>
        <c:varyColors val="0"/>
        <c:ser>
          <c:idx val="0"/>
          <c:order val="0"/>
          <c:tx>
            <c:strRef>
              <c:f>Sheet1!$B$1</c:f>
              <c:strCache>
                <c:ptCount val="1"/>
                <c:pt idx="0">
                  <c:v>Y-Value 1</c:v>
                </c:pt>
              </c:strCache>
            </c:strRef>
          </c:tx>
          <c:spPr>
            <a:ln w="66675">
              <a:noFill/>
            </a:ln>
            <a:effectLst/>
          </c:spPr>
          <c:marker>
            <c:symbol val="square"/>
            <c:size val="10"/>
            <c:spPr>
              <a:solidFill>
                <a:schemeClr val="accent2">
                  <a:lumMod val="75000"/>
                </a:schemeClr>
              </a:solidFill>
              <a:effectLst/>
            </c:spPr>
          </c:marker>
          <c:xVal>
            <c:numRef>
              <c:f>Sheet1!$A$2:$A$373</c:f>
              <c:numCache>
                <c:formatCode>General</c:formatCode>
                <c:ptCount val="372"/>
                <c:pt idx="0">
                  <c:v>0.22</c:v>
                </c:pt>
                <c:pt idx="1">
                  <c:v>0.22</c:v>
                </c:pt>
                <c:pt idx="2">
                  <c:v>9.55</c:v>
                </c:pt>
                <c:pt idx="3">
                  <c:v>9.7</c:v>
                </c:pt>
                <c:pt idx="4">
                  <c:v>76.21</c:v>
                </c:pt>
                <c:pt idx="5">
                  <c:v>1.66</c:v>
                </c:pt>
                <c:pt idx="6">
                  <c:v>1.66</c:v>
                </c:pt>
                <c:pt idx="7">
                  <c:v>0.94</c:v>
                </c:pt>
                <c:pt idx="8">
                  <c:v>0.95</c:v>
                </c:pt>
                <c:pt idx="9">
                  <c:v>42.34</c:v>
                </c:pt>
                <c:pt idx="10">
                  <c:v>40.23</c:v>
                </c:pt>
                <c:pt idx="11">
                  <c:v>6.119999999999997</c:v>
                </c:pt>
                <c:pt idx="12">
                  <c:v>6.01</c:v>
                </c:pt>
                <c:pt idx="13">
                  <c:v>0.16</c:v>
                </c:pt>
                <c:pt idx="14">
                  <c:v>0.17</c:v>
                </c:pt>
                <c:pt idx="15">
                  <c:v>1.24</c:v>
                </c:pt>
                <c:pt idx="16">
                  <c:v>1.23</c:v>
                </c:pt>
                <c:pt idx="17">
                  <c:v>1.19</c:v>
                </c:pt>
                <c:pt idx="18">
                  <c:v>1.18</c:v>
                </c:pt>
                <c:pt idx="19">
                  <c:v>11.39</c:v>
                </c:pt>
                <c:pt idx="20">
                  <c:v>11.43</c:v>
                </c:pt>
                <c:pt idx="21">
                  <c:v>1.66</c:v>
                </c:pt>
                <c:pt idx="22">
                  <c:v>1.7</c:v>
                </c:pt>
                <c:pt idx="23">
                  <c:v>4.609999999999998</c:v>
                </c:pt>
                <c:pt idx="24">
                  <c:v>4.359999999999998</c:v>
                </c:pt>
                <c:pt idx="25">
                  <c:v>1.06</c:v>
                </c:pt>
                <c:pt idx="26">
                  <c:v>1.04</c:v>
                </c:pt>
                <c:pt idx="27">
                  <c:v>3.05</c:v>
                </c:pt>
                <c:pt idx="28">
                  <c:v>2.7</c:v>
                </c:pt>
                <c:pt idx="29">
                  <c:v>31.21</c:v>
                </c:pt>
                <c:pt idx="30">
                  <c:v>8.15</c:v>
                </c:pt>
                <c:pt idx="31">
                  <c:v>0.77</c:v>
                </c:pt>
                <c:pt idx="32">
                  <c:v>0.42</c:v>
                </c:pt>
                <c:pt idx="33">
                  <c:v>1.53</c:v>
                </c:pt>
                <c:pt idx="34">
                  <c:v>8.92</c:v>
                </c:pt>
                <c:pt idx="35">
                  <c:v>5.58</c:v>
                </c:pt>
                <c:pt idx="36">
                  <c:v>23.85</c:v>
                </c:pt>
                <c:pt idx="37">
                  <c:v>4.37</c:v>
                </c:pt>
                <c:pt idx="38">
                  <c:v>0.64</c:v>
                </c:pt>
                <c:pt idx="39">
                  <c:v>0.31</c:v>
                </c:pt>
                <c:pt idx="40">
                  <c:v>0.29</c:v>
                </c:pt>
                <c:pt idx="41">
                  <c:v>0.44</c:v>
                </c:pt>
                <c:pt idx="42">
                  <c:v>36.47</c:v>
                </c:pt>
                <c:pt idx="43">
                  <c:v>20.83</c:v>
                </c:pt>
                <c:pt idx="44">
                  <c:v>9.2</c:v>
                </c:pt>
                <c:pt idx="45">
                  <c:v>0.8</c:v>
                </c:pt>
                <c:pt idx="46">
                  <c:v>0.09</c:v>
                </c:pt>
                <c:pt idx="47">
                  <c:v>0.06</c:v>
                </c:pt>
                <c:pt idx="48">
                  <c:v>0.31</c:v>
                </c:pt>
                <c:pt idx="49">
                  <c:v>31.27</c:v>
                </c:pt>
                <c:pt idx="50">
                  <c:v>0.66</c:v>
                </c:pt>
                <c:pt idx="51">
                  <c:v>0.26</c:v>
                </c:pt>
                <c:pt idx="52">
                  <c:v>0.44</c:v>
                </c:pt>
                <c:pt idx="53">
                  <c:v>0.14</c:v>
                </c:pt>
                <c:pt idx="54">
                  <c:v>2.32</c:v>
                </c:pt>
                <c:pt idx="55">
                  <c:v>2.14</c:v>
                </c:pt>
                <c:pt idx="56">
                  <c:v>1.92</c:v>
                </c:pt>
                <c:pt idx="57">
                  <c:v>2.87</c:v>
                </c:pt>
                <c:pt idx="58">
                  <c:v>2.78</c:v>
                </c:pt>
                <c:pt idx="59">
                  <c:v>2.24</c:v>
                </c:pt>
                <c:pt idx="60">
                  <c:v>2.31</c:v>
                </c:pt>
                <c:pt idx="61">
                  <c:v>2.7</c:v>
                </c:pt>
                <c:pt idx="62">
                  <c:v>3.02</c:v>
                </c:pt>
                <c:pt idx="63">
                  <c:v>23.84</c:v>
                </c:pt>
                <c:pt idx="64">
                  <c:v>1.85</c:v>
                </c:pt>
                <c:pt idx="65">
                  <c:v>1.54</c:v>
                </c:pt>
                <c:pt idx="66">
                  <c:v>2.16</c:v>
                </c:pt>
                <c:pt idx="67">
                  <c:v>1.67</c:v>
                </c:pt>
                <c:pt idx="68">
                  <c:v>1.75</c:v>
                </c:pt>
                <c:pt idx="69">
                  <c:v>1.75</c:v>
                </c:pt>
                <c:pt idx="70">
                  <c:v>2.45</c:v>
                </c:pt>
                <c:pt idx="71">
                  <c:v>1.99</c:v>
                </c:pt>
                <c:pt idx="72">
                  <c:v>15.48</c:v>
                </c:pt>
                <c:pt idx="73">
                  <c:v>3.16</c:v>
                </c:pt>
                <c:pt idx="74">
                  <c:v>1.32</c:v>
                </c:pt>
                <c:pt idx="75">
                  <c:v>1.34</c:v>
                </c:pt>
                <c:pt idx="76">
                  <c:v>2.01</c:v>
                </c:pt>
                <c:pt idx="77">
                  <c:v>1.96</c:v>
                </c:pt>
                <c:pt idx="78">
                  <c:v>13.88</c:v>
                </c:pt>
                <c:pt idx="79">
                  <c:v>0.62</c:v>
                </c:pt>
                <c:pt idx="80">
                  <c:v>2.39</c:v>
                </c:pt>
                <c:pt idx="81">
                  <c:v>0.9</c:v>
                </c:pt>
                <c:pt idx="82">
                  <c:v>2.84</c:v>
                </c:pt>
                <c:pt idx="83">
                  <c:v>0.79</c:v>
                </c:pt>
                <c:pt idx="84">
                  <c:v>1.32</c:v>
                </c:pt>
                <c:pt idx="85">
                  <c:v>2.83</c:v>
                </c:pt>
                <c:pt idx="86">
                  <c:v>4.41</c:v>
                </c:pt>
                <c:pt idx="87">
                  <c:v>0.5</c:v>
                </c:pt>
                <c:pt idx="88">
                  <c:v>2.08</c:v>
                </c:pt>
                <c:pt idx="89">
                  <c:v>0.86</c:v>
                </c:pt>
                <c:pt idx="90">
                  <c:v>2.54</c:v>
                </c:pt>
                <c:pt idx="91">
                  <c:v>0.55</c:v>
                </c:pt>
                <c:pt idx="92">
                  <c:v>2.85</c:v>
                </c:pt>
                <c:pt idx="93">
                  <c:v>1.31</c:v>
                </c:pt>
                <c:pt idx="94">
                  <c:v>4.1</c:v>
                </c:pt>
                <c:pt idx="95">
                  <c:v>0.67</c:v>
                </c:pt>
                <c:pt idx="96">
                  <c:v>0.77</c:v>
                </c:pt>
                <c:pt idx="97">
                  <c:v>0.87</c:v>
                </c:pt>
                <c:pt idx="98">
                  <c:v>2.64</c:v>
                </c:pt>
                <c:pt idx="99">
                  <c:v>2.8</c:v>
                </c:pt>
                <c:pt idx="100">
                  <c:v>1.4</c:v>
                </c:pt>
                <c:pt idx="101">
                  <c:v>3.0</c:v>
                </c:pt>
                <c:pt idx="102">
                  <c:v>1.12</c:v>
                </c:pt>
                <c:pt idx="103">
                  <c:v>0.93</c:v>
                </c:pt>
                <c:pt idx="104">
                  <c:v>1.2</c:v>
                </c:pt>
                <c:pt idx="105">
                  <c:v>3.16</c:v>
                </c:pt>
                <c:pt idx="106">
                  <c:v>1.65</c:v>
                </c:pt>
                <c:pt idx="107">
                  <c:v>3.34</c:v>
                </c:pt>
                <c:pt idx="108">
                  <c:v>3.89</c:v>
                </c:pt>
                <c:pt idx="109">
                  <c:v>25.33</c:v>
                </c:pt>
                <c:pt idx="110">
                  <c:v>1.16</c:v>
                </c:pt>
                <c:pt idx="111">
                  <c:v>0.81</c:v>
                </c:pt>
                <c:pt idx="112">
                  <c:v>1.26</c:v>
                </c:pt>
                <c:pt idx="113">
                  <c:v>2.73</c:v>
                </c:pt>
                <c:pt idx="114">
                  <c:v>1.47</c:v>
                </c:pt>
                <c:pt idx="115">
                  <c:v>2.6</c:v>
                </c:pt>
                <c:pt idx="116">
                  <c:v>4.149999999999999</c:v>
                </c:pt>
                <c:pt idx="117">
                  <c:v>2.59</c:v>
                </c:pt>
                <c:pt idx="118">
                  <c:v>0.78</c:v>
                </c:pt>
                <c:pt idx="119">
                  <c:v>1.32</c:v>
                </c:pt>
                <c:pt idx="120">
                  <c:v>4.64</c:v>
                </c:pt>
                <c:pt idx="121">
                  <c:v>1.68</c:v>
                </c:pt>
                <c:pt idx="122">
                  <c:v>5.51</c:v>
                </c:pt>
                <c:pt idx="123">
                  <c:v>4.71</c:v>
                </c:pt>
                <c:pt idx="124">
                  <c:v>0.32</c:v>
                </c:pt>
                <c:pt idx="125">
                  <c:v>0.54</c:v>
                </c:pt>
                <c:pt idx="126">
                  <c:v>0.4</c:v>
                </c:pt>
                <c:pt idx="127">
                  <c:v>0.46</c:v>
                </c:pt>
                <c:pt idx="128">
                  <c:v>1.46</c:v>
                </c:pt>
                <c:pt idx="129">
                  <c:v>0.7</c:v>
                </c:pt>
                <c:pt idx="130">
                  <c:v>1.53</c:v>
                </c:pt>
                <c:pt idx="131">
                  <c:v>1.71</c:v>
                </c:pt>
                <c:pt idx="132">
                  <c:v>0.38</c:v>
                </c:pt>
                <c:pt idx="133">
                  <c:v>0.7</c:v>
                </c:pt>
                <c:pt idx="134">
                  <c:v>0.44</c:v>
                </c:pt>
                <c:pt idx="135">
                  <c:v>0.56</c:v>
                </c:pt>
                <c:pt idx="136">
                  <c:v>2.22</c:v>
                </c:pt>
                <c:pt idx="137">
                  <c:v>0.94</c:v>
                </c:pt>
                <c:pt idx="138">
                  <c:v>2.4</c:v>
                </c:pt>
                <c:pt idx="139">
                  <c:v>3.14</c:v>
                </c:pt>
                <c:pt idx="140">
                  <c:v>21.84</c:v>
                </c:pt>
                <c:pt idx="141">
                  <c:v>0.99</c:v>
                </c:pt>
                <c:pt idx="142">
                  <c:v>0.78</c:v>
                </c:pt>
                <c:pt idx="143">
                  <c:v>2.23</c:v>
                </c:pt>
                <c:pt idx="144">
                  <c:v>1.05</c:v>
                </c:pt>
                <c:pt idx="145">
                  <c:v>1.91</c:v>
                </c:pt>
                <c:pt idx="146">
                  <c:v>2.44</c:v>
                </c:pt>
                <c:pt idx="147">
                  <c:v>0.6</c:v>
                </c:pt>
                <c:pt idx="148">
                  <c:v>0.88</c:v>
                </c:pt>
                <c:pt idx="149">
                  <c:v>3.51</c:v>
                </c:pt>
                <c:pt idx="150">
                  <c:v>1.61</c:v>
                </c:pt>
                <c:pt idx="151">
                  <c:v>3.69</c:v>
                </c:pt>
                <c:pt idx="152">
                  <c:v>3.96</c:v>
                </c:pt>
                <c:pt idx="153">
                  <c:v>22.48</c:v>
                </c:pt>
                <c:pt idx="154">
                  <c:v>0.67</c:v>
                </c:pt>
                <c:pt idx="155">
                  <c:v>0.74</c:v>
                </c:pt>
                <c:pt idx="156">
                  <c:v>0.58</c:v>
                </c:pt>
                <c:pt idx="157">
                  <c:v>0.73</c:v>
                </c:pt>
                <c:pt idx="158">
                  <c:v>2.42</c:v>
                </c:pt>
                <c:pt idx="159">
                  <c:v>2.35</c:v>
                </c:pt>
                <c:pt idx="160">
                  <c:v>1.08</c:v>
                </c:pt>
                <c:pt idx="161">
                  <c:v>3.0</c:v>
                </c:pt>
                <c:pt idx="162">
                  <c:v>0.7</c:v>
                </c:pt>
                <c:pt idx="163">
                  <c:v>0.96</c:v>
                </c:pt>
                <c:pt idx="164">
                  <c:v>0.6</c:v>
                </c:pt>
                <c:pt idx="165">
                  <c:v>0.74</c:v>
                </c:pt>
                <c:pt idx="166">
                  <c:v>3.62</c:v>
                </c:pt>
                <c:pt idx="167">
                  <c:v>1.48</c:v>
                </c:pt>
                <c:pt idx="168">
                  <c:v>3.72</c:v>
                </c:pt>
                <c:pt idx="169">
                  <c:v>5.43</c:v>
                </c:pt>
                <c:pt idx="170">
                  <c:v>25.52</c:v>
                </c:pt>
                <c:pt idx="171">
                  <c:v>0.84</c:v>
                </c:pt>
                <c:pt idx="172">
                  <c:v>1.0</c:v>
                </c:pt>
                <c:pt idx="173">
                  <c:v>0.57</c:v>
                </c:pt>
                <c:pt idx="174">
                  <c:v>0.81</c:v>
                </c:pt>
                <c:pt idx="175">
                  <c:v>2.62</c:v>
                </c:pt>
                <c:pt idx="176">
                  <c:v>1.35</c:v>
                </c:pt>
                <c:pt idx="177">
                  <c:v>3.16</c:v>
                </c:pt>
                <c:pt idx="178">
                  <c:v>3.4</c:v>
                </c:pt>
                <c:pt idx="179">
                  <c:v>42.61</c:v>
                </c:pt>
                <c:pt idx="180">
                  <c:v>0.8</c:v>
                </c:pt>
                <c:pt idx="181">
                  <c:v>0.8</c:v>
                </c:pt>
                <c:pt idx="182">
                  <c:v>2.3</c:v>
                </c:pt>
                <c:pt idx="183">
                  <c:v>2.31</c:v>
                </c:pt>
                <c:pt idx="184">
                  <c:v>1.22</c:v>
                </c:pt>
                <c:pt idx="185">
                  <c:v>3.04</c:v>
                </c:pt>
                <c:pt idx="186">
                  <c:v>0.69</c:v>
                </c:pt>
                <c:pt idx="187">
                  <c:v>1.06</c:v>
                </c:pt>
                <c:pt idx="188">
                  <c:v>3.07</c:v>
                </c:pt>
                <c:pt idx="189">
                  <c:v>1.61</c:v>
                </c:pt>
                <c:pt idx="190">
                  <c:v>3.3</c:v>
                </c:pt>
                <c:pt idx="191">
                  <c:v>4.43</c:v>
                </c:pt>
                <c:pt idx="192">
                  <c:v>33.87</c:v>
                </c:pt>
                <c:pt idx="193">
                  <c:v>0.79</c:v>
                </c:pt>
                <c:pt idx="194">
                  <c:v>0.72</c:v>
                </c:pt>
                <c:pt idx="195">
                  <c:v>2.51</c:v>
                </c:pt>
                <c:pt idx="196">
                  <c:v>2.3</c:v>
                </c:pt>
                <c:pt idx="197">
                  <c:v>1.18</c:v>
                </c:pt>
                <c:pt idx="198">
                  <c:v>2.88</c:v>
                </c:pt>
                <c:pt idx="199">
                  <c:v>0.69</c:v>
                </c:pt>
                <c:pt idx="200">
                  <c:v>1.04</c:v>
                </c:pt>
                <c:pt idx="201">
                  <c:v>2.89</c:v>
                </c:pt>
                <c:pt idx="202">
                  <c:v>1.37</c:v>
                </c:pt>
                <c:pt idx="203">
                  <c:v>3.8</c:v>
                </c:pt>
                <c:pt idx="204">
                  <c:v>3.91</c:v>
                </c:pt>
                <c:pt idx="205">
                  <c:v>25.55</c:v>
                </c:pt>
                <c:pt idx="206">
                  <c:v>0.06</c:v>
                </c:pt>
                <c:pt idx="207">
                  <c:v>0.06</c:v>
                </c:pt>
                <c:pt idx="208">
                  <c:v>0.08</c:v>
                </c:pt>
                <c:pt idx="209">
                  <c:v>0.08</c:v>
                </c:pt>
                <c:pt idx="210">
                  <c:v>0.06</c:v>
                </c:pt>
                <c:pt idx="211">
                  <c:v>0.06</c:v>
                </c:pt>
                <c:pt idx="212">
                  <c:v>0.08</c:v>
                </c:pt>
                <c:pt idx="213">
                  <c:v>0.08</c:v>
                </c:pt>
                <c:pt idx="214">
                  <c:v>0.1</c:v>
                </c:pt>
                <c:pt idx="215">
                  <c:v>0.09</c:v>
                </c:pt>
                <c:pt idx="216">
                  <c:v>0.12</c:v>
                </c:pt>
                <c:pt idx="217">
                  <c:v>0.14</c:v>
                </c:pt>
                <c:pt idx="218">
                  <c:v>0.06</c:v>
                </c:pt>
                <c:pt idx="219">
                  <c:v>0.06</c:v>
                </c:pt>
                <c:pt idx="220">
                  <c:v>0.08</c:v>
                </c:pt>
                <c:pt idx="221">
                  <c:v>0.09</c:v>
                </c:pt>
                <c:pt idx="222">
                  <c:v>0.07</c:v>
                </c:pt>
                <c:pt idx="223">
                  <c:v>0.06</c:v>
                </c:pt>
                <c:pt idx="224">
                  <c:v>0.09</c:v>
                </c:pt>
                <c:pt idx="225">
                  <c:v>0.09</c:v>
                </c:pt>
                <c:pt idx="226">
                  <c:v>0.18</c:v>
                </c:pt>
                <c:pt idx="227">
                  <c:v>0.1</c:v>
                </c:pt>
                <c:pt idx="228">
                  <c:v>0.1</c:v>
                </c:pt>
                <c:pt idx="229">
                  <c:v>0.15</c:v>
                </c:pt>
                <c:pt idx="230">
                  <c:v>0.14</c:v>
                </c:pt>
                <c:pt idx="231">
                  <c:v>0.16</c:v>
                </c:pt>
                <c:pt idx="232">
                  <c:v>0.16</c:v>
                </c:pt>
                <c:pt idx="233">
                  <c:v>0.22</c:v>
                </c:pt>
                <c:pt idx="234">
                  <c:v>0.2</c:v>
                </c:pt>
                <c:pt idx="235">
                  <c:v>0.34</c:v>
                </c:pt>
                <c:pt idx="236">
                  <c:v>0.04</c:v>
                </c:pt>
                <c:pt idx="237">
                  <c:v>0.04</c:v>
                </c:pt>
                <c:pt idx="238">
                  <c:v>0.04</c:v>
                </c:pt>
                <c:pt idx="239">
                  <c:v>0.05</c:v>
                </c:pt>
                <c:pt idx="240">
                  <c:v>0.04</c:v>
                </c:pt>
                <c:pt idx="241">
                  <c:v>0.04</c:v>
                </c:pt>
                <c:pt idx="242">
                  <c:v>0.05</c:v>
                </c:pt>
                <c:pt idx="243">
                  <c:v>0.05</c:v>
                </c:pt>
                <c:pt idx="244">
                  <c:v>0.04</c:v>
                </c:pt>
                <c:pt idx="245">
                  <c:v>0.04</c:v>
                </c:pt>
                <c:pt idx="246">
                  <c:v>0.04</c:v>
                </c:pt>
                <c:pt idx="247">
                  <c:v>0.04</c:v>
                </c:pt>
                <c:pt idx="248">
                  <c:v>0.04</c:v>
                </c:pt>
                <c:pt idx="249">
                  <c:v>0.04</c:v>
                </c:pt>
                <c:pt idx="250">
                  <c:v>0.04</c:v>
                </c:pt>
                <c:pt idx="251">
                  <c:v>0.04</c:v>
                </c:pt>
                <c:pt idx="252">
                  <c:v>0.04</c:v>
                </c:pt>
                <c:pt idx="253">
                  <c:v>0.04</c:v>
                </c:pt>
                <c:pt idx="254">
                  <c:v>0.05</c:v>
                </c:pt>
                <c:pt idx="255">
                  <c:v>0.04</c:v>
                </c:pt>
                <c:pt idx="256">
                  <c:v>0.04</c:v>
                </c:pt>
                <c:pt idx="257">
                  <c:v>0.04</c:v>
                </c:pt>
                <c:pt idx="258">
                  <c:v>0.05</c:v>
                </c:pt>
                <c:pt idx="259">
                  <c:v>0.04</c:v>
                </c:pt>
                <c:pt idx="260">
                  <c:v>0.04</c:v>
                </c:pt>
                <c:pt idx="261">
                  <c:v>0.04</c:v>
                </c:pt>
                <c:pt idx="262">
                  <c:v>0.05</c:v>
                </c:pt>
                <c:pt idx="263">
                  <c:v>0.04</c:v>
                </c:pt>
                <c:pt idx="264">
                  <c:v>0.04</c:v>
                </c:pt>
                <c:pt idx="265">
                  <c:v>0.03</c:v>
                </c:pt>
                <c:pt idx="266">
                  <c:v>0.05</c:v>
                </c:pt>
                <c:pt idx="267">
                  <c:v>0.05</c:v>
                </c:pt>
                <c:pt idx="268">
                  <c:v>0.08</c:v>
                </c:pt>
                <c:pt idx="269">
                  <c:v>0.08</c:v>
                </c:pt>
                <c:pt idx="270">
                  <c:v>0.09</c:v>
                </c:pt>
                <c:pt idx="271">
                  <c:v>0.09</c:v>
                </c:pt>
                <c:pt idx="272">
                  <c:v>0.08</c:v>
                </c:pt>
                <c:pt idx="273">
                  <c:v>0.09</c:v>
                </c:pt>
                <c:pt idx="274">
                  <c:v>0.09</c:v>
                </c:pt>
                <c:pt idx="275">
                  <c:v>0.1</c:v>
                </c:pt>
                <c:pt idx="276">
                  <c:v>0.08</c:v>
                </c:pt>
                <c:pt idx="277">
                  <c:v>0.09</c:v>
                </c:pt>
                <c:pt idx="278">
                  <c:v>0.09</c:v>
                </c:pt>
                <c:pt idx="279">
                  <c:v>0.1</c:v>
                </c:pt>
                <c:pt idx="280">
                  <c:v>0.09</c:v>
                </c:pt>
                <c:pt idx="281">
                  <c:v>0.09</c:v>
                </c:pt>
                <c:pt idx="282">
                  <c:v>0.09</c:v>
                </c:pt>
                <c:pt idx="283">
                  <c:v>0.1</c:v>
                </c:pt>
                <c:pt idx="284">
                  <c:v>0.17</c:v>
                </c:pt>
                <c:pt idx="285">
                  <c:v>0.07</c:v>
                </c:pt>
                <c:pt idx="286">
                  <c:v>0.07</c:v>
                </c:pt>
                <c:pt idx="287">
                  <c:v>0.11</c:v>
                </c:pt>
                <c:pt idx="288">
                  <c:v>0.11</c:v>
                </c:pt>
                <c:pt idx="289">
                  <c:v>0.1</c:v>
                </c:pt>
                <c:pt idx="290">
                  <c:v>0.1</c:v>
                </c:pt>
                <c:pt idx="291">
                  <c:v>0.16</c:v>
                </c:pt>
                <c:pt idx="292">
                  <c:v>0.15</c:v>
                </c:pt>
                <c:pt idx="293">
                  <c:v>0.11</c:v>
                </c:pt>
                <c:pt idx="294">
                  <c:v>0.1</c:v>
                </c:pt>
                <c:pt idx="295">
                  <c:v>0.16</c:v>
                </c:pt>
                <c:pt idx="296">
                  <c:v>0.16</c:v>
                </c:pt>
                <c:pt idx="297">
                  <c:v>0.12</c:v>
                </c:pt>
                <c:pt idx="298">
                  <c:v>0.12</c:v>
                </c:pt>
                <c:pt idx="299">
                  <c:v>0.16</c:v>
                </c:pt>
                <c:pt idx="300">
                  <c:v>0.19</c:v>
                </c:pt>
                <c:pt idx="301">
                  <c:v>0.42</c:v>
                </c:pt>
                <c:pt idx="302">
                  <c:v>104.06</c:v>
                </c:pt>
                <c:pt idx="303">
                  <c:v>113.68</c:v>
                </c:pt>
                <c:pt idx="304">
                  <c:v>1.07</c:v>
                </c:pt>
                <c:pt idx="305">
                  <c:v>0.87</c:v>
                </c:pt>
                <c:pt idx="306">
                  <c:v>0.7</c:v>
                </c:pt>
                <c:pt idx="307">
                  <c:v>0.78</c:v>
                </c:pt>
                <c:pt idx="308">
                  <c:v>1.08</c:v>
                </c:pt>
                <c:pt idx="309">
                  <c:v>0.78</c:v>
                </c:pt>
                <c:pt idx="310">
                  <c:v>0.74</c:v>
                </c:pt>
                <c:pt idx="311">
                  <c:v>1.0</c:v>
                </c:pt>
                <c:pt idx="312">
                  <c:v>3.09</c:v>
                </c:pt>
                <c:pt idx="313">
                  <c:v>1.18</c:v>
                </c:pt>
                <c:pt idx="314">
                  <c:v>13.02</c:v>
                </c:pt>
                <c:pt idx="315">
                  <c:v>1.48</c:v>
                </c:pt>
                <c:pt idx="316">
                  <c:v>7.859999999999998</c:v>
                </c:pt>
                <c:pt idx="317">
                  <c:v>1.03</c:v>
                </c:pt>
                <c:pt idx="318">
                  <c:v>2.2</c:v>
                </c:pt>
                <c:pt idx="319">
                  <c:v>1.44</c:v>
                </c:pt>
                <c:pt idx="320">
                  <c:v>2.39</c:v>
                </c:pt>
                <c:pt idx="321">
                  <c:v>13.4</c:v>
                </c:pt>
                <c:pt idx="322">
                  <c:v>2.15</c:v>
                </c:pt>
                <c:pt idx="323">
                  <c:v>0.88</c:v>
                </c:pt>
                <c:pt idx="324">
                  <c:v>1.06</c:v>
                </c:pt>
                <c:pt idx="325">
                  <c:v>0.94</c:v>
                </c:pt>
                <c:pt idx="326">
                  <c:v>0.88</c:v>
                </c:pt>
                <c:pt idx="327">
                  <c:v>1.87</c:v>
                </c:pt>
                <c:pt idx="328">
                  <c:v>4.74</c:v>
                </c:pt>
                <c:pt idx="329">
                  <c:v>1.19</c:v>
                </c:pt>
                <c:pt idx="330">
                  <c:v>0.7</c:v>
                </c:pt>
                <c:pt idx="331">
                  <c:v>0.45</c:v>
                </c:pt>
                <c:pt idx="332">
                  <c:v>0.48</c:v>
                </c:pt>
                <c:pt idx="333">
                  <c:v>0.46</c:v>
                </c:pt>
                <c:pt idx="334">
                  <c:v>3.42</c:v>
                </c:pt>
                <c:pt idx="335">
                  <c:v>6.98</c:v>
                </c:pt>
                <c:pt idx="336">
                  <c:v>0.5</c:v>
                </c:pt>
                <c:pt idx="337">
                  <c:v>0.96</c:v>
                </c:pt>
                <c:pt idx="338">
                  <c:v>17.79</c:v>
                </c:pt>
                <c:pt idx="339">
                  <c:v>0.34</c:v>
                </c:pt>
                <c:pt idx="340">
                  <c:v>0.56</c:v>
                </c:pt>
                <c:pt idx="341">
                  <c:v>0.89</c:v>
                </c:pt>
                <c:pt idx="342">
                  <c:v>1.48</c:v>
                </c:pt>
                <c:pt idx="343">
                  <c:v>1.82</c:v>
                </c:pt>
                <c:pt idx="344">
                  <c:v>2.57</c:v>
                </c:pt>
                <c:pt idx="345">
                  <c:v>3.58</c:v>
                </c:pt>
                <c:pt idx="346">
                  <c:v>4.63</c:v>
                </c:pt>
                <c:pt idx="347">
                  <c:v>5.34</c:v>
                </c:pt>
                <c:pt idx="348">
                  <c:v>8.220000000000001</c:v>
                </c:pt>
                <c:pt idx="349">
                  <c:v>24.98</c:v>
                </c:pt>
                <c:pt idx="350">
                  <c:v>14.24</c:v>
                </c:pt>
                <c:pt idx="351">
                  <c:v>19.55</c:v>
                </c:pt>
                <c:pt idx="352">
                  <c:v>14.2</c:v>
                </c:pt>
                <c:pt idx="353">
                  <c:v>19.61</c:v>
                </c:pt>
                <c:pt idx="354">
                  <c:v>10.74</c:v>
                </c:pt>
                <c:pt idx="355">
                  <c:v>9.210000000000001</c:v>
                </c:pt>
                <c:pt idx="356">
                  <c:v>0.34</c:v>
                </c:pt>
                <c:pt idx="357">
                  <c:v>0.32</c:v>
                </c:pt>
                <c:pt idx="358">
                  <c:v>0.44</c:v>
                </c:pt>
                <c:pt idx="359">
                  <c:v>0.61</c:v>
                </c:pt>
                <c:pt idx="360">
                  <c:v>0.8</c:v>
                </c:pt>
                <c:pt idx="361">
                  <c:v>1.0</c:v>
                </c:pt>
                <c:pt idx="362">
                  <c:v>1.11</c:v>
                </c:pt>
                <c:pt idx="363">
                  <c:v>1.22</c:v>
                </c:pt>
                <c:pt idx="364">
                  <c:v>1.48</c:v>
                </c:pt>
                <c:pt idx="365">
                  <c:v>1.63</c:v>
                </c:pt>
                <c:pt idx="366">
                  <c:v>2.06</c:v>
                </c:pt>
                <c:pt idx="367">
                  <c:v>2.36</c:v>
                </c:pt>
                <c:pt idx="368">
                  <c:v>2.5</c:v>
                </c:pt>
                <c:pt idx="369">
                  <c:v>1.31</c:v>
                </c:pt>
                <c:pt idx="370">
                  <c:v>1.13</c:v>
                </c:pt>
                <c:pt idx="371">
                  <c:v>180.0</c:v>
                </c:pt>
              </c:numCache>
            </c:numRef>
          </c:xVal>
          <c:yVal>
            <c:numRef>
              <c:f>Sheet1!$B$2:$B$373</c:f>
              <c:numCache>
                <c:formatCode>General</c:formatCode>
                <c:ptCount val="372"/>
                <c:pt idx="0">
                  <c:v>0.26</c:v>
                </c:pt>
                <c:pt idx="1">
                  <c:v>0.26</c:v>
                </c:pt>
                <c:pt idx="2">
                  <c:v>85.85</c:v>
                </c:pt>
                <c:pt idx="3">
                  <c:v>85.57</c:v>
                </c:pt>
                <c:pt idx="4">
                  <c:v>85.43</c:v>
                </c:pt>
                <c:pt idx="5">
                  <c:v>1.89</c:v>
                </c:pt>
                <c:pt idx="6">
                  <c:v>1.87</c:v>
                </c:pt>
                <c:pt idx="7">
                  <c:v>2.1</c:v>
                </c:pt>
                <c:pt idx="8">
                  <c:v>2.1</c:v>
                </c:pt>
                <c:pt idx="9">
                  <c:v>48.9</c:v>
                </c:pt>
                <c:pt idx="10">
                  <c:v>45.69</c:v>
                </c:pt>
                <c:pt idx="11">
                  <c:v>14.34</c:v>
                </c:pt>
                <c:pt idx="12">
                  <c:v>14.02</c:v>
                </c:pt>
                <c:pt idx="13">
                  <c:v>0.18</c:v>
                </c:pt>
                <c:pt idx="14">
                  <c:v>0.18</c:v>
                </c:pt>
                <c:pt idx="15">
                  <c:v>3.13</c:v>
                </c:pt>
                <c:pt idx="16">
                  <c:v>3.14</c:v>
                </c:pt>
                <c:pt idx="17">
                  <c:v>2.82</c:v>
                </c:pt>
                <c:pt idx="18">
                  <c:v>2.81</c:v>
                </c:pt>
                <c:pt idx="19">
                  <c:v>30.05</c:v>
                </c:pt>
                <c:pt idx="20">
                  <c:v>29.87</c:v>
                </c:pt>
                <c:pt idx="21">
                  <c:v>1.88</c:v>
                </c:pt>
                <c:pt idx="22">
                  <c:v>1.91</c:v>
                </c:pt>
                <c:pt idx="23">
                  <c:v>5.319999999999998</c:v>
                </c:pt>
                <c:pt idx="24">
                  <c:v>5.05</c:v>
                </c:pt>
                <c:pt idx="25">
                  <c:v>2.64</c:v>
                </c:pt>
                <c:pt idx="26">
                  <c:v>2.65</c:v>
                </c:pt>
                <c:pt idx="27">
                  <c:v>3.56</c:v>
                </c:pt>
                <c:pt idx="28">
                  <c:v>3.11</c:v>
                </c:pt>
                <c:pt idx="29">
                  <c:v>36.21</c:v>
                </c:pt>
                <c:pt idx="30">
                  <c:v>9.38</c:v>
                </c:pt>
                <c:pt idx="31">
                  <c:v>5.06</c:v>
                </c:pt>
                <c:pt idx="32">
                  <c:v>0.47</c:v>
                </c:pt>
                <c:pt idx="33">
                  <c:v>1.74</c:v>
                </c:pt>
                <c:pt idx="34">
                  <c:v>10.06</c:v>
                </c:pt>
                <c:pt idx="35">
                  <c:v>6.26</c:v>
                </c:pt>
                <c:pt idx="36">
                  <c:v>27.29</c:v>
                </c:pt>
                <c:pt idx="37">
                  <c:v>5.06</c:v>
                </c:pt>
                <c:pt idx="38">
                  <c:v>0.75</c:v>
                </c:pt>
                <c:pt idx="39">
                  <c:v>0.34</c:v>
                </c:pt>
                <c:pt idx="40">
                  <c:v>0.33</c:v>
                </c:pt>
                <c:pt idx="41">
                  <c:v>0.52</c:v>
                </c:pt>
                <c:pt idx="42">
                  <c:v>41.35</c:v>
                </c:pt>
                <c:pt idx="43">
                  <c:v>24.13</c:v>
                </c:pt>
                <c:pt idx="44">
                  <c:v>66.14</c:v>
                </c:pt>
                <c:pt idx="45">
                  <c:v>0.89</c:v>
                </c:pt>
                <c:pt idx="46">
                  <c:v>0.11</c:v>
                </c:pt>
                <c:pt idx="47">
                  <c:v>0.08</c:v>
                </c:pt>
                <c:pt idx="48">
                  <c:v>0.35</c:v>
                </c:pt>
                <c:pt idx="49">
                  <c:v>35.07</c:v>
                </c:pt>
                <c:pt idx="50">
                  <c:v>0.74</c:v>
                </c:pt>
                <c:pt idx="51">
                  <c:v>0.3</c:v>
                </c:pt>
                <c:pt idx="52">
                  <c:v>0.49</c:v>
                </c:pt>
                <c:pt idx="53">
                  <c:v>0.16</c:v>
                </c:pt>
                <c:pt idx="54">
                  <c:v>2.68</c:v>
                </c:pt>
                <c:pt idx="55">
                  <c:v>5.43</c:v>
                </c:pt>
                <c:pt idx="56">
                  <c:v>5.649999999999998</c:v>
                </c:pt>
                <c:pt idx="57">
                  <c:v>7.3</c:v>
                </c:pt>
                <c:pt idx="58">
                  <c:v>7.48</c:v>
                </c:pt>
                <c:pt idx="59">
                  <c:v>5.5</c:v>
                </c:pt>
                <c:pt idx="60">
                  <c:v>5.72</c:v>
                </c:pt>
                <c:pt idx="61">
                  <c:v>7.33</c:v>
                </c:pt>
                <c:pt idx="62">
                  <c:v>8.0</c:v>
                </c:pt>
                <c:pt idx="63">
                  <c:v>60.24</c:v>
                </c:pt>
                <c:pt idx="64">
                  <c:v>2.84</c:v>
                </c:pt>
                <c:pt idx="65">
                  <c:v>2.64</c:v>
                </c:pt>
                <c:pt idx="66">
                  <c:v>4.1</c:v>
                </c:pt>
                <c:pt idx="67">
                  <c:v>4.149999999999999</c:v>
                </c:pt>
                <c:pt idx="68">
                  <c:v>2.9</c:v>
                </c:pt>
                <c:pt idx="69">
                  <c:v>2.91</c:v>
                </c:pt>
                <c:pt idx="70">
                  <c:v>4.2</c:v>
                </c:pt>
                <c:pt idx="71">
                  <c:v>4.14</c:v>
                </c:pt>
                <c:pt idx="72">
                  <c:v>30.67</c:v>
                </c:pt>
                <c:pt idx="73">
                  <c:v>3.48</c:v>
                </c:pt>
                <c:pt idx="74">
                  <c:v>2.67</c:v>
                </c:pt>
                <c:pt idx="75">
                  <c:v>2.84</c:v>
                </c:pt>
                <c:pt idx="76">
                  <c:v>3.89</c:v>
                </c:pt>
                <c:pt idx="77">
                  <c:v>3.91</c:v>
                </c:pt>
                <c:pt idx="78">
                  <c:v>31.59</c:v>
                </c:pt>
                <c:pt idx="79">
                  <c:v>0.84</c:v>
                </c:pt>
                <c:pt idx="80">
                  <c:v>2.86</c:v>
                </c:pt>
                <c:pt idx="81">
                  <c:v>1.39</c:v>
                </c:pt>
                <c:pt idx="82">
                  <c:v>3.28</c:v>
                </c:pt>
                <c:pt idx="83">
                  <c:v>1.01</c:v>
                </c:pt>
                <c:pt idx="84">
                  <c:v>1.69</c:v>
                </c:pt>
                <c:pt idx="85">
                  <c:v>4.06</c:v>
                </c:pt>
                <c:pt idx="86">
                  <c:v>4.51</c:v>
                </c:pt>
                <c:pt idx="87">
                  <c:v>0.75</c:v>
                </c:pt>
                <c:pt idx="88">
                  <c:v>2.66</c:v>
                </c:pt>
                <c:pt idx="89">
                  <c:v>1.4</c:v>
                </c:pt>
                <c:pt idx="90">
                  <c:v>3.33</c:v>
                </c:pt>
                <c:pt idx="91">
                  <c:v>0.82</c:v>
                </c:pt>
                <c:pt idx="92">
                  <c:v>3.6</c:v>
                </c:pt>
                <c:pt idx="93">
                  <c:v>1.8</c:v>
                </c:pt>
                <c:pt idx="94">
                  <c:v>4.81</c:v>
                </c:pt>
                <c:pt idx="95">
                  <c:v>1.52</c:v>
                </c:pt>
                <c:pt idx="96">
                  <c:v>1.4</c:v>
                </c:pt>
                <c:pt idx="97">
                  <c:v>1.51</c:v>
                </c:pt>
                <c:pt idx="98">
                  <c:v>6.8</c:v>
                </c:pt>
                <c:pt idx="99">
                  <c:v>7.58</c:v>
                </c:pt>
                <c:pt idx="100">
                  <c:v>2.42</c:v>
                </c:pt>
                <c:pt idx="101">
                  <c:v>9.08</c:v>
                </c:pt>
                <c:pt idx="102">
                  <c:v>2.0</c:v>
                </c:pt>
                <c:pt idx="103">
                  <c:v>1.5</c:v>
                </c:pt>
                <c:pt idx="104">
                  <c:v>1.62</c:v>
                </c:pt>
                <c:pt idx="105">
                  <c:v>8.84</c:v>
                </c:pt>
                <c:pt idx="106">
                  <c:v>3.3</c:v>
                </c:pt>
                <c:pt idx="107">
                  <c:v>9.9</c:v>
                </c:pt>
                <c:pt idx="108">
                  <c:v>13.16</c:v>
                </c:pt>
                <c:pt idx="109">
                  <c:v>70.16</c:v>
                </c:pt>
                <c:pt idx="110">
                  <c:v>2.23</c:v>
                </c:pt>
                <c:pt idx="111">
                  <c:v>1.92</c:v>
                </c:pt>
                <c:pt idx="112">
                  <c:v>1.62</c:v>
                </c:pt>
                <c:pt idx="113">
                  <c:v>7.94</c:v>
                </c:pt>
                <c:pt idx="114">
                  <c:v>2.88</c:v>
                </c:pt>
                <c:pt idx="115">
                  <c:v>8.18</c:v>
                </c:pt>
                <c:pt idx="116">
                  <c:v>10.84</c:v>
                </c:pt>
                <c:pt idx="117">
                  <c:v>2.61</c:v>
                </c:pt>
                <c:pt idx="118">
                  <c:v>2.01</c:v>
                </c:pt>
                <c:pt idx="119">
                  <c:v>1.86</c:v>
                </c:pt>
                <c:pt idx="120">
                  <c:v>13.07</c:v>
                </c:pt>
                <c:pt idx="121">
                  <c:v>4.51</c:v>
                </c:pt>
                <c:pt idx="122">
                  <c:v>14.86</c:v>
                </c:pt>
                <c:pt idx="123">
                  <c:v>16.49</c:v>
                </c:pt>
                <c:pt idx="124">
                  <c:v>0.36</c:v>
                </c:pt>
                <c:pt idx="125">
                  <c:v>0.6</c:v>
                </c:pt>
                <c:pt idx="126">
                  <c:v>0.44</c:v>
                </c:pt>
                <c:pt idx="127">
                  <c:v>0.51</c:v>
                </c:pt>
                <c:pt idx="128">
                  <c:v>1.59</c:v>
                </c:pt>
                <c:pt idx="129">
                  <c:v>0.78</c:v>
                </c:pt>
                <c:pt idx="130">
                  <c:v>1.65</c:v>
                </c:pt>
                <c:pt idx="131">
                  <c:v>1.88</c:v>
                </c:pt>
                <c:pt idx="132">
                  <c:v>0.43</c:v>
                </c:pt>
                <c:pt idx="133">
                  <c:v>0.78</c:v>
                </c:pt>
                <c:pt idx="134">
                  <c:v>0.49</c:v>
                </c:pt>
                <c:pt idx="135">
                  <c:v>0.6</c:v>
                </c:pt>
                <c:pt idx="136">
                  <c:v>2.29</c:v>
                </c:pt>
                <c:pt idx="137">
                  <c:v>1.04</c:v>
                </c:pt>
                <c:pt idx="138">
                  <c:v>2.53</c:v>
                </c:pt>
                <c:pt idx="139">
                  <c:v>2.86</c:v>
                </c:pt>
                <c:pt idx="140">
                  <c:v>19.75</c:v>
                </c:pt>
                <c:pt idx="141">
                  <c:v>1.17</c:v>
                </c:pt>
                <c:pt idx="142">
                  <c:v>1.27</c:v>
                </c:pt>
                <c:pt idx="143">
                  <c:v>5.22</c:v>
                </c:pt>
                <c:pt idx="144">
                  <c:v>2.09</c:v>
                </c:pt>
                <c:pt idx="145">
                  <c:v>5.4</c:v>
                </c:pt>
                <c:pt idx="146">
                  <c:v>7.09</c:v>
                </c:pt>
                <c:pt idx="147">
                  <c:v>1.34</c:v>
                </c:pt>
                <c:pt idx="148">
                  <c:v>1.43</c:v>
                </c:pt>
                <c:pt idx="149">
                  <c:v>8.02</c:v>
                </c:pt>
                <c:pt idx="150">
                  <c:v>2.61</c:v>
                </c:pt>
                <c:pt idx="151">
                  <c:v>8.32</c:v>
                </c:pt>
                <c:pt idx="152">
                  <c:v>10.82</c:v>
                </c:pt>
                <c:pt idx="153">
                  <c:v>62.75</c:v>
                </c:pt>
                <c:pt idx="154">
                  <c:v>1.49</c:v>
                </c:pt>
                <c:pt idx="155">
                  <c:v>1.0</c:v>
                </c:pt>
                <c:pt idx="156">
                  <c:v>1.2</c:v>
                </c:pt>
                <c:pt idx="157">
                  <c:v>0.96</c:v>
                </c:pt>
                <c:pt idx="158">
                  <c:v>2.86</c:v>
                </c:pt>
                <c:pt idx="159">
                  <c:v>3.2</c:v>
                </c:pt>
                <c:pt idx="160">
                  <c:v>1.39</c:v>
                </c:pt>
                <c:pt idx="161">
                  <c:v>3.65</c:v>
                </c:pt>
                <c:pt idx="162">
                  <c:v>1.23</c:v>
                </c:pt>
                <c:pt idx="163">
                  <c:v>1.22</c:v>
                </c:pt>
                <c:pt idx="164">
                  <c:v>1.23</c:v>
                </c:pt>
                <c:pt idx="165">
                  <c:v>1.03</c:v>
                </c:pt>
                <c:pt idx="166">
                  <c:v>3.61</c:v>
                </c:pt>
                <c:pt idx="167">
                  <c:v>1.69</c:v>
                </c:pt>
                <c:pt idx="168">
                  <c:v>4.08</c:v>
                </c:pt>
                <c:pt idx="169">
                  <c:v>4.859999999999998</c:v>
                </c:pt>
                <c:pt idx="170">
                  <c:v>25.52</c:v>
                </c:pt>
                <c:pt idx="171">
                  <c:v>1.26</c:v>
                </c:pt>
                <c:pt idx="172">
                  <c:v>1.13</c:v>
                </c:pt>
                <c:pt idx="173">
                  <c:v>1.21</c:v>
                </c:pt>
                <c:pt idx="174">
                  <c:v>0.96</c:v>
                </c:pt>
                <c:pt idx="175">
                  <c:v>3.38</c:v>
                </c:pt>
                <c:pt idx="176">
                  <c:v>1.65</c:v>
                </c:pt>
                <c:pt idx="177">
                  <c:v>3.86</c:v>
                </c:pt>
                <c:pt idx="178">
                  <c:v>4.2</c:v>
                </c:pt>
                <c:pt idx="179">
                  <c:v>88.45</c:v>
                </c:pt>
                <c:pt idx="180">
                  <c:v>1.22</c:v>
                </c:pt>
                <c:pt idx="181">
                  <c:v>1.33</c:v>
                </c:pt>
                <c:pt idx="182">
                  <c:v>6.38</c:v>
                </c:pt>
                <c:pt idx="183">
                  <c:v>6.4</c:v>
                </c:pt>
                <c:pt idx="184">
                  <c:v>2.25</c:v>
                </c:pt>
                <c:pt idx="185">
                  <c:v>8.3</c:v>
                </c:pt>
                <c:pt idx="186">
                  <c:v>1.38</c:v>
                </c:pt>
                <c:pt idx="187">
                  <c:v>1.44</c:v>
                </c:pt>
                <c:pt idx="188">
                  <c:v>7.45</c:v>
                </c:pt>
                <c:pt idx="189">
                  <c:v>2.5</c:v>
                </c:pt>
                <c:pt idx="190">
                  <c:v>8.77</c:v>
                </c:pt>
                <c:pt idx="191">
                  <c:v>11.26</c:v>
                </c:pt>
                <c:pt idx="192">
                  <c:v>111.55</c:v>
                </c:pt>
                <c:pt idx="193">
                  <c:v>1.23</c:v>
                </c:pt>
                <c:pt idx="194">
                  <c:v>1.35</c:v>
                </c:pt>
                <c:pt idx="195">
                  <c:v>5.87</c:v>
                </c:pt>
                <c:pt idx="196">
                  <c:v>6.46</c:v>
                </c:pt>
                <c:pt idx="197">
                  <c:v>2.21</c:v>
                </c:pt>
                <c:pt idx="198">
                  <c:v>7.46</c:v>
                </c:pt>
                <c:pt idx="199">
                  <c:v>1.37</c:v>
                </c:pt>
                <c:pt idx="200">
                  <c:v>1.44</c:v>
                </c:pt>
                <c:pt idx="201">
                  <c:v>7.02</c:v>
                </c:pt>
                <c:pt idx="202">
                  <c:v>2.52</c:v>
                </c:pt>
                <c:pt idx="203">
                  <c:v>8.92</c:v>
                </c:pt>
                <c:pt idx="204">
                  <c:v>11.64</c:v>
                </c:pt>
                <c:pt idx="205">
                  <c:v>154.71</c:v>
                </c:pt>
                <c:pt idx="206">
                  <c:v>0.07</c:v>
                </c:pt>
                <c:pt idx="207">
                  <c:v>0.06</c:v>
                </c:pt>
                <c:pt idx="208">
                  <c:v>0.08</c:v>
                </c:pt>
                <c:pt idx="209">
                  <c:v>0.08</c:v>
                </c:pt>
                <c:pt idx="210">
                  <c:v>0.07</c:v>
                </c:pt>
                <c:pt idx="211">
                  <c:v>0.06</c:v>
                </c:pt>
                <c:pt idx="212">
                  <c:v>0.09</c:v>
                </c:pt>
                <c:pt idx="213">
                  <c:v>0.09</c:v>
                </c:pt>
                <c:pt idx="214">
                  <c:v>0.19</c:v>
                </c:pt>
                <c:pt idx="215">
                  <c:v>0.2</c:v>
                </c:pt>
                <c:pt idx="216">
                  <c:v>0.25</c:v>
                </c:pt>
                <c:pt idx="217">
                  <c:v>0.25</c:v>
                </c:pt>
                <c:pt idx="218">
                  <c:v>0.07</c:v>
                </c:pt>
                <c:pt idx="219">
                  <c:v>0.07</c:v>
                </c:pt>
                <c:pt idx="220">
                  <c:v>0.1</c:v>
                </c:pt>
                <c:pt idx="221">
                  <c:v>0.1</c:v>
                </c:pt>
                <c:pt idx="222">
                  <c:v>0.07</c:v>
                </c:pt>
                <c:pt idx="223">
                  <c:v>0.08</c:v>
                </c:pt>
                <c:pt idx="224">
                  <c:v>0.09</c:v>
                </c:pt>
                <c:pt idx="225">
                  <c:v>0.1</c:v>
                </c:pt>
                <c:pt idx="226">
                  <c:v>0.19</c:v>
                </c:pt>
                <c:pt idx="227">
                  <c:v>0.22</c:v>
                </c:pt>
                <c:pt idx="228">
                  <c:v>0.22</c:v>
                </c:pt>
                <c:pt idx="229">
                  <c:v>0.27</c:v>
                </c:pt>
                <c:pt idx="230">
                  <c:v>0.23</c:v>
                </c:pt>
                <c:pt idx="231">
                  <c:v>0.44</c:v>
                </c:pt>
                <c:pt idx="232">
                  <c:v>0.43</c:v>
                </c:pt>
                <c:pt idx="233">
                  <c:v>0.52</c:v>
                </c:pt>
                <c:pt idx="234">
                  <c:v>0.46</c:v>
                </c:pt>
                <c:pt idx="235">
                  <c:v>0.42</c:v>
                </c:pt>
                <c:pt idx="236">
                  <c:v>0.04</c:v>
                </c:pt>
                <c:pt idx="237">
                  <c:v>0.04</c:v>
                </c:pt>
                <c:pt idx="238">
                  <c:v>0.05</c:v>
                </c:pt>
                <c:pt idx="239">
                  <c:v>0.05</c:v>
                </c:pt>
                <c:pt idx="240">
                  <c:v>0.04</c:v>
                </c:pt>
                <c:pt idx="241">
                  <c:v>0.04</c:v>
                </c:pt>
                <c:pt idx="242">
                  <c:v>0.04</c:v>
                </c:pt>
                <c:pt idx="243">
                  <c:v>0.05</c:v>
                </c:pt>
                <c:pt idx="244">
                  <c:v>0.04</c:v>
                </c:pt>
                <c:pt idx="245">
                  <c:v>0.04</c:v>
                </c:pt>
                <c:pt idx="246">
                  <c:v>0.05</c:v>
                </c:pt>
                <c:pt idx="247">
                  <c:v>0.04</c:v>
                </c:pt>
                <c:pt idx="248">
                  <c:v>0.04</c:v>
                </c:pt>
                <c:pt idx="249">
                  <c:v>0.04</c:v>
                </c:pt>
                <c:pt idx="250">
                  <c:v>0.05</c:v>
                </c:pt>
                <c:pt idx="251">
                  <c:v>0.05</c:v>
                </c:pt>
                <c:pt idx="252">
                  <c:v>0.04</c:v>
                </c:pt>
                <c:pt idx="253">
                  <c:v>0.04</c:v>
                </c:pt>
                <c:pt idx="254">
                  <c:v>0.05</c:v>
                </c:pt>
                <c:pt idx="255">
                  <c:v>0.04</c:v>
                </c:pt>
                <c:pt idx="256">
                  <c:v>0.04</c:v>
                </c:pt>
                <c:pt idx="257">
                  <c:v>0.04</c:v>
                </c:pt>
                <c:pt idx="258">
                  <c:v>0.05</c:v>
                </c:pt>
                <c:pt idx="259">
                  <c:v>0.05</c:v>
                </c:pt>
                <c:pt idx="260">
                  <c:v>0.04</c:v>
                </c:pt>
                <c:pt idx="261">
                  <c:v>0.04</c:v>
                </c:pt>
                <c:pt idx="262">
                  <c:v>0.05</c:v>
                </c:pt>
                <c:pt idx="263">
                  <c:v>0.05</c:v>
                </c:pt>
                <c:pt idx="264">
                  <c:v>0.04</c:v>
                </c:pt>
                <c:pt idx="265">
                  <c:v>0.04</c:v>
                </c:pt>
                <c:pt idx="266">
                  <c:v>0.05</c:v>
                </c:pt>
                <c:pt idx="267">
                  <c:v>0.05</c:v>
                </c:pt>
                <c:pt idx="268">
                  <c:v>0.09</c:v>
                </c:pt>
                <c:pt idx="269">
                  <c:v>0.1</c:v>
                </c:pt>
                <c:pt idx="270">
                  <c:v>0.08</c:v>
                </c:pt>
                <c:pt idx="271">
                  <c:v>0.1</c:v>
                </c:pt>
                <c:pt idx="272">
                  <c:v>0.09</c:v>
                </c:pt>
                <c:pt idx="273">
                  <c:v>0.1</c:v>
                </c:pt>
                <c:pt idx="274">
                  <c:v>0.1</c:v>
                </c:pt>
                <c:pt idx="275">
                  <c:v>0.1</c:v>
                </c:pt>
                <c:pt idx="276">
                  <c:v>0.08</c:v>
                </c:pt>
                <c:pt idx="277">
                  <c:v>0.1</c:v>
                </c:pt>
                <c:pt idx="278">
                  <c:v>0.1</c:v>
                </c:pt>
                <c:pt idx="279">
                  <c:v>0.1</c:v>
                </c:pt>
                <c:pt idx="280">
                  <c:v>0.1</c:v>
                </c:pt>
                <c:pt idx="281">
                  <c:v>0.09</c:v>
                </c:pt>
                <c:pt idx="282">
                  <c:v>0.1</c:v>
                </c:pt>
                <c:pt idx="283">
                  <c:v>0.11</c:v>
                </c:pt>
                <c:pt idx="284">
                  <c:v>0.19</c:v>
                </c:pt>
                <c:pt idx="285">
                  <c:v>0.33</c:v>
                </c:pt>
                <c:pt idx="286">
                  <c:v>0.32</c:v>
                </c:pt>
                <c:pt idx="287">
                  <c:v>0.44</c:v>
                </c:pt>
                <c:pt idx="288">
                  <c:v>0.46</c:v>
                </c:pt>
                <c:pt idx="289">
                  <c:v>0.42</c:v>
                </c:pt>
                <c:pt idx="290">
                  <c:v>0.43</c:v>
                </c:pt>
                <c:pt idx="291">
                  <c:v>0.63</c:v>
                </c:pt>
                <c:pt idx="292">
                  <c:v>0.6</c:v>
                </c:pt>
                <c:pt idx="293">
                  <c:v>0.41</c:v>
                </c:pt>
                <c:pt idx="294">
                  <c:v>0.42</c:v>
                </c:pt>
                <c:pt idx="295">
                  <c:v>0.52</c:v>
                </c:pt>
                <c:pt idx="296">
                  <c:v>0.48</c:v>
                </c:pt>
                <c:pt idx="297">
                  <c:v>0.44</c:v>
                </c:pt>
                <c:pt idx="298">
                  <c:v>0.44</c:v>
                </c:pt>
                <c:pt idx="299">
                  <c:v>0.61</c:v>
                </c:pt>
                <c:pt idx="300">
                  <c:v>0.64</c:v>
                </c:pt>
                <c:pt idx="301">
                  <c:v>0.96</c:v>
                </c:pt>
                <c:pt idx="302">
                  <c:v>297.7</c:v>
                </c:pt>
                <c:pt idx="303">
                  <c:v>606.99</c:v>
                </c:pt>
                <c:pt idx="304">
                  <c:v>4.45</c:v>
                </c:pt>
                <c:pt idx="305">
                  <c:v>2.96</c:v>
                </c:pt>
                <c:pt idx="306">
                  <c:v>3.11</c:v>
                </c:pt>
                <c:pt idx="307">
                  <c:v>3.05</c:v>
                </c:pt>
                <c:pt idx="308">
                  <c:v>2.21</c:v>
                </c:pt>
                <c:pt idx="309">
                  <c:v>1.88</c:v>
                </c:pt>
                <c:pt idx="310">
                  <c:v>1.92</c:v>
                </c:pt>
                <c:pt idx="311">
                  <c:v>2.81</c:v>
                </c:pt>
                <c:pt idx="312">
                  <c:v>13.94</c:v>
                </c:pt>
                <c:pt idx="313">
                  <c:v>6.17</c:v>
                </c:pt>
                <c:pt idx="314">
                  <c:v>62.46</c:v>
                </c:pt>
                <c:pt idx="315">
                  <c:v>6.21</c:v>
                </c:pt>
                <c:pt idx="316">
                  <c:v>48.57</c:v>
                </c:pt>
                <c:pt idx="317">
                  <c:v>3.5</c:v>
                </c:pt>
                <c:pt idx="318">
                  <c:v>11.8</c:v>
                </c:pt>
                <c:pt idx="319">
                  <c:v>6.4</c:v>
                </c:pt>
                <c:pt idx="320">
                  <c:v>8.38</c:v>
                </c:pt>
                <c:pt idx="321">
                  <c:v>68.2</c:v>
                </c:pt>
                <c:pt idx="322">
                  <c:v>12.36</c:v>
                </c:pt>
                <c:pt idx="323">
                  <c:v>2.6</c:v>
                </c:pt>
                <c:pt idx="324">
                  <c:v>2.7</c:v>
                </c:pt>
                <c:pt idx="325">
                  <c:v>2.68</c:v>
                </c:pt>
                <c:pt idx="326">
                  <c:v>3.13</c:v>
                </c:pt>
                <c:pt idx="327">
                  <c:v>0.74</c:v>
                </c:pt>
                <c:pt idx="328">
                  <c:v>22.42</c:v>
                </c:pt>
                <c:pt idx="329">
                  <c:v>3.18</c:v>
                </c:pt>
                <c:pt idx="330">
                  <c:v>0.57</c:v>
                </c:pt>
                <c:pt idx="331">
                  <c:v>1.15</c:v>
                </c:pt>
                <c:pt idx="332">
                  <c:v>1.21</c:v>
                </c:pt>
                <c:pt idx="333">
                  <c:v>0.15</c:v>
                </c:pt>
                <c:pt idx="334">
                  <c:v>6.64</c:v>
                </c:pt>
                <c:pt idx="335">
                  <c:v>8.12</c:v>
                </c:pt>
                <c:pt idx="336">
                  <c:v>0.42</c:v>
                </c:pt>
                <c:pt idx="337">
                  <c:v>0.77</c:v>
                </c:pt>
                <c:pt idx="338">
                  <c:v>29.24</c:v>
                </c:pt>
                <c:pt idx="339">
                  <c:v>1.14</c:v>
                </c:pt>
                <c:pt idx="340">
                  <c:v>1.64</c:v>
                </c:pt>
                <c:pt idx="341">
                  <c:v>2.38</c:v>
                </c:pt>
                <c:pt idx="342">
                  <c:v>2.93</c:v>
                </c:pt>
                <c:pt idx="343">
                  <c:v>4.05</c:v>
                </c:pt>
                <c:pt idx="344">
                  <c:v>4.619999999999996</c:v>
                </c:pt>
                <c:pt idx="345">
                  <c:v>5.45</c:v>
                </c:pt>
                <c:pt idx="346">
                  <c:v>5.95</c:v>
                </c:pt>
                <c:pt idx="347">
                  <c:v>6.89</c:v>
                </c:pt>
                <c:pt idx="348">
                  <c:v>7.71</c:v>
                </c:pt>
                <c:pt idx="349">
                  <c:v>9.32</c:v>
                </c:pt>
                <c:pt idx="350">
                  <c:v>9.89</c:v>
                </c:pt>
                <c:pt idx="351">
                  <c:v>10.64</c:v>
                </c:pt>
                <c:pt idx="352">
                  <c:v>9.89</c:v>
                </c:pt>
                <c:pt idx="353">
                  <c:v>10.54</c:v>
                </c:pt>
                <c:pt idx="354">
                  <c:v>19.09</c:v>
                </c:pt>
                <c:pt idx="355">
                  <c:v>15.68</c:v>
                </c:pt>
                <c:pt idx="356">
                  <c:v>0.64</c:v>
                </c:pt>
                <c:pt idx="357">
                  <c:v>0.58</c:v>
                </c:pt>
                <c:pt idx="358">
                  <c:v>0.82</c:v>
                </c:pt>
                <c:pt idx="359">
                  <c:v>0.93</c:v>
                </c:pt>
                <c:pt idx="360">
                  <c:v>1.41</c:v>
                </c:pt>
                <c:pt idx="361">
                  <c:v>1.76</c:v>
                </c:pt>
                <c:pt idx="362">
                  <c:v>2.22</c:v>
                </c:pt>
                <c:pt idx="363">
                  <c:v>1.62</c:v>
                </c:pt>
                <c:pt idx="364">
                  <c:v>2.58</c:v>
                </c:pt>
                <c:pt idx="365">
                  <c:v>2.22</c:v>
                </c:pt>
                <c:pt idx="366">
                  <c:v>3.58</c:v>
                </c:pt>
                <c:pt idx="367">
                  <c:v>3.95</c:v>
                </c:pt>
                <c:pt idx="368">
                  <c:v>4.05</c:v>
                </c:pt>
                <c:pt idx="369">
                  <c:v>1.08</c:v>
                </c:pt>
                <c:pt idx="370">
                  <c:v>0.93</c:v>
                </c:pt>
              </c:numCache>
            </c:numRef>
          </c:yVal>
          <c:smooth val="0"/>
        </c:ser>
        <c:ser>
          <c:idx val="1"/>
          <c:order val="1"/>
          <c:tx>
            <c:strRef>
              <c:f>Sheet1!$C$1</c:f>
              <c:strCache>
                <c:ptCount val="1"/>
                <c:pt idx="0">
                  <c:v>Y-Value 2</c:v>
                </c:pt>
              </c:strCache>
            </c:strRef>
          </c:tx>
          <c:spPr>
            <a:ln w="66675">
              <a:noFill/>
            </a:ln>
          </c:spPr>
          <c:marker>
            <c:symbol val="none"/>
          </c:marker>
          <c:trendline>
            <c:spPr>
              <a:ln>
                <a:prstDash val="sysDash"/>
              </a:ln>
            </c:spPr>
            <c:trendlineType val="linear"/>
            <c:dispRSqr val="0"/>
            <c:dispEq val="0"/>
          </c:trendline>
          <c:xVal>
            <c:numRef>
              <c:f>Sheet1!$A$2:$A$373</c:f>
              <c:numCache>
                <c:formatCode>General</c:formatCode>
                <c:ptCount val="372"/>
                <c:pt idx="0">
                  <c:v>0.22</c:v>
                </c:pt>
                <c:pt idx="1">
                  <c:v>0.22</c:v>
                </c:pt>
                <c:pt idx="2">
                  <c:v>9.55</c:v>
                </c:pt>
                <c:pt idx="3">
                  <c:v>9.7</c:v>
                </c:pt>
                <c:pt idx="4">
                  <c:v>76.21</c:v>
                </c:pt>
                <c:pt idx="5">
                  <c:v>1.66</c:v>
                </c:pt>
                <c:pt idx="6">
                  <c:v>1.66</c:v>
                </c:pt>
                <c:pt idx="7">
                  <c:v>0.94</c:v>
                </c:pt>
                <c:pt idx="8">
                  <c:v>0.95</c:v>
                </c:pt>
                <c:pt idx="9">
                  <c:v>42.34</c:v>
                </c:pt>
                <c:pt idx="10">
                  <c:v>40.23</c:v>
                </c:pt>
                <c:pt idx="11">
                  <c:v>6.119999999999997</c:v>
                </c:pt>
                <c:pt idx="12">
                  <c:v>6.01</c:v>
                </c:pt>
                <c:pt idx="13">
                  <c:v>0.16</c:v>
                </c:pt>
                <c:pt idx="14">
                  <c:v>0.17</c:v>
                </c:pt>
                <c:pt idx="15">
                  <c:v>1.24</c:v>
                </c:pt>
                <c:pt idx="16">
                  <c:v>1.23</c:v>
                </c:pt>
                <c:pt idx="17">
                  <c:v>1.19</c:v>
                </c:pt>
                <c:pt idx="18">
                  <c:v>1.18</c:v>
                </c:pt>
                <c:pt idx="19">
                  <c:v>11.39</c:v>
                </c:pt>
                <c:pt idx="20">
                  <c:v>11.43</c:v>
                </c:pt>
                <c:pt idx="21">
                  <c:v>1.66</c:v>
                </c:pt>
                <c:pt idx="22">
                  <c:v>1.7</c:v>
                </c:pt>
                <c:pt idx="23">
                  <c:v>4.609999999999998</c:v>
                </c:pt>
                <c:pt idx="24">
                  <c:v>4.359999999999998</c:v>
                </c:pt>
                <c:pt idx="25">
                  <c:v>1.06</c:v>
                </c:pt>
                <c:pt idx="26">
                  <c:v>1.04</c:v>
                </c:pt>
                <c:pt idx="27">
                  <c:v>3.05</c:v>
                </c:pt>
                <c:pt idx="28">
                  <c:v>2.7</c:v>
                </c:pt>
                <c:pt idx="29">
                  <c:v>31.21</c:v>
                </c:pt>
                <c:pt idx="30">
                  <c:v>8.15</c:v>
                </c:pt>
                <c:pt idx="31">
                  <c:v>0.77</c:v>
                </c:pt>
                <c:pt idx="32">
                  <c:v>0.42</c:v>
                </c:pt>
                <c:pt idx="33">
                  <c:v>1.53</c:v>
                </c:pt>
                <c:pt idx="34">
                  <c:v>8.92</c:v>
                </c:pt>
                <c:pt idx="35">
                  <c:v>5.58</c:v>
                </c:pt>
                <c:pt idx="36">
                  <c:v>23.85</c:v>
                </c:pt>
                <c:pt idx="37">
                  <c:v>4.37</c:v>
                </c:pt>
                <c:pt idx="38">
                  <c:v>0.64</c:v>
                </c:pt>
                <c:pt idx="39">
                  <c:v>0.31</c:v>
                </c:pt>
                <c:pt idx="40">
                  <c:v>0.29</c:v>
                </c:pt>
                <c:pt idx="41">
                  <c:v>0.44</c:v>
                </c:pt>
                <c:pt idx="42">
                  <c:v>36.47</c:v>
                </c:pt>
                <c:pt idx="43">
                  <c:v>20.83</c:v>
                </c:pt>
                <c:pt idx="44">
                  <c:v>9.2</c:v>
                </c:pt>
                <c:pt idx="45">
                  <c:v>0.8</c:v>
                </c:pt>
                <c:pt idx="46">
                  <c:v>0.09</c:v>
                </c:pt>
                <c:pt idx="47">
                  <c:v>0.06</c:v>
                </c:pt>
                <c:pt idx="48">
                  <c:v>0.31</c:v>
                </c:pt>
                <c:pt idx="49">
                  <c:v>31.27</c:v>
                </c:pt>
                <c:pt idx="50">
                  <c:v>0.66</c:v>
                </c:pt>
                <c:pt idx="51">
                  <c:v>0.26</c:v>
                </c:pt>
                <c:pt idx="52">
                  <c:v>0.44</c:v>
                </c:pt>
                <c:pt idx="53">
                  <c:v>0.14</c:v>
                </c:pt>
                <c:pt idx="54">
                  <c:v>2.32</c:v>
                </c:pt>
                <c:pt idx="55">
                  <c:v>2.14</c:v>
                </c:pt>
                <c:pt idx="56">
                  <c:v>1.92</c:v>
                </c:pt>
                <c:pt idx="57">
                  <c:v>2.87</c:v>
                </c:pt>
                <c:pt idx="58">
                  <c:v>2.78</c:v>
                </c:pt>
                <c:pt idx="59">
                  <c:v>2.24</c:v>
                </c:pt>
                <c:pt idx="60">
                  <c:v>2.31</c:v>
                </c:pt>
                <c:pt idx="61">
                  <c:v>2.7</c:v>
                </c:pt>
                <c:pt idx="62">
                  <c:v>3.02</c:v>
                </c:pt>
                <c:pt idx="63">
                  <c:v>23.84</c:v>
                </c:pt>
                <c:pt idx="64">
                  <c:v>1.85</c:v>
                </c:pt>
                <c:pt idx="65">
                  <c:v>1.54</c:v>
                </c:pt>
                <c:pt idx="66">
                  <c:v>2.16</c:v>
                </c:pt>
                <c:pt idx="67">
                  <c:v>1.67</c:v>
                </c:pt>
                <c:pt idx="68">
                  <c:v>1.75</c:v>
                </c:pt>
                <c:pt idx="69">
                  <c:v>1.75</c:v>
                </c:pt>
                <c:pt idx="70">
                  <c:v>2.45</c:v>
                </c:pt>
                <c:pt idx="71">
                  <c:v>1.99</c:v>
                </c:pt>
                <c:pt idx="72">
                  <c:v>15.48</c:v>
                </c:pt>
                <c:pt idx="73">
                  <c:v>3.16</c:v>
                </c:pt>
                <c:pt idx="74">
                  <c:v>1.32</c:v>
                </c:pt>
                <c:pt idx="75">
                  <c:v>1.34</c:v>
                </c:pt>
                <c:pt idx="76">
                  <c:v>2.01</c:v>
                </c:pt>
                <c:pt idx="77">
                  <c:v>1.96</c:v>
                </c:pt>
                <c:pt idx="78">
                  <c:v>13.88</c:v>
                </c:pt>
                <c:pt idx="79">
                  <c:v>0.62</c:v>
                </c:pt>
                <c:pt idx="80">
                  <c:v>2.39</c:v>
                </c:pt>
                <c:pt idx="81">
                  <c:v>0.9</c:v>
                </c:pt>
                <c:pt idx="82">
                  <c:v>2.84</c:v>
                </c:pt>
                <c:pt idx="83">
                  <c:v>0.79</c:v>
                </c:pt>
                <c:pt idx="84">
                  <c:v>1.32</c:v>
                </c:pt>
                <c:pt idx="85">
                  <c:v>2.83</c:v>
                </c:pt>
                <c:pt idx="86">
                  <c:v>4.41</c:v>
                </c:pt>
                <c:pt idx="87">
                  <c:v>0.5</c:v>
                </c:pt>
                <c:pt idx="88">
                  <c:v>2.08</c:v>
                </c:pt>
                <c:pt idx="89">
                  <c:v>0.86</c:v>
                </c:pt>
                <c:pt idx="90">
                  <c:v>2.54</c:v>
                </c:pt>
                <c:pt idx="91">
                  <c:v>0.55</c:v>
                </c:pt>
                <c:pt idx="92">
                  <c:v>2.85</c:v>
                </c:pt>
                <c:pt idx="93">
                  <c:v>1.31</c:v>
                </c:pt>
                <c:pt idx="94">
                  <c:v>4.1</c:v>
                </c:pt>
                <c:pt idx="95">
                  <c:v>0.67</c:v>
                </c:pt>
                <c:pt idx="96">
                  <c:v>0.77</c:v>
                </c:pt>
                <c:pt idx="97">
                  <c:v>0.87</c:v>
                </c:pt>
                <c:pt idx="98">
                  <c:v>2.64</c:v>
                </c:pt>
                <c:pt idx="99">
                  <c:v>2.8</c:v>
                </c:pt>
                <c:pt idx="100">
                  <c:v>1.4</c:v>
                </c:pt>
                <c:pt idx="101">
                  <c:v>3.0</c:v>
                </c:pt>
                <c:pt idx="102">
                  <c:v>1.12</c:v>
                </c:pt>
                <c:pt idx="103">
                  <c:v>0.93</c:v>
                </c:pt>
                <c:pt idx="104">
                  <c:v>1.2</c:v>
                </c:pt>
                <c:pt idx="105">
                  <c:v>3.16</c:v>
                </c:pt>
                <c:pt idx="106">
                  <c:v>1.65</c:v>
                </c:pt>
                <c:pt idx="107">
                  <c:v>3.34</c:v>
                </c:pt>
                <c:pt idx="108">
                  <c:v>3.89</c:v>
                </c:pt>
                <c:pt idx="109">
                  <c:v>25.33</c:v>
                </c:pt>
                <c:pt idx="110">
                  <c:v>1.16</c:v>
                </c:pt>
                <c:pt idx="111">
                  <c:v>0.81</c:v>
                </c:pt>
                <c:pt idx="112">
                  <c:v>1.26</c:v>
                </c:pt>
                <c:pt idx="113">
                  <c:v>2.73</c:v>
                </c:pt>
                <c:pt idx="114">
                  <c:v>1.47</c:v>
                </c:pt>
                <c:pt idx="115">
                  <c:v>2.6</c:v>
                </c:pt>
                <c:pt idx="116">
                  <c:v>4.149999999999999</c:v>
                </c:pt>
                <c:pt idx="117">
                  <c:v>2.59</c:v>
                </c:pt>
                <c:pt idx="118">
                  <c:v>0.78</c:v>
                </c:pt>
                <c:pt idx="119">
                  <c:v>1.32</c:v>
                </c:pt>
                <c:pt idx="120">
                  <c:v>4.64</c:v>
                </c:pt>
                <c:pt idx="121">
                  <c:v>1.68</c:v>
                </c:pt>
                <c:pt idx="122">
                  <c:v>5.51</c:v>
                </c:pt>
                <c:pt idx="123">
                  <c:v>4.71</c:v>
                </c:pt>
                <c:pt idx="124">
                  <c:v>0.32</c:v>
                </c:pt>
                <c:pt idx="125">
                  <c:v>0.54</c:v>
                </c:pt>
                <c:pt idx="126">
                  <c:v>0.4</c:v>
                </c:pt>
                <c:pt idx="127">
                  <c:v>0.46</c:v>
                </c:pt>
                <c:pt idx="128">
                  <c:v>1.46</c:v>
                </c:pt>
                <c:pt idx="129">
                  <c:v>0.7</c:v>
                </c:pt>
                <c:pt idx="130">
                  <c:v>1.53</c:v>
                </c:pt>
                <c:pt idx="131">
                  <c:v>1.71</c:v>
                </c:pt>
                <c:pt idx="132">
                  <c:v>0.38</c:v>
                </c:pt>
                <c:pt idx="133">
                  <c:v>0.7</c:v>
                </c:pt>
                <c:pt idx="134">
                  <c:v>0.44</c:v>
                </c:pt>
                <c:pt idx="135">
                  <c:v>0.56</c:v>
                </c:pt>
                <c:pt idx="136">
                  <c:v>2.22</c:v>
                </c:pt>
                <c:pt idx="137">
                  <c:v>0.94</c:v>
                </c:pt>
                <c:pt idx="138">
                  <c:v>2.4</c:v>
                </c:pt>
                <c:pt idx="139">
                  <c:v>3.14</c:v>
                </c:pt>
                <c:pt idx="140">
                  <c:v>21.84</c:v>
                </c:pt>
                <c:pt idx="141">
                  <c:v>0.99</c:v>
                </c:pt>
                <c:pt idx="142">
                  <c:v>0.78</c:v>
                </c:pt>
                <c:pt idx="143">
                  <c:v>2.23</c:v>
                </c:pt>
                <c:pt idx="144">
                  <c:v>1.05</c:v>
                </c:pt>
                <c:pt idx="145">
                  <c:v>1.91</c:v>
                </c:pt>
                <c:pt idx="146">
                  <c:v>2.44</c:v>
                </c:pt>
                <c:pt idx="147">
                  <c:v>0.6</c:v>
                </c:pt>
                <c:pt idx="148">
                  <c:v>0.88</c:v>
                </c:pt>
                <c:pt idx="149">
                  <c:v>3.51</c:v>
                </c:pt>
                <c:pt idx="150">
                  <c:v>1.61</c:v>
                </c:pt>
                <c:pt idx="151">
                  <c:v>3.69</c:v>
                </c:pt>
                <c:pt idx="152">
                  <c:v>3.96</c:v>
                </c:pt>
                <c:pt idx="153">
                  <c:v>22.48</c:v>
                </c:pt>
                <c:pt idx="154">
                  <c:v>0.67</c:v>
                </c:pt>
                <c:pt idx="155">
                  <c:v>0.74</c:v>
                </c:pt>
                <c:pt idx="156">
                  <c:v>0.58</c:v>
                </c:pt>
                <c:pt idx="157">
                  <c:v>0.73</c:v>
                </c:pt>
                <c:pt idx="158">
                  <c:v>2.42</c:v>
                </c:pt>
                <c:pt idx="159">
                  <c:v>2.35</c:v>
                </c:pt>
                <c:pt idx="160">
                  <c:v>1.08</c:v>
                </c:pt>
                <c:pt idx="161">
                  <c:v>3.0</c:v>
                </c:pt>
                <c:pt idx="162">
                  <c:v>0.7</c:v>
                </c:pt>
                <c:pt idx="163">
                  <c:v>0.96</c:v>
                </c:pt>
                <c:pt idx="164">
                  <c:v>0.6</c:v>
                </c:pt>
                <c:pt idx="165">
                  <c:v>0.74</c:v>
                </c:pt>
                <c:pt idx="166">
                  <c:v>3.62</c:v>
                </c:pt>
                <c:pt idx="167">
                  <c:v>1.48</c:v>
                </c:pt>
                <c:pt idx="168">
                  <c:v>3.72</c:v>
                </c:pt>
                <c:pt idx="169">
                  <c:v>5.43</c:v>
                </c:pt>
                <c:pt idx="170">
                  <c:v>25.52</c:v>
                </c:pt>
                <c:pt idx="171">
                  <c:v>0.84</c:v>
                </c:pt>
                <c:pt idx="172">
                  <c:v>1.0</c:v>
                </c:pt>
                <c:pt idx="173">
                  <c:v>0.57</c:v>
                </c:pt>
                <c:pt idx="174">
                  <c:v>0.81</c:v>
                </c:pt>
                <c:pt idx="175">
                  <c:v>2.62</c:v>
                </c:pt>
                <c:pt idx="176">
                  <c:v>1.35</c:v>
                </c:pt>
                <c:pt idx="177">
                  <c:v>3.16</c:v>
                </c:pt>
                <c:pt idx="178">
                  <c:v>3.4</c:v>
                </c:pt>
                <c:pt idx="179">
                  <c:v>42.61</c:v>
                </c:pt>
                <c:pt idx="180">
                  <c:v>0.8</c:v>
                </c:pt>
                <c:pt idx="181">
                  <c:v>0.8</c:v>
                </c:pt>
                <c:pt idx="182">
                  <c:v>2.3</c:v>
                </c:pt>
                <c:pt idx="183">
                  <c:v>2.31</c:v>
                </c:pt>
                <c:pt idx="184">
                  <c:v>1.22</c:v>
                </c:pt>
                <c:pt idx="185">
                  <c:v>3.04</c:v>
                </c:pt>
                <c:pt idx="186">
                  <c:v>0.69</c:v>
                </c:pt>
                <c:pt idx="187">
                  <c:v>1.06</c:v>
                </c:pt>
                <c:pt idx="188">
                  <c:v>3.07</c:v>
                </c:pt>
                <c:pt idx="189">
                  <c:v>1.61</c:v>
                </c:pt>
                <c:pt idx="190">
                  <c:v>3.3</c:v>
                </c:pt>
                <c:pt idx="191">
                  <c:v>4.43</c:v>
                </c:pt>
                <c:pt idx="192">
                  <c:v>33.87</c:v>
                </c:pt>
                <c:pt idx="193">
                  <c:v>0.79</c:v>
                </c:pt>
                <c:pt idx="194">
                  <c:v>0.72</c:v>
                </c:pt>
                <c:pt idx="195">
                  <c:v>2.51</c:v>
                </c:pt>
                <c:pt idx="196">
                  <c:v>2.3</c:v>
                </c:pt>
                <c:pt idx="197">
                  <c:v>1.18</c:v>
                </c:pt>
                <c:pt idx="198">
                  <c:v>2.88</c:v>
                </c:pt>
                <c:pt idx="199">
                  <c:v>0.69</c:v>
                </c:pt>
                <c:pt idx="200">
                  <c:v>1.04</c:v>
                </c:pt>
                <c:pt idx="201">
                  <c:v>2.89</c:v>
                </c:pt>
                <c:pt idx="202">
                  <c:v>1.37</c:v>
                </c:pt>
                <c:pt idx="203">
                  <c:v>3.8</c:v>
                </c:pt>
                <c:pt idx="204">
                  <c:v>3.91</c:v>
                </c:pt>
                <c:pt idx="205">
                  <c:v>25.55</c:v>
                </c:pt>
                <c:pt idx="206">
                  <c:v>0.06</c:v>
                </c:pt>
                <c:pt idx="207">
                  <c:v>0.06</c:v>
                </c:pt>
                <c:pt idx="208">
                  <c:v>0.08</c:v>
                </c:pt>
                <c:pt idx="209">
                  <c:v>0.08</c:v>
                </c:pt>
                <c:pt idx="210">
                  <c:v>0.06</c:v>
                </c:pt>
                <c:pt idx="211">
                  <c:v>0.06</c:v>
                </c:pt>
                <c:pt idx="212">
                  <c:v>0.08</c:v>
                </c:pt>
                <c:pt idx="213">
                  <c:v>0.08</c:v>
                </c:pt>
                <c:pt idx="214">
                  <c:v>0.1</c:v>
                </c:pt>
                <c:pt idx="215">
                  <c:v>0.09</c:v>
                </c:pt>
                <c:pt idx="216">
                  <c:v>0.12</c:v>
                </c:pt>
                <c:pt idx="217">
                  <c:v>0.14</c:v>
                </c:pt>
                <c:pt idx="218">
                  <c:v>0.06</c:v>
                </c:pt>
                <c:pt idx="219">
                  <c:v>0.06</c:v>
                </c:pt>
                <c:pt idx="220">
                  <c:v>0.08</c:v>
                </c:pt>
                <c:pt idx="221">
                  <c:v>0.09</c:v>
                </c:pt>
                <c:pt idx="222">
                  <c:v>0.07</c:v>
                </c:pt>
                <c:pt idx="223">
                  <c:v>0.06</c:v>
                </c:pt>
                <c:pt idx="224">
                  <c:v>0.09</c:v>
                </c:pt>
                <c:pt idx="225">
                  <c:v>0.09</c:v>
                </c:pt>
                <c:pt idx="226">
                  <c:v>0.18</c:v>
                </c:pt>
                <c:pt idx="227">
                  <c:v>0.1</c:v>
                </c:pt>
                <c:pt idx="228">
                  <c:v>0.1</c:v>
                </c:pt>
                <c:pt idx="229">
                  <c:v>0.15</c:v>
                </c:pt>
                <c:pt idx="230">
                  <c:v>0.14</c:v>
                </c:pt>
                <c:pt idx="231">
                  <c:v>0.16</c:v>
                </c:pt>
                <c:pt idx="232">
                  <c:v>0.16</c:v>
                </c:pt>
                <c:pt idx="233">
                  <c:v>0.22</c:v>
                </c:pt>
                <c:pt idx="234">
                  <c:v>0.2</c:v>
                </c:pt>
                <c:pt idx="235">
                  <c:v>0.34</c:v>
                </c:pt>
                <c:pt idx="236">
                  <c:v>0.04</c:v>
                </c:pt>
                <c:pt idx="237">
                  <c:v>0.04</c:v>
                </c:pt>
                <c:pt idx="238">
                  <c:v>0.04</c:v>
                </c:pt>
                <c:pt idx="239">
                  <c:v>0.05</c:v>
                </c:pt>
                <c:pt idx="240">
                  <c:v>0.04</c:v>
                </c:pt>
                <c:pt idx="241">
                  <c:v>0.04</c:v>
                </c:pt>
                <c:pt idx="242">
                  <c:v>0.05</c:v>
                </c:pt>
                <c:pt idx="243">
                  <c:v>0.05</c:v>
                </c:pt>
                <c:pt idx="244">
                  <c:v>0.04</c:v>
                </c:pt>
                <c:pt idx="245">
                  <c:v>0.04</c:v>
                </c:pt>
                <c:pt idx="246">
                  <c:v>0.04</c:v>
                </c:pt>
                <c:pt idx="247">
                  <c:v>0.04</c:v>
                </c:pt>
                <c:pt idx="248">
                  <c:v>0.04</c:v>
                </c:pt>
                <c:pt idx="249">
                  <c:v>0.04</c:v>
                </c:pt>
                <c:pt idx="250">
                  <c:v>0.04</c:v>
                </c:pt>
                <c:pt idx="251">
                  <c:v>0.04</c:v>
                </c:pt>
                <c:pt idx="252">
                  <c:v>0.04</c:v>
                </c:pt>
                <c:pt idx="253">
                  <c:v>0.04</c:v>
                </c:pt>
                <c:pt idx="254">
                  <c:v>0.05</c:v>
                </c:pt>
                <c:pt idx="255">
                  <c:v>0.04</c:v>
                </c:pt>
                <c:pt idx="256">
                  <c:v>0.04</c:v>
                </c:pt>
                <c:pt idx="257">
                  <c:v>0.04</c:v>
                </c:pt>
                <c:pt idx="258">
                  <c:v>0.05</c:v>
                </c:pt>
                <c:pt idx="259">
                  <c:v>0.04</c:v>
                </c:pt>
                <c:pt idx="260">
                  <c:v>0.04</c:v>
                </c:pt>
                <c:pt idx="261">
                  <c:v>0.04</c:v>
                </c:pt>
                <c:pt idx="262">
                  <c:v>0.05</c:v>
                </c:pt>
                <c:pt idx="263">
                  <c:v>0.04</c:v>
                </c:pt>
                <c:pt idx="264">
                  <c:v>0.04</c:v>
                </c:pt>
                <c:pt idx="265">
                  <c:v>0.03</c:v>
                </c:pt>
                <c:pt idx="266">
                  <c:v>0.05</c:v>
                </c:pt>
                <c:pt idx="267">
                  <c:v>0.05</c:v>
                </c:pt>
                <c:pt idx="268">
                  <c:v>0.08</c:v>
                </c:pt>
                <c:pt idx="269">
                  <c:v>0.08</c:v>
                </c:pt>
                <c:pt idx="270">
                  <c:v>0.09</c:v>
                </c:pt>
                <c:pt idx="271">
                  <c:v>0.09</c:v>
                </c:pt>
                <c:pt idx="272">
                  <c:v>0.08</c:v>
                </c:pt>
                <c:pt idx="273">
                  <c:v>0.09</c:v>
                </c:pt>
                <c:pt idx="274">
                  <c:v>0.09</c:v>
                </c:pt>
                <c:pt idx="275">
                  <c:v>0.1</c:v>
                </c:pt>
                <c:pt idx="276">
                  <c:v>0.08</c:v>
                </c:pt>
                <c:pt idx="277">
                  <c:v>0.09</c:v>
                </c:pt>
                <c:pt idx="278">
                  <c:v>0.09</c:v>
                </c:pt>
                <c:pt idx="279">
                  <c:v>0.1</c:v>
                </c:pt>
                <c:pt idx="280">
                  <c:v>0.09</c:v>
                </c:pt>
                <c:pt idx="281">
                  <c:v>0.09</c:v>
                </c:pt>
                <c:pt idx="282">
                  <c:v>0.09</c:v>
                </c:pt>
                <c:pt idx="283">
                  <c:v>0.1</c:v>
                </c:pt>
                <c:pt idx="284">
                  <c:v>0.17</c:v>
                </c:pt>
                <c:pt idx="285">
                  <c:v>0.07</c:v>
                </c:pt>
                <c:pt idx="286">
                  <c:v>0.07</c:v>
                </c:pt>
                <c:pt idx="287">
                  <c:v>0.11</c:v>
                </c:pt>
                <c:pt idx="288">
                  <c:v>0.11</c:v>
                </c:pt>
                <c:pt idx="289">
                  <c:v>0.1</c:v>
                </c:pt>
                <c:pt idx="290">
                  <c:v>0.1</c:v>
                </c:pt>
                <c:pt idx="291">
                  <c:v>0.16</c:v>
                </c:pt>
                <c:pt idx="292">
                  <c:v>0.15</c:v>
                </c:pt>
                <c:pt idx="293">
                  <c:v>0.11</c:v>
                </c:pt>
                <c:pt idx="294">
                  <c:v>0.1</c:v>
                </c:pt>
                <c:pt idx="295">
                  <c:v>0.16</c:v>
                </c:pt>
                <c:pt idx="296">
                  <c:v>0.16</c:v>
                </c:pt>
                <c:pt idx="297">
                  <c:v>0.12</c:v>
                </c:pt>
                <c:pt idx="298">
                  <c:v>0.12</c:v>
                </c:pt>
                <c:pt idx="299">
                  <c:v>0.16</c:v>
                </c:pt>
                <c:pt idx="300">
                  <c:v>0.19</c:v>
                </c:pt>
                <c:pt idx="301">
                  <c:v>0.42</c:v>
                </c:pt>
                <c:pt idx="302">
                  <c:v>104.06</c:v>
                </c:pt>
                <c:pt idx="303">
                  <c:v>113.68</c:v>
                </c:pt>
                <c:pt idx="304">
                  <c:v>1.07</c:v>
                </c:pt>
                <c:pt idx="305">
                  <c:v>0.87</c:v>
                </c:pt>
                <c:pt idx="306">
                  <c:v>0.7</c:v>
                </c:pt>
                <c:pt idx="307">
                  <c:v>0.78</c:v>
                </c:pt>
                <c:pt idx="308">
                  <c:v>1.08</c:v>
                </c:pt>
                <c:pt idx="309">
                  <c:v>0.78</c:v>
                </c:pt>
                <c:pt idx="310">
                  <c:v>0.74</c:v>
                </c:pt>
                <c:pt idx="311">
                  <c:v>1.0</c:v>
                </c:pt>
                <c:pt idx="312">
                  <c:v>3.09</c:v>
                </c:pt>
                <c:pt idx="313">
                  <c:v>1.18</c:v>
                </c:pt>
                <c:pt idx="314">
                  <c:v>13.02</c:v>
                </c:pt>
                <c:pt idx="315">
                  <c:v>1.48</c:v>
                </c:pt>
                <c:pt idx="316">
                  <c:v>7.859999999999998</c:v>
                </c:pt>
                <c:pt idx="317">
                  <c:v>1.03</c:v>
                </c:pt>
                <c:pt idx="318">
                  <c:v>2.2</c:v>
                </c:pt>
                <c:pt idx="319">
                  <c:v>1.44</c:v>
                </c:pt>
                <c:pt idx="320">
                  <c:v>2.39</c:v>
                </c:pt>
                <c:pt idx="321">
                  <c:v>13.4</c:v>
                </c:pt>
                <c:pt idx="322">
                  <c:v>2.15</c:v>
                </c:pt>
                <c:pt idx="323">
                  <c:v>0.88</c:v>
                </c:pt>
                <c:pt idx="324">
                  <c:v>1.06</c:v>
                </c:pt>
                <c:pt idx="325">
                  <c:v>0.94</c:v>
                </c:pt>
                <c:pt idx="326">
                  <c:v>0.88</c:v>
                </c:pt>
                <c:pt idx="327">
                  <c:v>1.87</c:v>
                </c:pt>
                <c:pt idx="328">
                  <c:v>4.74</c:v>
                </c:pt>
                <c:pt idx="329">
                  <c:v>1.19</c:v>
                </c:pt>
                <c:pt idx="330">
                  <c:v>0.7</c:v>
                </c:pt>
                <c:pt idx="331">
                  <c:v>0.45</c:v>
                </c:pt>
                <c:pt idx="332">
                  <c:v>0.48</c:v>
                </c:pt>
                <c:pt idx="333">
                  <c:v>0.46</c:v>
                </c:pt>
                <c:pt idx="334">
                  <c:v>3.42</c:v>
                </c:pt>
                <c:pt idx="335">
                  <c:v>6.98</c:v>
                </c:pt>
                <c:pt idx="336">
                  <c:v>0.5</c:v>
                </c:pt>
                <c:pt idx="337">
                  <c:v>0.96</c:v>
                </c:pt>
                <c:pt idx="338">
                  <c:v>17.79</c:v>
                </c:pt>
                <c:pt idx="339">
                  <c:v>0.34</c:v>
                </c:pt>
                <c:pt idx="340">
                  <c:v>0.56</c:v>
                </c:pt>
                <c:pt idx="341">
                  <c:v>0.89</c:v>
                </c:pt>
                <c:pt idx="342">
                  <c:v>1.48</c:v>
                </c:pt>
                <c:pt idx="343">
                  <c:v>1.82</c:v>
                </c:pt>
                <c:pt idx="344">
                  <c:v>2.57</c:v>
                </c:pt>
                <c:pt idx="345">
                  <c:v>3.58</c:v>
                </c:pt>
                <c:pt idx="346">
                  <c:v>4.63</c:v>
                </c:pt>
                <c:pt idx="347">
                  <c:v>5.34</c:v>
                </c:pt>
                <c:pt idx="348">
                  <c:v>8.220000000000001</c:v>
                </c:pt>
                <c:pt idx="349">
                  <c:v>24.98</c:v>
                </c:pt>
                <c:pt idx="350">
                  <c:v>14.24</c:v>
                </c:pt>
                <c:pt idx="351">
                  <c:v>19.55</c:v>
                </c:pt>
                <c:pt idx="352">
                  <c:v>14.2</c:v>
                </c:pt>
                <c:pt idx="353">
                  <c:v>19.61</c:v>
                </c:pt>
                <c:pt idx="354">
                  <c:v>10.74</c:v>
                </c:pt>
                <c:pt idx="355">
                  <c:v>9.210000000000001</c:v>
                </c:pt>
                <c:pt idx="356">
                  <c:v>0.34</c:v>
                </c:pt>
                <c:pt idx="357">
                  <c:v>0.32</c:v>
                </c:pt>
                <c:pt idx="358">
                  <c:v>0.44</c:v>
                </c:pt>
                <c:pt idx="359">
                  <c:v>0.61</c:v>
                </c:pt>
                <c:pt idx="360">
                  <c:v>0.8</c:v>
                </c:pt>
                <c:pt idx="361">
                  <c:v>1.0</c:v>
                </c:pt>
                <c:pt idx="362">
                  <c:v>1.11</c:v>
                </c:pt>
                <c:pt idx="363">
                  <c:v>1.22</c:v>
                </c:pt>
                <c:pt idx="364">
                  <c:v>1.48</c:v>
                </c:pt>
                <c:pt idx="365">
                  <c:v>1.63</c:v>
                </c:pt>
                <c:pt idx="366">
                  <c:v>2.06</c:v>
                </c:pt>
                <c:pt idx="367">
                  <c:v>2.36</c:v>
                </c:pt>
                <c:pt idx="368">
                  <c:v>2.5</c:v>
                </c:pt>
                <c:pt idx="369">
                  <c:v>1.31</c:v>
                </c:pt>
                <c:pt idx="370">
                  <c:v>1.13</c:v>
                </c:pt>
                <c:pt idx="371">
                  <c:v>180.0</c:v>
                </c:pt>
              </c:numCache>
            </c:numRef>
          </c:xVal>
          <c:yVal>
            <c:numRef>
              <c:f>Sheet1!$C$2:$C$373</c:f>
              <c:numCache>
                <c:formatCode>General</c:formatCode>
                <c:ptCount val="372"/>
                <c:pt idx="0">
                  <c:v>0.22</c:v>
                </c:pt>
                <c:pt idx="1">
                  <c:v>0.22</c:v>
                </c:pt>
                <c:pt idx="2">
                  <c:v>9.55</c:v>
                </c:pt>
                <c:pt idx="3">
                  <c:v>9.7</c:v>
                </c:pt>
                <c:pt idx="4">
                  <c:v>76.21</c:v>
                </c:pt>
                <c:pt idx="5">
                  <c:v>1.66</c:v>
                </c:pt>
                <c:pt idx="6">
                  <c:v>1.66</c:v>
                </c:pt>
                <c:pt idx="7">
                  <c:v>0.94</c:v>
                </c:pt>
                <c:pt idx="8">
                  <c:v>0.95</c:v>
                </c:pt>
                <c:pt idx="9">
                  <c:v>42.34</c:v>
                </c:pt>
                <c:pt idx="10">
                  <c:v>40.23</c:v>
                </c:pt>
                <c:pt idx="11">
                  <c:v>6.119999999999997</c:v>
                </c:pt>
                <c:pt idx="12">
                  <c:v>6.01</c:v>
                </c:pt>
                <c:pt idx="13">
                  <c:v>0.16</c:v>
                </c:pt>
                <c:pt idx="14">
                  <c:v>0.17</c:v>
                </c:pt>
                <c:pt idx="15">
                  <c:v>1.24</c:v>
                </c:pt>
                <c:pt idx="16">
                  <c:v>1.23</c:v>
                </c:pt>
                <c:pt idx="17">
                  <c:v>1.19</c:v>
                </c:pt>
                <c:pt idx="18">
                  <c:v>1.18</c:v>
                </c:pt>
                <c:pt idx="19">
                  <c:v>11.39</c:v>
                </c:pt>
                <c:pt idx="20">
                  <c:v>11.43</c:v>
                </c:pt>
                <c:pt idx="21">
                  <c:v>1.66</c:v>
                </c:pt>
                <c:pt idx="22">
                  <c:v>1.7</c:v>
                </c:pt>
                <c:pt idx="23">
                  <c:v>4.609999999999998</c:v>
                </c:pt>
                <c:pt idx="24">
                  <c:v>4.359999999999998</c:v>
                </c:pt>
                <c:pt idx="25">
                  <c:v>1.06</c:v>
                </c:pt>
                <c:pt idx="26">
                  <c:v>1.04</c:v>
                </c:pt>
                <c:pt idx="27">
                  <c:v>3.05</c:v>
                </c:pt>
                <c:pt idx="28">
                  <c:v>2.7</c:v>
                </c:pt>
                <c:pt idx="29">
                  <c:v>31.21</c:v>
                </c:pt>
                <c:pt idx="30">
                  <c:v>8.15</c:v>
                </c:pt>
                <c:pt idx="31">
                  <c:v>0.77</c:v>
                </c:pt>
                <c:pt idx="32">
                  <c:v>0.42</c:v>
                </c:pt>
                <c:pt idx="33">
                  <c:v>1.53</c:v>
                </c:pt>
                <c:pt idx="34">
                  <c:v>8.92</c:v>
                </c:pt>
                <c:pt idx="35">
                  <c:v>5.58</c:v>
                </c:pt>
                <c:pt idx="36">
                  <c:v>23.85</c:v>
                </c:pt>
                <c:pt idx="37">
                  <c:v>4.37</c:v>
                </c:pt>
                <c:pt idx="38">
                  <c:v>0.64</c:v>
                </c:pt>
                <c:pt idx="39">
                  <c:v>0.31</c:v>
                </c:pt>
                <c:pt idx="40">
                  <c:v>0.29</c:v>
                </c:pt>
                <c:pt idx="41">
                  <c:v>0.44</c:v>
                </c:pt>
                <c:pt idx="42">
                  <c:v>36.47</c:v>
                </c:pt>
                <c:pt idx="43">
                  <c:v>20.83</c:v>
                </c:pt>
                <c:pt idx="44">
                  <c:v>9.2</c:v>
                </c:pt>
                <c:pt idx="45">
                  <c:v>0.8</c:v>
                </c:pt>
                <c:pt idx="46">
                  <c:v>0.09</c:v>
                </c:pt>
                <c:pt idx="47">
                  <c:v>0.06</c:v>
                </c:pt>
                <c:pt idx="48">
                  <c:v>0.31</c:v>
                </c:pt>
                <c:pt idx="49">
                  <c:v>31.27</c:v>
                </c:pt>
                <c:pt idx="50">
                  <c:v>0.66</c:v>
                </c:pt>
                <c:pt idx="51">
                  <c:v>0.26</c:v>
                </c:pt>
                <c:pt idx="52">
                  <c:v>0.44</c:v>
                </c:pt>
                <c:pt idx="53">
                  <c:v>0.14</c:v>
                </c:pt>
                <c:pt idx="54">
                  <c:v>2.32</c:v>
                </c:pt>
                <c:pt idx="55">
                  <c:v>2.14</c:v>
                </c:pt>
                <c:pt idx="56">
                  <c:v>1.92</c:v>
                </c:pt>
                <c:pt idx="57">
                  <c:v>2.87</c:v>
                </c:pt>
                <c:pt idx="58">
                  <c:v>2.78</c:v>
                </c:pt>
                <c:pt idx="59">
                  <c:v>2.24</c:v>
                </c:pt>
                <c:pt idx="60">
                  <c:v>2.31</c:v>
                </c:pt>
                <c:pt idx="61">
                  <c:v>2.7</c:v>
                </c:pt>
                <c:pt idx="62">
                  <c:v>3.02</c:v>
                </c:pt>
                <c:pt idx="63">
                  <c:v>23.84</c:v>
                </c:pt>
                <c:pt idx="64">
                  <c:v>1.85</c:v>
                </c:pt>
                <c:pt idx="65">
                  <c:v>1.54</c:v>
                </c:pt>
                <c:pt idx="66">
                  <c:v>2.16</c:v>
                </c:pt>
                <c:pt idx="67">
                  <c:v>1.67</c:v>
                </c:pt>
                <c:pt idx="68">
                  <c:v>1.75</c:v>
                </c:pt>
                <c:pt idx="69">
                  <c:v>1.75</c:v>
                </c:pt>
                <c:pt idx="70">
                  <c:v>2.45</c:v>
                </c:pt>
                <c:pt idx="71">
                  <c:v>1.99</c:v>
                </c:pt>
                <c:pt idx="72">
                  <c:v>15.48</c:v>
                </c:pt>
                <c:pt idx="73">
                  <c:v>3.16</c:v>
                </c:pt>
                <c:pt idx="74">
                  <c:v>1.32</c:v>
                </c:pt>
                <c:pt idx="75">
                  <c:v>1.34</c:v>
                </c:pt>
                <c:pt idx="76">
                  <c:v>2.01</c:v>
                </c:pt>
                <c:pt idx="77">
                  <c:v>1.96</c:v>
                </c:pt>
                <c:pt idx="78">
                  <c:v>13.88</c:v>
                </c:pt>
                <c:pt idx="79">
                  <c:v>0.62</c:v>
                </c:pt>
                <c:pt idx="80">
                  <c:v>2.39</c:v>
                </c:pt>
                <c:pt idx="81">
                  <c:v>0.9</c:v>
                </c:pt>
                <c:pt idx="82">
                  <c:v>2.84</c:v>
                </c:pt>
                <c:pt idx="83">
                  <c:v>0.79</c:v>
                </c:pt>
                <c:pt idx="84">
                  <c:v>1.32</c:v>
                </c:pt>
                <c:pt idx="85">
                  <c:v>2.83</c:v>
                </c:pt>
                <c:pt idx="86">
                  <c:v>4.41</c:v>
                </c:pt>
                <c:pt idx="87">
                  <c:v>0.5</c:v>
                </c:pt>
                <c:pt idx="88">
                  <c:v>2.08</c:v>
                </c:pt>
                <c:pt idx="89">
                  <c:v>0.86</c:v>
                </c:pt>
                <c:pt idx="90">
                  <c:v>2.54</c:v>
                </c:pt>
                <c:pt idx="91">
                  <c:v>0.55</c:v>
                </c:pt>
                <c:pt idx="92">
                  <c:v>2.85</c:v>
                </c:pt>
                <c:pt idx="93">
                  <c:v>1.31</c:v>
                </c:pt>
                <c:pt idx="94">
                  <c:v>4.1</c:v>
                </c:pt>
                <c:pt idx="95">
                  <c:v>0.67</c:v>
                </c:pt>
                <c:pt idx="96">
                  <c:v>0.77</c:v>
                </c:pt>
                <c:pt idx="97">
                  <c:v>0.87</c:v>
                </c:pt>
                <c:pt idx="98">
                  <c:v>2.64</c:v>
                </c:pt>
                <c:pt idx="99">
                  <c:v>2.8</c:v>
                </c:pt>
                <c:pt idx="100">
                  <c:v>1.4</c:v>
                </c:pt>
                <c:pt idx="101">
                  <c:v>3.0</c:v>
                </c:pt>
                <c:pt idx="102">
                  <c:v>1.12</c:v>
                </c:pt>
                <c:pt idx="103">
                  <c:v>0.93</c:v>
                </c:pt>
                <c:pt idx="104">
                  <c:v>1.2</c:v>
                </c:pt>
                <c:pt idx="105">
                  <c:v>3.16</c:v>
                </c:pt>
                <c:pt idx="106">
                  <c:v>1.65</c:v>
                </c:pt>
                <c:pt idx="107">
                  <c:v>3.34</c:v>
                </c:pt>
                <c:pt idx="108">
                  <c:v>3.89</c:v>
                </c:pt>
                <c:pt idx="109">
                  <c:v>25.33</c:v>
                </c:pt>
                <c:pt idx="110">
                  <c:v>1.16</c:v>
                </c:pt>
                <c:pt idx="111">
                  <c:v>0.81</c:v>
                </c:pt>
                <c:pt idx="112">
                  <c:v>1.26</c:v>
                </c:pt>
                <c:pt idx="113">
                  <c:v>2.73</c:v>
                </c:pt>
                <c:pt idx="114">
                  <c:v>1.47</c:v>
                </c:pt>
                <c:pt idx="115">
                  <c:v>2.6</c:v>
                </c:pt>
                <c:pt idx="116">
                  <c:v>4.149999999999999</c:v>
                </c:pt>
                <c:pt idx="117">
                  <c:v>2.59</c:v>
                </c:pt>
                <c:pt idx="118">
                  <c:v>0.78</c:v>
                </c:pt>
                <c:pt idx="119">
                  <c:v>1.32</c:v>
                </c:pt>
                <c:pt idx="120">
                  <c:v>4.64</c:v>
                </c:pt>
                <c:pt idx="121">
                  <c:v>1.68</c:v>
                </c:pt>
                <c:pt idx="122">
                  <c:v>5.51</c:v>
                </c:pt>
                <c:pt idx="123">
                  <c:v>4.71</c:v>
                </c:pt>
                <c:pt idx="124">
                  <c:v>0.32</c:v>
                </c:pt>
                <c:pt idx="125">
                  <c:v>0.54</c:v>
                </c:pt>
                <c:pt idx="126">
                  <c:v>0.4</c:v>
                </c:pt>
                <c:pt idx="127">
                  <c:v>0.46</c:v>
                </c:pt>
                <c:pt idx="128">
                  <c:v>1.46</c:v>
                </c:pt>
                <c:pt idx="129">
                  <c:v>0.7</c:v>
                </c:pt>
                <c:pt idx="130">
                  <c:v>1.53</c:v>
                </c:pt>
                <c:pt idx="131">
                  <c:v>1.71</c:v>
                </c:pt>
                <c:pt idx="132">
                  <c:v>0.38</c:v>
                </c:pt>
                <c:pt idx="133">
                  <c:v>0.7</c:v>
                </c:pt>
                <c:pt idx="134">
                  <c:v>0.44</c:v>
                </c:pt>
                <c:pt idx="135">
                  <c:v>0.56</c:v>
                </c:pt>
                <c:pt idx="136">
                  <c:v>2.22</c:v>
                </c:pt>
                <c:pt idx="137">
                  <c:v>0.94</c:v>
                </c:pt>
                <c:pt idx="138">
                  <c:v>2.4</c:v>
                </c:pt>
                <c:pt idx="139">
                  <c:v>3.14</c:v>
                </c:pt>
                <c:pt idx="140">
                  <c:v>21.84</c:v>
                </c:pt>
                <c:pt idx="141">
                  <c:v>0.99</c:v>
                </c:pt>
                <c:pt idx="142">
                  <c:v>0.78</c:v>
                </c:pt>
                <c:pt idx="143">
                  <c:v>2.23</c:v>
                </c:pt>
                <c:pt idx="144">
                  <c:v>1.05</c:v>
                </c:pt>
                <c:pt idx="145">
                  <c:v>1.91</c:v>
                </c:pt>
                <c:pt idx="146">
                  <c:v>2.44</c:v>
                </c:pt>
                <c:pt idx="147">
                  <c:v>0.6</c:v>
                </c:pt>
                <c:pt idx="148">
                  <c:v>0.88</c:v>
                </c:pt>
                <c:pt idx="149">
                  <c:v>3.51</c:v>
                </c:pt>
                <c:pt idx="150">
                  <c:v>1.61</c:v>
                </c:pt>
                <c:pt idx="151">
                  <c:v>3.69</c:v>
                </c:pt>
                <c:pt idx="152">
                  <c:v>3.96</c:v>
                </c:pt>
                <c:pt idx="153">
                  <c:v>22.48</c:v>
                </c:pt>
                <c:pt idx="154">
                  <c:v>0.67</c:v>
                </c:pt>
                <c:pt idx="155">
                  <c:v>0.74</c:v>
                </c:pt>
                <c:pt idx="156">
                  <c:v>0.58</c:v>
                </c:pt>
                <c:pt idx="157">
                  <c:v>0.73</c:v>
                </c:pt>
                <c:pt idx="158">
                  <c:v>2.42</c:v>
                </c:pt>
                <c:pt idx="159">
                  <c:v>2.35</c:v>
                </c:pt>
                <c:pt idx="160">
                  <c:v>1.08</c:v>
                </c:pt>
                <c:pt idx="161">
                  <c:v>3.0</c:v>
                </c:pt>
                <c:pt idx="162">
                  <c:v>0.7</c:v>
                </c:pt>
                <c:pt idx="163">
                  <c:v>0.96</c:v>
                </c:pt>
                <c:pt idx="164">
                  <c:v>0.6</c:v>
                </c:pt>
                <c:pt idx="165">
                  <c:v>0.74</c:v>
                </c:pt>
                <c:pt idx="166">
                  <c:v>3.62</c:v>
                </c:pt>
                <c:pt idx="167">
                  <c:v>1.48</c:v>
                </c:pt>
                <c:pt idx="168">
                  <c:v>3.72</c:v>
                </c:pt>
                <c:pt idx="169">
                  <c:v>5.43</c:v>
                </c:pt>
                <c:pt idx="170">
                  <c:v>25.52</c:v>
                </c:pt>
                <c:pt idx="171">
                  <c:v>0.84</c:v>
                </c:pt>
                <c:pt idx="172">
                  <c:v>1.0</c:v>
                </c:pt>
                <c:pt idx="173">
                  <c:v>0.57</c:v>
                </c:pt>
                <c:pt idx="174">
                  <c:v>0.81</c:v>
                </c:pt>
                <c:pt idx="175">
                  <c:v>2.62</c:v>
                </c:pt>
                <c:pt idx="176">
                  <c:v>1.35</c:v>
                </c:pt>
                <c:pt idx="177">
                  <c:v>3.16</c:v>
                </c:pt>
                <c:pt idx="178">
                  <c:v>3.4</c:v>
                </c:pt>
                <c:pt idx="179">
                  <c:v>42.61</c:v>
                </c:pt>
                <c:pt idx="180">
                  <c:v>0.8</c:v>
                </c:pt>
                <c:pt idx="181">
                  <c:v>0.8</c:v>
                </c:pt>
                <c:pt idx="182">
                  <c:v>2.3</c:v>
                </c:pt>
                <c:pt idx="183">
                  <c:v>2.31</c:v>
                </c:pt>
                <c:pt idx="184">
                  <c:v>1.22</c:v>
                </c:pt>
                <c:pt idx="185">
                  <c:v>3.04</c:v>
                </c:pt>
                <c:pt idx="186">
                  <c:v>0.69</c:v>
                </c:pt>
                <c:pt idx="187">
                  <c:v>1.06</c:v>
                </c:pt>
                <c:pt idx="188">
                  <c:v>3.07</c:v>
                </c:pt>
                <c:pt idx="189">
                  <c:v>1.61</c:v>
                </c:pt>
                <c:pt idx="190">
                  <c:v>3.3</c:v>
                </c:pt>
                <c:pt idx="191">
                  <c:v>4.43</c:v>
                </c:pt>
                <c:pt idx="192">
                  <c:v>33.87</c:v>
                </c:pt>
                <c:pt idx="193">
                  <c:v>0.79</c:v>
                </c:pt>
                <c:pt idx="194">
                  <c:v>0.72</c:v>
                </c:pt>
                <c:pt idx="195">
                  <c:v>2.51</c:v>
                </c:pt>
                <c:pt idx="196">
                  <c:v>2.3</c:v>
                </c:pt>
                <c:pt idx="197">
                  <c:v>1.18</c:v>
                </c:pt>
                <c:pt idx="198">
                  <c:v>2.88</c:v>
                </c:pt>
                <c:pt idx="199">
                  <c:v>0.69</c:v>
                </c:pt>
                <c:pt idx="200">
                  <c:v>1.04</c:v>
                </c:pt>
                <c:pt idx="201">
                  <c:v>2.89</c:v>
                </c:pt>
                <c:pt idx="202">
                  <c:v>1.37</c:v>
                </c:pt>
                <c:pt idx="203">
                  <c:v>3.8</c:v>
                </c:pt>
                <c:pt idx="204">
                  <c:v>3.91</c:v>
                </c:pt>
                <c:pt idx="205">
                  <c:v>25.55</c:v>
                </c:pt>
                <c:pt idx="206">
                  <c:v>0.06</c:v>
                </c:pt>
                <c:pt idx="207">
                  <c:v>0.06</c:v>
                </c:pt>
                <c:pt idx="208">
                  <c:v>0.08</c:v>
                </c:pt>
                <c:pt idx="209">
                  <c:v>0.08</c:v>
                </c:pt>
                <c:pt idx="210">
                  <c:v>0.06</c:v>
                </c:pt>
                <c:pt idx="211">
                  <c:v>0.06</c:v>
                </c:pt>
                <c:pt idx="212">
                  <c:v>0.08</c:v>
                </c:pt>
                <c:pt idx="213">
                  <c:v>0.08</c:v>
                </c:pt>
                <c:pt idx="214">
                  <c:v>0.1</c:v>
                </c:pt>
                <c:pt idx="215">
                  <c:v>0.09</c:v>
                </c:pt>
                <c:pt idx="216">
                  <c:v>0.12</c:v>
                </c:pt>
                <c:pt idx="217">
                  <c:v>0.14</c:v>
                </c:pt>
                <c:pt idx="218">
                  <c:v>0.06</c:v>
                </c:pt>
                <c:pt idx="219">
                  <c:v>0.06</c:v>
                </c:pt>
                <c:pt idx="220">
                  <c:v>0.08</c:v>
                </c:pt>
                <c:pt idx="221">
                  <c:v>0.09</c:v>
                </c:pt>
                <c:pt idx="222">
                  <c:v>0.07</c:v>
                </c:pt>
                <c:pt idx="223">
                  <c:v>0.06</c:v>
                </c:pt>
                <c:pt idx="224">
                  <c:v>0.09</c:v>
                </c:pt>
                <c:pt idx="225">
                  <c:v>0.09</c:v>
                </c:pt>
                <c:pt idx="226">
                  <c:v>0.18</c:v>
                </c:pt>
                <c:pt idx="227">
                  <c:v>0.1</c:v>
                </c:pt>
                <c:pt idx="228">
                  <c:v>0.1</c:v>
                </c:pt>
                <c:pt idx="229">
                  <c:v>0.15</c:v>
                </c:pt>
                <c:pt idx="230">
                  <c:v>0.14</c:v>
                </c:pt>
                <c:pt idx="231">
                  <c:v>0.16</c:v>
                </c:pt>
                <c:pt idx="232">
                  <c:v>0.16</c:v>
                </c:pt>
                <c:pt idx="233">
                  <c:v>0.22</c:v>
                </c:pt>
                <c:pt idx="234">
                  <c:v>0.2</c:v>
                </c:pt>
                <c:pt idx="235">
                  <c:v>0.34</c:v>
                </c:pt>
                <c:pt idx="236">
                  <c:v>0.04</c:v>
                </c:pt>
                <c:pt idx="237">
                  <c:v>0.04</c:v>
                </c:pt>
                <c:pt idx="238">
                  <c:v>0.04</c:v>
                </c:pt>
                <c:pt idx="239">
                  <c:v>0.05</c:v>
                </c:pt>
                <c:pt idx="240">
                  <c:v>0.04</c:v>
                </c:pt>
                <c:pt idx="241">
                  <c:v>0.04</c:v>
                </c:pt>
                <c:pt idx="242">
                  <c:v>0.05</c:v>
                </c:pt>
                <c:pt idx="243">
                  <c:v>0.05</c:v>
                </c:pt>
                <c:pt idx="244">
                  <c:v>0.04</c:v>
                </c:pt>
                <c:pt idx="245">
                  <c:v>0.04</c:v>
                </c:pt>
                <c:pt idx="246">
                  <c:v>0.04</c:v>
                </c:pt>
                <c:pt idx="247">
                  <c:v>0.04</c:v>
                </c:pt>
                <c:pt idx="248">
                  <c:v>0.04</c:v>
                </c:pt>
                <c:pt idx="249">
                  <c:v>0.04</c:v>
                </c:pt>
                <c:pt idx="250">
                  <c:v>0.04</c:v>
                </c:pt>
                <c:pt idx="251">
                  <c:v>0.04</c:v>
                </c:pt>
                <c:pt idx="252">
                  <c:v>0.04</c:v>
                </c:pt>
                <c:pt idx="253">
                  <c:v>0.04</c:v>
                </c:pt>
                <c:pt idx="254">
                  <c:v>0.05</c:v>
                </c:pt>
                <c:pt idx="255">
                  <c:v>0.04</c:v>
                </c:pt>
                <c:pt idx="256">
                  <c:v>0.04</c:v>
                </c:pt>
                <c:pt idx="257">
                  <c:v>0.04</c:v>
                </c:pt>
                <c:pt idx="258">
                  <c:v>0.05</c:v>
                </c:pt>
                <c:pt idx="259">
                  <c:v>0.04</c:v>
                </c:pt>
                <c:pt idx="260">
                  <c:v>0.04</c:v>
                </c:pt>
                <c:pt idx="261">
                  <c:v>0.04</c:v>
                </c:pt>
                <c:pt idx="262">
                  <c:v>0.05</c:v>
                </c:pt>
                <c:pt idx="263">
                  <c:v>0.04</c:v>
                </c:pt>
                <c:pt idx="264">
                  <c:v>0.04</c:v>
                </c:pt>
                <c:pt idx="265">
                  <c:v>0.03</c:v>
                </c:pt>
                <c:pt idx="266">
                  <c:v>0.05</c:v>
                </c:pt>
                <c:pt idx="267">
                  <c:v>0.05</c:v>
                </c:pt>
                <c:pt idx="268">
                  <c:v>0.08</c:v>
                </c:pt>
                <c:pt idx="269">
                  <c:v>0.08</c:v>
                </c:pt>
                <c:pt idx="270">
                  <c:v>0.09</c:v>
                </c:pt>
                <c:pt idx="271">
                  <c:v>0.09</c:v>
                </c:pt>
                <c:pt idx="272">
                  <c:v>0.08</c:v>
                </c:pt>
                <c:pt idx="273">
                  <c:v>0.09</c:v>
                </c:pt>
                <c:pt idx="274">
                  <c:v>0.09</c:v>
                </c:pt>
                <c:pt idx="275">
                  <c:v>0.1</c:v>
                </c:pt>
                <c:pt idx="276">
                  <c:v>0.08</c:v>
                </c:pt>
                <c:pt idx="277">
                  <c:v>0.09</c:v>
                </c:pt>
                <c:pt idx="278">
                  <c:v>0.09</c:v>
                </c:pt>
                <c:pt idx="279">
                  <c:v>0.1</c:v>
                </c:pt>
                <c:pt idx="280">
                  <c:v>0.09</c:v>
                </c:pt>
                <c:pt idx="281">
                  <c:v>0.09</c:v>
                </c:pt>
                <c:pt idx="282">
                  <c:v>0.09</c:v>
                </c:pt>
                <c:pt idx="283">
                  <c:v>0.1</c:v>
                </c:pt>
                <c:pt idx="284">
                  <c:v>0.17</c:v>
                </c:pt>
                <c:pt idx="285">
                  <c:v>0.07</c:v>
                </c:pt>
                <c:pt idx="286">
                  <c:v>0.07</c:v>
                </c:pt>
                <c:pt idx="287">
                  <c:v>0.11</c:v>
                </c:pt>
                <c:pt idx="288">
                  <c:v>0.11</c:v>
                </c:pt>
                <c:pt idx="289">
                  <c:v>0.1</c:v>
                </c:pt>
                <c:pt idx="290">
                  <c:v>0.1</c:v>
                </c:pt>
                <c:pt idx="291">
                  <c:v>0.16</c:v>
                </c:pt>
                <c:pt idx="292">
                  <c:v>0.15</c:v>
                </c:pt>
                <c:pt idx="293">
                  <c:v>0.11</c:v>
                </c:pt>
                <c:pt idx="294">
                  <c:v>0.1</c:v>
                </c:pt>
                <c:pt idx="295">
                  <c:v>0.16</c:v>
                </c:pt>
                <c:pt idx="296">
                  <c:v>0.16</c:v>
                </c:pt>
                <c:pt idx="297">
                  <c:v>0.12</c:v>
                </c:pt>
                <c:pt idx="298">
                  <c:v>0.12</c:v>
                </c:pt>
                <c:pt idx="299">
                  <c:v>0.16</c:v>
                </c:pt>
                <c:pt idx="300">
                  <c:v>0.19</c:v>
                </c:pt>
                <c:pt idx="301">
                  <c:v>0.42</c:v>
                </c:pt>
                <c:pt idx="302">
                  <c:v>104.06</c:v>
                </c:pt>
                <c:pt idx="303">
                  <c:v>113.68</c:v>
                </c:pt>
                <c:pt idx="304">
                  <c:v>1.07</c:v>
                </c:pt>
                <c:pt idx="305">
                  <c:v>0.87</c:v>
                </c:pt>
                <c:pt idx="306">
                  <c:v>0.7</c:v>
                </c:pt>
                <c:pt idx="307">
                  <c:v>0.78</c:v>
                </c:pt>
                <c:pt idx="308">
                  <c:v>1.08</c:v>
                </c:pt>
                <c:pt idx="309">
                  <c:v>0.78</c:v>
                </c:pt>
                <c:pt idx="310">
                  <c:v>0.74</c:v>
                </c:pt>
                <c:pt idx="311">
                  <c:v>1.0</c:v>
                </c:pt>
                <c:pt idx="312">
                  <c:v>3.09</c:v>
                </c:pt>
                <c:pt idx="313">
                  <c:v>1.18</c:v>
                </c:pt>
                <c:pt idx="314">
                  <c:v>13.02</c:v>
                </c:pt>
                <c:pt idx="315">
                  <c:v>1.48</c:v>
                </c:pt>
                <c:pt idx="316">
                  <c:v>7.859999999999998</c:v>
                </c:pt>
                <c:pt idx="317">
                  <c:v>1.03</c:v>
                </c:pt>
                <c:pt idx="318">
                  <c:v>2.2</c:v>
                </c:pt>
                <c:pt idx="319">
                  <c:v>1.44</c:v>
                </c:pt>
                <c:pt idx="320">
                  <c:v>2.39</c:v>
                </c:pt>
                <c:pt idx="321">
                  <c:v>13.4</c:v>
                </c:pt>
                <c:pt idx="322">
                  <c:v>2.15</c:v>
                </c:pt>
                <c:pt idx="323">
                  <c:v>0.88</c:v>
                </c:pt>
                <c:pt idx="324">
                  <c:v>1.06</c:v>
                </c:pt>
                <c:pt idx="325">
                  <c:v>0.94</c:v>
                </c:pt>
                <c:pt idx="326">
                  <c:v>0.88</c:v>
                </c:pt>
                <c:pt idx="327">
                  <c:v>1.87</c:v>
                </c:pt>
                <c:pt idx="328">
                  <c:v>4.74</c:v>
                </c:pt>
                <c:pt idx="329">
                  <c:v>1.19</c:v>
                </c:pt>
                <c:pt idx="330">
                  <c:v>0.7</c:v>
                </c:pt>
                <c:pt idx="331">
                  <c:v>0.45</c:v>
                </c:pt>
                <c:pt idx="332">
                  <c:v>0.48</c:v>
                </c:pt>
                <c:pt idx="333">
                  <c:v>0.46</c:v>
                </c:pt>
                <c:pt idx="334">
                  <c:v>3.42</c:v>
                </c:pt>
                <c:pt idx="335">
                  <c:v>6.98</c:v>
                </c:pt>
                <c:pt idx="336">
                  <c:v>0.5</c:v>
                </c:pt>
                <c:pt idx="337">
                  <c:v>0.96</c:v>
                </c:pt>
                <c:pt idx="338">
                  <c:v>17.79</c:v>
                </c:pt>
                <c:pt idx="339">
                  <c:v>0.34</c:v>
                </c:pt>
                <c:pt idx="340">
                  <c:v>0.56</c:v>
                </c:pt>
                <c:pt idx="341">
                  <c:v>0.89</c:v>
                </c:pt>
                <c:pt idx="342">
                  <c:v>1.48</c:v>
                </c:pt>
                <c:pt idx="343">
                  <c:v>1.82</c:v>
                </c:pt>
                <c:pt idx="344">
                  <c:v>2.57</c:v>
                </c:pt>
                <c:pt idx="345">
                  <c:v>3.58</c:v>
                </c:pt>
                <c:pt idx="346">
                  <c:v>4.63</c:v>
                </c:pt>
                <c:pt idx="347">
                  <c:v>5.34</c:v>
                </c:pt>
                <c:pt idx="348">
                  <c:v>8.220000000000001</c:v>
                </c:pt>
                <c:pt idx="349">
                  <c:v>24.98</c:v>
                </c:pt>
                <c:pt idx="350">
                  <c:v>14.24</c:v>
                </c:pt>
                <c:pt idx="351">
                  <c:v>19.55</c:v>
                </c:pt>
                <c:pt idx="352">
                  <c:v>14.2</c:v>
                </c:pt>
                <c:pt idx="353">
                  <c:v>19.61</c:v>
                </c:pt>
                <c:pt idx="354">
                  <c:v>10.74</c:v>
                </c:pt>
                <c:pt idx="355">
                  <c:v>9.210000000000001</c:v>
                </c:pt>
                <c:pt idx="356">
                  <c:v>0.34</c:v>
                </c:pt>
                <c:pt idx="357">
                  <c:v>0.32</c:v>
                </c:pt>
                <c:pt idx="358">
                  <c:v>0.44</c:v>
                </c:pt>
                <c:pt idx="359">
                  <c:v>0.61</c:v>
                </c:pt>
                <c:pt idx="360">
                  <c:v>0.8</c:v>
                </c:pt>
                <c:pt idx="361">
                  <c:v>1.0</c:v>
                </c:pt>
                <c:pt idx="362">
                  <c:v>1.11</c:v>
                </c:pt>
                <c:pt idx="363">
                  <c:v>1.22</c:v>
                </c:pt>
                <c:pt idx="364">
                  <c:v>1.48</c:v>
                </c:pt>
                <c:pt idx="365">
                  <c:v>1.63</c:v>
                </c:pt>
                <c:pt idx="366">
                  <c:v>2.06</c:v>
                </c:pt>
                <c:pt idx="367">
                  <c:v>2.36</c:v>
                </c:pt>
                <c:pt idx="368">
                  <c:v>2.5</c:v>
                </c:pt>
                <c:pt idx="369">
                  <c:v>1.31</c:v>
                </c:pt>
                <c:pt idx="370">
                  <c:v>1.13</c:v>
                </c:pt>
                <c:pt idx="371">
                  <c:v>180.0</c:v>
                </c:pt>
              </c:numCache>
            </c:numRef>
          </c:yVal>
          <c:smooth val="0"/>
        </c:ser>
        <c:dLbls>
          <c:showLegendKey val="0"/>
          <c:showVal val="0"/>
          <c:showCatName val="0"/>
          <c:showSerName val="0"/>
          <c:showPercent val="0"/>
          <c:showBubbleSize val="0"/>
        </c:dLbls>
        <c:axId val="2128355816"/>
        <c:axId val="2128362248"/>
      </c:scatterChart>
      <c:valAx>
        <c:axId val="2128355816"/>
        <c:scaling>
          <c:orientation val="minMax"/>
          <c:max val="180.0"/>
          <c:min val="0.0"/>
        </c:scaling>
        <c:delete val="0"/>
        <c:axPos val="b"/>
        <c:title>
          <c:tx>
            <c:rich>
              <a:bodyPr/>
              <a:lstStyle/>
              <a:p>
                <a:pPr>
                  <a:defRPr>
                    <a:solidFill>
                      <a:schemeClr val="dk1"/>
                    </a:solidFill>
                    <a:latin typeface="+mn-lt"/>
                    <a:ea typeface="+mn-ea"/>
                    <a:cs typeface="+mn-cs"/>
                  </a:defRPr>
                </a:pPr>
                <a:r>
                  <a:rPr lang="en-US" dirty="0" smtClean="0">
                    <a:solidFill>
                      <a:schemeClr val="dk1"/>
                    </a:solidFill>
                    <a:latin typeface="+mn-lt"/>
                    <a:ea typeface="+mn-ea"/>
                    <a:cs typeface="+mn-cs"/>
                  </a:rPr>
                  <a:t>Z3/PDR (</a:t>
                </a:r>
                <a:r>
                  <a:rPr lang="en-US" dirty="0" err="1" smtClean="0">
                    <a:solidFill>
                      <a:schemeClr val="dk1"/>
                    </a:solidFill>
                    <a:latin typeface="+mn-lt"/>
                    <a:ea typeface="+mn-ea"/>
                    <a:cs typeface="+mn-cs"/>
                  </a:rPr>
                  <a:t>secs</a:t>
                </a:r>
                <a:r>
                  <a:rPr lang="en-US" dirty="0" smtClean="0">
                    <a:solidFill>
                      <a:schemeClr val="dk1"/>
                    </a:solidFill>
                    <a:latin typeface="+mn-lt"/>
                    <a:ea typeface="+mn-ea"/>
                    <a:cs typeface="+mn-cs"/>
                  </a:rPr>
                  <a:t>)</a:t>
                </a:r>
                <a:endParaRPr lang="en-US" dirty="0"/>
              </a:p>
            </c:rich>
          </c:tx>
          <c:layout/>
          <c:overlay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28362248"/>
        <c:crosses val="autoZero"/>
        <c:crossBetween val="midCat"/>
        <c:majorUnit val="50.0"/>
        <c:minorUnit val="10.0"/>
      </c:valAx>
      <c:valAx>
        <c:axId val="2128362248"/>
        <c:scaling>
          <c:orientation val="minMax"/>
          <c:max val="180.0"/>
          <c:min val="0.0"/>
        </c:scaling>
        <c:delete val="0"/>
        <c:axPos val="l"/>
        <c:title>
          <c:tx>
            <c:rich>
              <a:bodyPr rot="-5400000" vert="horz"/>
              <a:lstStyle/>
              <a:p>
                <a:pPr>
                  <a:defRPr>
                    <a:solidFill>
                      <a:schemeClr val="dk1"/>
                    </a:solidFill>
                    <a:latin typeface="+mn-lt"/>
                    <a:ea typeface="+mn-ea"/>
                    <a:cs typeface="+mn-cs"/>
                  </a:defRPr>
                </a:pPr>
                <a:r>
                  <a:rPr lang="en-US" dirty="0" smtClean="0">
                    <a:solidFill>
                      <a:schemeClr val="dk1"/>
                    </a:solidFill>
                    <a:latin typeface="+mn-lt"/>
                    <a:ea typeface="+mn-ea"/>
                    <a:cs typeface="+mn-cs"/>
                  </a:rPr>
                  <a:t>Spacer (</a:t>
                </a:r>
                <a:r>
                  <a:rPr lang="en-US" dirty="0" err="1" smtClean="0">
                    <a:solidFill>
                      <a:schemeClr val="dk1"/>
                    </a:solidFill>
                    <a:latin typeface="+mn-lt"/>
                    <a:ea typeface="+mn-ea"/>
                    <a:cs typeface="+mn-cs"/>
                  </a:rPr>
                  <a:t>secs</a:t>
                </a:r>
                <a:r>
                  <a:rPr lang="en-US" dirty="0" smtClean="0">
                    <a:solidFill>
                      <a:schemeClr val="dk1"/>
                    </a:solidFill>
                    <a:latin typeface="+mn-lt"/>
                    <a:ea typeface="+mn-ea"/>
                    <a:cs typeface="+mn-cs"/>
                  </a:rPr>
                  <a:t>)</a:t>
                </a:r>
                <a:endParaRPr lang="en-US" dirty="0">
                  <a:latin typeface="+mn-lt"/>
                  <a:cs typeface="BlairMdITC TT-Medium"/>
                </a:endParaRPr>
              </a:p>
            </c:rich>
          </c:tx>
          <c:layout/>
          <c:overlay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28355816"/>
        <c:crosses val="autoZero"/>
        <c:crossBetween val="midCat"/>
        <c:majorUnit val="50.0"/>
        <c:minorUnit val="1.0"/>
      </c:valAx>
      <c:spPr>
        <a:solidFill>
          <a:schemeClr val="accent3">
            <a:lumMod val="20000"/>
            <a:lumOff val="8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lgn="ctr">
              <a:defRPr/>
            </a:pPr>
            <a:r>
              <a:rPr lang="en-US" dirty="0" smtClean="0"/>
              <a:t>SAFE Benchmarks</a:t>
            </a:r>
            <a:endParaRPr lang="en-US" dirty="0"/>
          </a:p>
        </c:rich>
      </c:tx>
      <c:layout/>
      <c:overlay val="0"/>
    </c:title>
    <c:autoTitleDeleted val="0"/>
    <c:plotArea>
      <c:layout/>
      <c:scatterChart>
        <c:scatterStyle val="lineMarker"/>
        <c:varyColors val="0"/>
        <c:ser>
          <c:idx val="0"/>
          <c:order val="0"/>
          <c:tx>
            <c:strRef>
              <c:f>Sheet1!$B$1</c:f>
              <c:strCache>
                <c:ptCount val="1"/>
                <c:pt idx="0">
                  <c:v>Y-Value 1</c:v>
                </c:pt>
              </c:strCache>
            </c:strRef>
          </c:tx>
          <c:spPr>
            <a:ln w="66675">
              <a:noFill/>
            </a:ln>
            <a:effectLst/>
          </c:spPr>
          <c:marker>
            <c:symbol val="square"/>
            <c:size val="10"/>
            <c:spPr>
              <a:solidFill>
                <a:schemeClr val="accent2">
                  <a:lumMod val="75000"/>
                </a:schemeClr>
              </a:solidFill>
              <a:effectLst/>
            </c:spPr>
          </c:marker>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8.23</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Sheet1!$B$2:$B$226</c:f>
              <c:numCache>
                <c:formatCode>General</c:formatCode>
                <c:ptCount val="225"/>
                <c:pt idx="0">
                  <c:v>4.0</c:v>
                </c:pt>
                <c:pt idx="1">
                  <c:v>4.01</c:v>
                </c:pt>
                <c:pt idx="2">
                  <c:v>10.59</c:v>
                </c:pt>
                <c:pt idx="3">
                  <c:v>0.63</c:v>
                </c:pt>
                <c:pt idx="4">
                  <c:v>4.109999999999999</c:v>
                </c:pt>
                <c:pt idx="5">
                  <c:v>46.39</c:v>
                </c:pt>
                <c:pt idx="6">
                  <c:v>19.19</c:v>
                </c:pt>
                <c:pt idx="7">
                  <c:v>0.37</c:v>
                </c:pt>
                <c:pt idx="8">
                  <c:v>1.14</c:v>
                </c:pt>
                <c:pt idx="9">
                  <c:v>0.15</c:v>
                </c:pt>
                <c:pt idx="10">
                  <c:v>0.14</c:v>
                </c:pt>
                <c:pt idx="11">
                  <c:v>0.92</c:v>
                </c:pt>
                <c:pt idx="12">
                  <c:v>0.37</c:v>
                </c:pt>
                <c:pt idx="13">
                  <c:v>0.37</c:v>
                </c:pt>
                <c:pt idx="14">
                  <c:v>0.6</c:v>
                </c:pt>
                <c:pt idx="15">
                  <c:v>1.66</c:v>
                </c:pt>
                <c:pt idx="16">
                  <c:v>1.98</c:v>
                </c:pt>
                <c:pt idx="17">
                  <c:v>1.7</c:v>
                </c:pt>
                <c:pt idx="18">
                  <c:v>0.99</c:v>
                </c:pt>
                <c:pt idx="19">
                  <c:v>2.02</c:v>
                </c:pt>
                <c:pt idx="20">
                  <c:v>1.04</c:v>
                </c:pt>
                <c:pt idx="21">
                  <c:v>34.24</c:v>
                </c:pt>
                <c:pt idx="22">
                  <c:v>19.15</c:v>
                </c:pt>
                <c:pt idx="23">
                  <c:v>17.83</c:v>
                </c:pt>
                <c:pt idx="24">
                  <c:v>21.03</c:v>
                </c:pt>
                <c:pt idx="25">
                  <c:v>29.53</c:v>
                </c:pt>
                <c:pt idx="26">
                  <c:v>29.69</c:v>
                </c:pt>
                <c:pt idx="27">
                  <c:v>14.22</c:v>
                </c:pt>
                <c:pt idx="28">
                  <c:v>19.49</c:v>
                </c:pt>
                <c:pt idx="29">
                  <c:v>13.19</c:v>
                </c:pt>
                <c:pt idx="30">
                  <c:v>12.98</c:v>
                </c:pt>
                <c:pt idx="31">
                  <c:v>14.36</c:v>
                </c:pt>
                <c:pt idx="32">
                  <c:v>15.16</c:v>
                </c:pt>
                <c:pt idx="33">
                  <c:v>13.47</c:v>
                </c:pt>
                <c:pt idx="34">
                  <c:v>13.63</c:v>
                </c:pt>
                <c:pt idx="35">
                  <c:v>22.5</c:v>
                </c:pt>
                <c:pt idx="36">
                  <c:v>22.73</c:v>
                </c:pt>
                <c:pt idx="37">
                  <c:v>14.33</c:v>
                </c:pt>
                <c:pt idx="38">
                  <c:v>12.6</c:v>
                </c:pt>
                <c:pt idx="39">
                  <c:v>25.82</c:v>
                </c:pt>
                <c:pt idx="40">
                  <c:v>22.12</c:v>
                </c:pt>
                <c:pt idx="41">
                  <c:v>0.42</c:v>
                </c:pt>
                <c:pt idx="42">
                  <c:v>0.43</c:v>
                </c:pt>
                <c:pt idx="43">
                  <c:v>0.42</c:v>
                </c:pt>
                <c:pt idx="44">
                  <c:v>0.79</c:v>
                </c:pt>
                <c:pt idx="45">
                  <c:v>0.6</c:v>
                </c:pt>
                <c:pt idx="46">
                  <c:v>1.11</c:v>
                </c:pt>
                <c:pt idx="47">
                  <c:v>0.42</c:v>
                </c:pt>
                <c:pt idx="48">
                  <c:v>0.8</c:v>
                </c:pt>
                <c:pt idx="49">
                  <c:v>0.6</c:v>
                </c:pt>
                <c:pt idx="50">
                  <c:v>1.13</c:v>
                </c:pt>
                <c:pt idx="51">
                  <c:v>14.02</c:v>
                </c:pt>
                <c:pt idx="52">
                  <c:v>16.38</c:v>
                </c:pt>
                <c:pt idx="53">
                  <c:v>11.91</c:v>
                </c:pt>
                <c:pt idx="54">
                  <c:v>12.19</c:v>
                </c:pt>
                <c:pt idx="55">
                  <c:v>24.89</c:v>
                </c:pt>
                <c:pt idx="56">
                  <c:v>23.33</c:v>
                </c:pt>
                <c:pt idx="57">
                  <c:v>0.42</c:v>
                </c:pt>
                <c:pt idx="58">
                  <c:v>0.49</c:v>
                </c:pt>
                <c:pt idx="59">
                  <c:v>1.07</c:v>
                </c:pt>
                <c:pt idx="60">
                  <c:v>1.33</c:v>
                </c:pt>
                <c:pt idx="61">
                  <c:v>1.08</c:v>
                </c:pt>
                <c:pt idx="62">
                  <c:v>1.33</c:v>
                </c:pt>
                <c:pt idx="63">
                  <c:v>0.09</c:v>
                </c:pt>
                <c:pt idx="64">
                  <c:v>0.08</c:v>
                </c:pt>
                <c:pt idx="65">
                  <c:v>0.39</c:v>
                </c:pt>
                <c:pt idx="66">
                  <c:v>0.4</c:v>
                </c:pt>
                <c:pt idx="67">
                  <c:v>0.29</c:v>
                </c:pt>
                <c:pt idx="68">
                  <c:v>0.28</c:v>
                </c:pt>
                <c:pt idx="69">
                  <c:v>0.43</c:v>
                </c:pt>
                <c:pt idx="70">
                  <c:v>0.44</c:v>
                </c:pt>
                <c:pt idx="71">
                  <c:v>0.09</c:v>
                </c:pt>
                <c:pt idx="72">
                  <c:v>0.09</c:v>
                </c:pt>
                <c:pt idx="73">
                  <c:v>0.42</c:v>
                </c:pt>
                <c:pt idx="74">
                  <c:v>0.39</c:v>
                </c:pt>
                <c:pt idx="75">
                  <c:v>0.3</c:v>
                </c:pt>
                <c:pt idx="76">
                  <c:v>0.3</c:v>
                </c:pt>
                <c:pt idx="77">
                  <c:v>0.65</c:v>
                </c:pt>
                <c:pt idx="78">
                  <c:v>0.46</c:v>
                </c:pt>
                <c:pt idx="79">
                  <c:v>0.1</c:v>
                </c:pt>
                <c:pt idx="80">
                  <c:v>0.1</c:v>
                </c:pt>
                <c:pt idx="81">
                  <c:v>0.77</c:v>
                </c:pt>
                <c:pt idx="82">
                  <c:v>0.7</c:v>
                </c:pt>
                <c:pt idx="83">
                  <c:v>0.33</c:v>
                </c:pt>
                <c:pt idx="84">
                  <c:v>0.33</c:v>
                </c:pt>
                <c:pt idx="85">
                  <c:v>0.95</c:v>
                </c:pt>
                <c:pt idx="86">
                  <c:v>1.01</c:v>
                </c:pt>
                <c:pt idx="87">
                  <c:v>0.3</c:v>
                </c:pt>
                <c:pt idx="88">
                  <c:v>0.31</c:v>
                </c:pt>
                <c:pt idx="89">
                  <c:v>0.72</c:v>
                </c:pt>
                <c:pt idx="90">
                  <c:v>0.46</c:v>
                </c:pt>
                <c:pt idx="91">
                  <c:v>0.58</c:v>
                </c:pt>
                <c:pt idx="92">
                  <c:v>0.59</c:v>
                </c:pt>
                <c:pt idx="93">
                  <c:v>0.77</c:v>
                </c:pt>
                <c:pt idx="94">
                  <c:v>0.68</c:v>
                </c:pt>
                <c:pt idx="95">
                  <c:v>0.1</c:v>
                </c:pt>
                <c:pt idx="96">
                  <c:v>0.1</c:v>
                </c:pt>
                <c:pt idx="97">
                  <c:v>0.86</c:v>
                </c:pt>
                <c:pt idx="98">
                  <c:v>0.72</c:v>
                </c:pt>
                <c:pt idx="99">
                  <c:v>0.08</c:v>
                </c:pt>
                <c:pt idx="100">
                  <c:v>0.08</c:v>
                </c:pt>
                <c:pt idx="101">
                  <c:v>0.09</c:v>
                </c:pt>
                <c:pt idx="102">
                  <c:v>0.08</c:v>
                </c:pt>
                <c:pt idx="103">
                  <c:v>0.09</c:v>
                </c:pt>
                <c:pt idx="104">
                  <c:v>0.09</c:v>
                </c:pt>
                <c:pt idx="105">
                  <c:v>0.09</c:v>
                </c:pt>
                <c:pt idx="106">
                  <c:v>0.09</c:v>
                </c:pt>
                <c:pt idx="107">
                  <c:v>0.26</c:v>
                </c:pt>
                <c:pt idx="108">
                  <c:v>0.26</c:v>
                </c:pt>
                <c:pt idx="109">
                  <c:v>0.28</c:v>
                </c:pt>
                <c:pt idx="110">
                  <c:v>0.28</c:v>
                </c:pt>
                <c:pt idx="111">
                  <c:v>0.28</c:v>
                </c:pt>
                <c:pt idx="112">
                  <c:v>0.28</c:v>
                </c:pt>
                <c:pt idx="113">
                  <c:v>0.29</c:v>
                </c:pt>
                <c:pt idx="114">
                  <c:v>0.3</c:v>
                </c:pt>
                <c:pt idx="115">
                  <c:v>0.23</c:v>
                </c:pt>
                <c:pt idx="116">
                  <c:v>0.22</c:v>
                </c:pt>
                <c:pt idx="117">
                  <c:v>0.64</c:v>
                </c:pt>
                <c:pt idx="118">
                  <c:v>0.63</c:v>
                </c:pt>
                <c:pt idx="119">
                  <c:v>0.28</c:v>
                </c:pt>
                <c:pt idx="120">
                  <c:v>0.28</c:v>
                </c:pt>
                <c:pt idx="121">
                  <c:v>0.78</c:v>
                </c:pt>
                <c:pt idx="122">
                  <c:v>0.7</c:v>
                </c:pt>
                <c:pt idx="123">
                  <c:v>0.28</c:v>
                </c:pt>
                <c:pt idx="124">
                  <c:v>0.28</c:v>
                </c:pt>
                <c:pt idx="125">
                  <c:v>0.59</c:v>
                </c:pt>
                <c:pt idx="126">
                  <c:v>0.73</c:v>
                </c:pt>
                <c:pt idx="127">
                  <c:v>0.29</c:v>
                </c:pt>
                <c:pt idx="128">
                  <c:v>0.28</c:v>
                </c:pt>
                <c:pt idx="129">
                  <c:v>0.52</c:v>
                </c:pt>
                <c:pt idx="130">
                  <c:v>0.52</c:v>
                </c:pt>
                <c:pt idx="131">
                  <c:v>0.22</c:v>
                </c:pt>
                <c:pt idx="132">
                  <c:v>0.22</c:v>
                </c:pt>
                <c:pt idx="133">
                  <c:v>0.32</c:v>
                </c:pt>
                <c:pt idx="134">
                  <c:v>1.12</c:v>
                </c:pt>
                <c:pt idx="135">
                  <c:v>0.58</c:v>
                </c:pt>
                <c:pt idx="136">
                  <c:v>0.59</c:v>
                </c:pt>
                <c:pt idx="137">
                  <c:v>0.91</c:v>
                </c:pt>
                <c:pt idx="138">
                  <c:v>0.77</c:v>
                </c:pt>
                <c:pt idx="139">
                  <c:v>0.32</c:v>
                </c:pt>
                <c:pt idx="140">
                  <c:v>0.32</c:v>
                </c:pt>
                <c:pt idx="141">
                  <c:v>0.52</c:v>
                </c:pt>
                <c:pt idx="142">
                  <c:v>0.77</c:v>
                </c:pt>
                <c:pt idx="143">
                  <c:v>0.66</c:v>
                </c:pt>
                <c:pt idx="144">
                  <c:v>0.67</c:v>
                </c:pt>
                <c:pt idx="145">
                  <c:v>0.91</c:v>
                </c:pt>
                <c:pt idx="146">
                  <c:v>0.92</c:v>
                </c:pt>
                <c:pt idx="147">
                  <c:v>0.42</c:v>
                </c:pt>
                <c:pt idx="148">
                  <c:v>0.42</c:v>
                </c:pt>
                <c:pt idx="149">
                  <c:v>0.4</c:v>
                </c:pt>
                <c:pt idx="150">
                  <c:v>0.82</c:v>
                </c:pt>
                <c:pt idx="151">
                  <c:v>0.6</c:v>
                </c:pt>
                <c:pt idx="152">
                  <c:v>0.61</c:v>
                </c:pt>
                <c:pt idx="153">
                  <c:v>0.88</c:v>
                </c:pt>
                <c:pt idx="154">
                  <c:v>0.93</c:v>
                </c:pt>
                <c:pt idx="155">
                  <c:v>0.68</c:v>
                </c:pt>
                <c:pt idx="156">
                  <c:v>0.68</c:v>
                </c:pt>
                <c:pt idx="157">
                  <c:v>0.91</c:v>
                </c:pt>
                <c:pt idx="158">
                  <c:v>0.92</c:v>
                </c:pt>
                <c:pt idx="159">
                  <c:v>0.68</c:v>
                </c:pt>
                <c:pt idx="160">
                  <c:v>0.68</c:v>
                </c:pt>
                <c:pt idx="161">
                  <c:v>0.96</c:v>
                </c:pt>
                <c:pt idx="162">
                  <c:v>0.96</c:v>
                </c:pt>
                <c:pt idx="163">
                  <c:v>1.51</c:v>
                </c:pt>
                <c:pt idx="164">
                  <c:v>174.17</c:v>
                </c:pt>
                <c:pt idx="165">
                  <c:v>308.69</c:v>
                </c:pt>
                <c:pt idx="166">
                  <c:v>591.4</c:v>
                </c:pt>
                <c:pt idx="167">
                  <c:v>484.16</c:v>
                </c:pt>
                <c:pt idx="168">
                  <c:v>348.61</c:v>
                </c:pt>
                <c:pt idx="169">
                  <c:v>700.5599999999994</c:v>
                </c:pt>
                <c:pt idx="170">
                  <c:v>135.9</c:v>
                </c:pt>
                <c:pt idx="171">
                  <c:v>140.51</c:v>
                </c:pt>
                <c:pt idx="172">
                  <c:v>77.04</c:v>
                </c:pt>
                <c:pt idx="173">
                  <c:v>91.92</c:v>
                </c:pt>
                <c:pt idx="174">
                  <c:v>336.12</c:v>
                </c:pt>
                <c:pt idx="175">
                  <c:v>190.03</c:v>
                </c:pt>
                <c:pt idx="176">
                  <c:v>45.91</c:v>
                </c:pt>
                <c:pt idx="177">
                  <c:v>94.69</c:v>
                </c:pt>
                <c:pt idx="178">
                  <c:v>73.08</c:v>
                </c:pt>
                <c:pt idx="179">
                  <c:v>41.69</c:v>
                </c:pt>
                <c:pt idx="180">
                  <c:v>43.43</c:v>
                </c:pt>
                <c:pt idx="181">
                  <c:v>300.0</c:v>
                </c:pt>
                <c:pt idx="182">
                  <c:v>48.92</c:v>
                </c:pt>
                <c:pt idx="183">
                  <c:v>24.34</c:v>
                </c:pt>
                <c:pt idx="184">
                  <c:v>830.73</c:v>
                </c:pt>
                <c:pt idx="185">
                  <c:v>53.51</c:v>
                </c:pt>
                <c:pt idx="186">
                  <c:v>297.42</c:v>
                </c:pt>
                <c:pt idx="187">
                  <c:v>91.2</c:v>
                </c:pt>
                <c:pt idx="188">
                  <c:v>900.0</c:v>
                </c:pt>
                <c:pt idx="189">
                  <c:v>158.75</c:v>
                </c:pt>
                <c:pt idx="190">
                  <c:v>207.29</c:v>
                </c:pt>
                <c:pt idx="191">
                  <c:v>57.92</c:v>
                </c:pt>
                <c:pt idx="192">
                  <c:v>144.85</c:v>
                </c:pt>
                <c:pt idx="193">
                  <c:v>104.12</c:v>
                </c:pt>
                <c:pt idx="194">
                  <c:v>55.59</c:v>
                </c:pt>
                <c:pt idx="195">
                  <c:v>0.96</c:v>
                </c:pt>
                <c:pt idx="196">
                  <c:v>0.74</c:v>
                </c:pt>
                <c:pt idx="197">
                  <c:v>222.13</c:v>
                </c:pt>
                <c:pt idx="198">
                  <c:v>130.11</c:v>
                </c:pt>
                <c:pt idx="199">
                  <c:v>21.84</c:v>
                </c:pt>
                <c:pt idx="200">
                  <c:v>271.65</c:v>
                </c:pt>
                <c:pt idx="201">
                  <c:v>398.07</c:v>
                </c:pt>
                <c:pt idx="202">
                  <c:v>29.92</c:v>
                </c:pt>
                <c:pt idx="203">
                  <c:v>771.14</c:v>
                </c:pt>
                <c:pt idx="204">
                  <c:v>430.33</c:v>
                </c:pt>
                <c:pt idx="205">
                  <c:v>2.87</c:v>
                </c:pt>
                <c:pt idx="206">
                  <c:v>166.9</c:v>
                </c:pt>
                <c:pt idx="207">
                  <c:v>2.8</c:v>
                </c:pt>
                <c:pt idx="208">
                  <c:v>95.07</c:v>
                </c:pt>
                <c:pt idx="209">
                  <c:v>1.47</c:v>
                </c:pt>
                <c:pt idx="210">
                  <c:v>2.5</c:v>
                </c:pt>
                <c:pt idx="211">
                  <c:v>7.26</c:v>
                </c:pt>
                <c:pt idx="212">
                  <c:v>14.62</c:v>
                </c:pt>
                <c:pt idx="213">
                  <c:v>32.34</c:v>
                </c:pt>
                <c:pt idx="214">
                  <c:v>48.16</c:v>
                </c:pt>
                <c:pt idx="215">
                  <c:v>67.05</c:v>
                </c:pt>
                <c:pt idx="216">
                  <c:v>172.33</c:v>
                </c:pt>
                <c:pt idx="217">
                  <c:v>242.38</c:v>
                </c:pt>
                <c:pt idx="218">
                  <c:v>741.01</c:v>
                </c:pt>
                <c:pt idx="219">
                  <c:v>460.06</c:v>
                </c:pt>
              </c:numCache>
            </c:numRef>
          </c:yVal>
          <c:smooth val="0"/>
        </c:ser>
        <c:ser>
          <c:idx val="1"/>
          <c:order val="1"/>
          <c:tx>
            <c:strRef>
              <c:f>Sheet1!$C$1</c:f>
              <c:strCache>
                <c:ptCount val="1"/>
                <c:pt idx="0">
                  <c:v>Y-Value 2</c:v>
                </c:pt>
              </c:strCache>
            </c:strRef>
          </c:tx>
          <c:spPr>
            <a:ln w="66675">
              <a:noFill/>
            </a:ln>
          </c:spPr>
          <c:marker>
            <c:symbol val="none"/>
          </c:marker>
          <c:trendline>
            <c:spPr>
              <a:ln>
                <a:prstDash val="sysDash"/>
              </a:ln>
            </c:spPr>
            <c:trendlineType val="linear"/>
            <c:dispRSqr val="0"/>
            <c:dispEq val="0"/>
          </c:trendline>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8.23</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Sheet1!$C$2:$C$226</c:f>
              <c:numCache>
                <c:formatCode>General</c:formatCode>
                <c:ptCount val="225"/>
                <c:pt idx="220">
                  <c:v>0.0</c:v>
                </c:pt>
                <c:pt idx="221">
                  <c:v>900.0</c:v>
                </c:pt>
              </c:numCache>
            </c:numRef>
          </c:yVal>
          <c:smooth val="0"/>
        </c:ser>
        <c:dLbls>
          <c:showLegendKey val="0"/>
          <c:showVal val="0"/>
          <c:showCatName val="0"/>
          <c:showSerName val="0"/>
          <c:showPercent val="0"/>
          <c:showBubbleSize val="0"/>
        </c:dLbls>
        <c:axId val="2102451688"/>
        <c:axId val="2102457896"/>
      </c:scatterChart>
      <c:valAx>
        <c:axId val="2102451688"/>
        <c:scaling>
          <c:orientation val="minMax"/>
          <c:max val="900.0"/>
          <c:min val="0.0"/>
        </c:scaling>
        <c:delete val="0"/>
        <c:axPos val="b"/>
        <c:title>
          <c:tx>
            <c:rich>
              <a:bodyPr/>
              <a:lstStyle/>
              <a:p>
                <a:pPr>
                  <a:defRPr>
                    <a:solidFill>
                      <a:srgbClr val="000000"/>
                    </a:solidFill>
                    <a:latin typeface="+mn-lt"/>
                    <a:ea typeface="+mn-ea"/>
                    <a:cs typeface="+mn-cs"/>
                  </a:defRPr>
                </a:pPr>
                <a:r>
                  <a:rPr lang="en-US" dirty="0" smtClean="0">
                    <a:solidFill>
                      <a:srgbClr val="000000"/>
                    </a:solidFill>
                    <a:latin typeface="+mn-lt"/>
                    <a:ea typeface="+mn-ea"/>
                    <a:cs typeface="+mn-cs"/>
                  </a:rPr>
                  <a:t>Z3/PDR (</a:t>
                </a:r>
                <a:r>
                  <a:rPr lang="en-US" dirty="0" err="1" smtClean="0">
                    <a:solidFill>
                      <a:srgbClr val="000000"/>
                    </a:solidFill>
                    <a:latin typeface="+mn-lt"/>
                    <a:ea typeface="+mn-ea"/>
                    <a:cs typeface="+mn-cs"/>
                  </a:rPr>
                  <a:t>secs</a:t>
                </a:r>
                <a:r>
                  <a:rPr lang="en-US" dirty="0" smtClean="0">
                    <a:solidFill>
                      <a:srgbClr val="000000"/>
                    </a:solidFill>
                    <a:latin typeface="+mn-lt"/>
                    <a:ea typeface="+mn-ea"/>
                    <a:cs typeface="+mn-cs"/>
                  </a:rPr>
                  <a:t>)</a:t>
                </a:r>
                <a:endParaRPr lang="en-US" dirty="0"/>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02457896"/>
        <c:crosses val="autoZero"/>
        <c:crossBetween val="midCat"/>
        <c:majorUnit val="100.0"/>
        <c:minorUnit val="10.0"/>
      </c:valAx>
      <c:valAx>
        <c:axId val="2102457896"/>
        <c:scaling>
          <c:orientation val="minMax"/>
          <c:max val="900.0"/>
          <c:min val="0.0"/>
        </c:scaling>
        <c:delete val="0"/>
        <c:axPos val="l"/>
        <c:title>
          <c:tx>
            <c:rich>
              <a:bodyPr rot="-5400000" vert="horz"/>
              <a:lstStyle/>
              <a:p>
                <a:pPr>
                  <a:defRPr>
                    <a:solidFill>
                      <a:srgbClr val="000000"/>
                    </a:solidFill>
                    <a:latin typeface="+mn-lt"/>
                    <a:ea typeface="+mn-ea"/>
                    <a:cs typeface="+mn-cs"/>
                  </a:defRPr>
                </a:pPr>
                <a:r>
                  <a:rPr lang="en-US" dirty="0" smtClean="0">
                    <a:solidFill>
                      <a:srgbClr val="000000"/>
                    </a:solidFill>
                    <a:latin typeface="+mn-lt"/>
                    <a:ea typeface="+mn-ea"/>
                    <a:cs typeface="+mn-cs"/>
                  </a:rPr>
                  <a:t>Spacer </a:t>
                </a:r>
                <a:r>
                  <a:rPr lang="hu-HU" sz="1800" b="1" i="0" u="none" strike="noStrike" baseline="0" dirty="0" smtClean="0">
                    <a:solidFill>
                      <a:srgbClr val="000000"/>
                    </a:solidFill>
                    <a:effectLst/>
                    <a:latin typeface="+mn-lt"/>
                    <a:ea typeface="+mn-ea"/>
                    <a:cs typeface="+mn-cs"/>
                  </a:rPr>
                  <a:t>(secs)</a:t>
                </a:r>
                <a:r>
                  <a:rPr lang="hu-HU" sz="1800" b="1" i="0" u="none" strike="noStrike" baseline="0" dirty="0" smtClean="0">
                    <a:solidFill>
                      <a:srgbClr val="000000"/>
                    </a:solidFill>
                    <a:latin typeface="+mn-lt"/>
                    <a:ea typeface="+mn-ea"/>
                    <a:cs typeface="+mn-cs"/>
                  </a:rPr>
                  <a:t> </a:t>
                </a:r>
                <a:endParaRPr lang="en-US" dirty="0">
                  <a:latin typeface="BlairMdITC TT-Medium"/>
                  <a:cs typeface="BlairMdITC TT-Medium"/>
                </a:endParaRPr>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02451688"/>
        <c:crosses val="autoZero"/>
        <c:crossBetween val="midCat"/>
        <c:majorUnit val="100.0"/>
        <c:minorUnit val="1.0"/>
      </c:valAx>
      <c:spPr>
        <a:solidFill>
          <a:schemeClr val="accent3">
            <a:lumMod val="20000"/>
            <a:lumOff val="80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lgn="ctr">
              <a:defRPr/>
            </a:pPr>
            <a:r>
              <a:rPr lang="en-US" dirty="0" smtClean="0"/>
              <a:t>SAFE Benchmarks</a:t>
            </a:r>
            <a:endParaRPr lang="en-US" dirty="0"/>
          </a:p>
        </c:rich>
      </c:tx>
      <c:layout/>
      <c:overlay val="0"/>
    </c:title>
    <c:autoTitleDeleted val="0"/>
    <c:plotArea>
      <c:layout/>
      <c:scatterChart>
        <c:scatterStyle val="lineMarker"/>
        <c:varyColors val="0"/>
        <c:ser>
          <c:idx val="0"/>
          <c:order val="0"/>
          <c:tx>
            <c:strRef>
              <c:f>Sheet1!$B$1</c:f>
              <c:strCache>
                <c:ptCount val="1"/>
                <c:pt idx="0">
                  <c:v>Y-Value 1</c:v>
                </c:pt>
              </c:strCache>
            </c:strRef>
          </c:tx>
          <c:spPr>
            <a:ln w="66675">
              <a:noFill/>
            </a:ln>
            <a:effectLst/>
          </c:spPr>
          <c:marker>
            <c:symbol val="square"/>
            <c:size val="10"/>
            <c:spPr>
              <a:solidFill>
                <a:schemeClr val="accent2">
                  <a:lumMod val="75000"/>
                </a:schemeClr>
              </a:solidFill>
              <a:effectLst/>
            </c:spPr>
          </c:marker>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8.229999999999998</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Sheet1!$B$2:$B$226</c:f>
              <c:numCache>
                <c:formatCode>General</c:formatCode>
                <c:ptCount val="225"/>
                <c:pt idx="0">
                  <c:v>4.0</c:v>
                </c:pt>
                <c:pt idx="1">
                  <c:v>4.01</c:v>
                </c:pt>
                <c:pt idx="2">
                  <c:v>10.59</c:v>
                </c:pt>
                <c:pt idx="3">
                  <c:v>0.63</c:v>
                </c:pt>
                <c:pt idx="4">
                  <c:v>4.109999999999999</c:v>
                </c:pt>
                <c:pt idx="5">
                  <c:v>46.39</c:v>
                </c:pt>
                <c:pt idx="6">
                  <c:v>19.19</c:v>
                </c:pt>
                <c:pt idx="7">
                  <c:v>0.37</c:v>
                </c:pt>
                <c:pt idx="8">
                  <c:v>1.14</c:v>
                </c:pt>
                <c:pt idx="9">
                  <c:v>0.15</c:v>
                </c:pt>
                <c:pt idx="10">
                  <c:v>0.14</c:v>
                </c:pt>
                <c:pt idx="11">
                  <c:v>0.92</c:v>
                </c:pt>
                <c:pt idx="12">
                  <c:v>0.37</c:v>
                </c:pt>
                <c:pt idx="13">
                  <c:v>0.37</c:v>
                </c:pt>
                <c:pt idx="14">
                  <c:v>0.6</c:v>
                </c:pt>
                <c:pt idx="15">
                  <c:v>1.66</c:v>
                </c:pt>
                <c:pt idx="16">
                  <c:v>1.98</c:v>
                </c:pt>
                <c:pt idx="17">
                  <c:v>1.7</c:v>
                </c:pt>
                <c:pt idx="18">
                  <c:v>0.99</c:v>
                </c:pt>
                <c:pt idx="19">
                  <c:v>2.02</c:v>
                </c:pt>
                <c:pt idx="20">
                  <c:v>1.04</c:v>
                </c:pt>
                <c:pt idx="21">
                  <c:v>34.24</c:v>
                </c:pt>
                <c:pt idx="22">
                  <c:v>19.15</c:v>
                </c:pt>
                <c:pt idx="23">
                  <c:v>17.83</c:v>
                </c:pt>
                <c:pt idx="24">
                  <c:v>21.03</c:v>
                </c:pt>
                <c:pt idx="25">
                  <c:v>29.53</c:v>
                </c:pt>
                <c:pt idx="26">
                  <c:v>29.69</c:v>
                </c:pt>
                <c:pt idx="27">
                  <c:v>14.22</c:v>
                </c:pt>
                <c:pt idx="28">
                  <c:v>19.49</c:v>
                </c:pt>
                <c:pt idx="29">
                  <c:v>13.19</c:v>
                </c:pt>
                <c:pt idx="30">
                  <c:v>12.98</c:v>
                </c:pt>
                <c:pt idx="31">
                  <c:v>14.36</c:v>
                </c:pt>
                <c:pt idx="32">
                  <c:v>15.16</c:v>
                </c:pt>
                <c:pt idx="33">
                  <c:v>13.47</c:v>
                </c:pt>
                <c:pt idx="34">
                  <c:v>13.63</c:v>
                </c:pt>
                <c:pt idx="35">
                  <c:v>22.5</c:v>
                </c:pt>
                <c:pt idx="36">
                  <c:v>22.73</c:v>
                </c:pt>
                <c:pt idx="37">
                  <c:v>14.33</c:v>
                </c:pt>
                <c:pt idx="38">
                  <c:v>12.6</c:v>
                </c:pt>
                <c:pt idx="39">
                  <c:v>25.82</c:v>
                </c:pt>
                <c:pt idx="40">
                  <c:v>22.12</c:v>
                </c:pt>
                <c:pt idx="41">
                  <c:v>0.42</c:v>
                </c:pt>
                <c:pt idx="42">
                  <c:v>0.43</c:v>
                </c:pt>
                <c:pt idx="43">
                  <c:v>0.42</c:v>
                </c:pt>
                <c:pt idx="44">
                  <c:v>0.79</c:v>
                </c:pt>
                <c:pt idx="45">
                  <c:v>0.6</c:v>
                </c:pt>
                <c:pt idx="46">
                  <c:v>1.11</c:v>
                </c:pt>
                <c:pt idx="47">
                  <c:v>0.42</c:v>
                </c:pt>
                <c:pt idx="48">
                  <c:v>0.8</c:v>
                </c:pt>
                <c:pt idx="49">
                  <c:v>0.6</c:v>
                </c:pt>
                <c:pt idx="50">
                  <c:v>1.13</c:v>
                </c:pt>
                <c:pt idx="51">
                  <c:v>14.02</c:v>
                </c:pt>
                <c:pt idx="52">
                  <c:v>16.38</c:v>
                </c:pt>
                <c:pt idx="53">
                  <c:v>11.91</c:v>
                </c:pt>
                <c:pt idx="54">
                  <c:v>12.19</c:v>
                </c:pt>
                <c:pt idx="55">
                  <c:v>24.89</c:v>
                </c:pt>
                <c:pt idx="56">
                  <c:v>23.33</c:v>
                </c:pt>
                <c:pt idx="57">
                  <c:v>0.42</c:v>
                </c:pt>
                <c:pt idx="58">
                  <c:v>0.49</c:v>
                </c:pt>
                <c:pt idx="59">
                  <c:v>1.07</c:v>
                </c:pt>
                <c:pt idx="60">
                  <c:v>1.33</c:v>
                </c:pt>
                <c:pt idx="61">
                  <c:v>1.08</c:v>
                </c:pt>
                <c:pt idx="62">
                  <c:v>1.33</c:v>
                </c:pt>
                <c:pt idx="63">
                  <c:v>0.09</c:v>
                </c:pt>
                <c:pt idx="64">
                  <c:v>0.08</c:v>
                </c:pt>
                <c:pt idx="65">
                  <c:v>0.39</c:v>
                </c:pt>
                <c:pt idx="66">
                  <c:v>0.4</c:v>
                </c:pt>
                <c:pt idx="67">
                  <c:v>0.29</c:v>
                </c:pt>
                <c:pt idx="68">
                  <c:v>0.28</c:v>
                </c:pt>
                <c:pt idx="69">
                  <c:v>0.43</c:v>
                </c:pt>
                <c:pt idx="70">
                  <c:v>0.44</c:v>
                </c:pt>
                <c:pt idx="71">
                  <c:v>0.09</c:v>
                </c:pt>
                <c:pt idx="72">
                  <c:v>0.09</c:v>
                </c:pt>
                <c:pt idx="73">
                  <c:v>0.42</c:v>
                </c:pt>
                <c:pt idx="74">
                  <c:v>0.39</c:v>
                </c:pt>
                <c:pt idx="75">
                  <c:v>0.3</c:v>
                </c:pt>
                <c:pt idx="76">
                  <c:v>0.3</c:v>
                </c:pt>
                <c:pt idx="77">
                  <c:v>0.65</c:v>
                </c:pt>
                <c:pt idx="78">
                  <c:v>0.46</c:v>
                </c:pt>
                <c:pt idx="79">
                  <c:v>0.1</c:v>
                </c:pt>
                <c:pt idx="80">
                  <c:v>0.1</c:v>
                </c:pt>
                <c:pt idx="81">
                  <c:v>0.77</c:v>
                </c:pt>
                <c:pt idx="82">
                  <c:v>0.7</c:v>
                </c:pt>
                <c:pt idx="83">
                  <c:v>0.33</c:v>
                </c:pt>
                <c:pt idx="84">
                  <c:v>0.33</c:v>
                </c:pt>
                <c:pt idx="85">
                  <c:v>0.95</c:v>
                </c:pt>
                <c:pt idx="86">
                  <c:v>1.01</c:v>
                </c:pt>
                <c:pt idx="87">
                  <c:v>0.3</c:v>
                </c:pt>
                <c:pt idx="88">
                  <c:v>0.31</c:v>
                </c:pt>
                <c:pt idx="89">
                  <c:v>0.72</c:v>
                </c:pt>
                <c:pt idx="90">
                  <c:v>0.46</c:v>
                </c:pt>
                <c:pt idx="91">
                  <c:v>0.58</c:v>
                </c:pt>
                <c:pt idx="92">
                  <c:v>0.59</c:v>
                </c:pt>
                <c:pt idx="93">
                  <c:v>0.77</c:v>
                </c:pt>
                <c:pt idx="94">
                  <c:v>0.68</c:v>
                </c:pt>
                <c:pt idx="95">
                  <c:v>0.1</c:v>
                </c:pt>
                <c:pt idx="96">
                  <c:v>0.1</c:v>
                </c:pt>
                <c:pt idx="97">
                  <c:v>0.86</c:v>
                </c:pt>
                <c:pt idx="98">
                  <c:v>0.72</c:v>
                </c:pt>
                <c:pt idx="99">
                  <c:v>0.08</c:v>
                </c:pt>
                <c:pt idx="100">
                  <c:v>0.08</c:v>
                </c:pt>
                <c:pt idx="101">
                  <c:v>0.09</c:v>
                </c:pt>
                <c:pt idx="102">
                  <c:v>0.08</c:v>
                </c:pt>
                <c:pt idx="103">
                  <c:v>0.09</c:v>
                </c:pt>
                <c:pt idx="104">
                  <c:v>0.09</c:v>
                </c:pt>
                <c:pt idx="105">
                  <c:v>0.09</c:v>
                </c:pt>
                <c:pt idx="106">
                  <c:v>0.09</c:v>
                </c:pt>
                <c:pt idx="107">
                  <c:v>0.26</c:v>
                </c:pt>
                <c:pt idx="108">
                  <c:v>0.26</c:v>
                </c:pt>
                <c:pt idx="109">
                  <c:v>0.28</c:v>
                </c:pt>
                <c:pt idx="110">
                  <c:v>0.28</c:v>
                </c:pt>
                <c:pt idx="111">
                  <c:v>0.28</c:v>
                </c:pt>
                <c:pt idx="112">
                  <c:v>0.28</c:v>
                </c:pt>
                <c:pt idx="113">
                  <c:v>0.29</c:v>
                </c:pt>
                <c:pt idx="114">
                  <c:v>0.3</c:v>
                </c:pt>
                <c:pt idx="115">
                  <c:v>0.23</c:v>
                </c:pt>
                <c:pt idx="116">
                  <c:v>0.22</c:v>
                </c:pt>
                <c:pt idx="117">
                  <c:v>0.64</c:v>
                </c:pt>
                <c:pt idx="118">
                  <c:v>0.63</c:v>
                </c:pt>
                <c:pt idx="119">
                  <c:v>0.28</c:v>
                </c:pt>
                <c:pt idx="120">
                  <c:v>0.28</c:v>
                </c:pt>
                <c:pt idx="121">
                  <c:v>0.78</c:v>
                </c:pt>
                <c:pt idx="122">
                  <c:v>0.7</c:v>
                </c:pt>
                <c:pt idx="123">
                  <c:v>0.28</c:v>
                </c:pt>
                <c:pt idx="124">
                  <c:v>0.28</c:v>
                </c:pt>
                <c:pt idx="125">
                  <c:v>0.59</c:v>
                </c:pt>
                <c:pt idx="126">
                  <c:v>0.73</c:v>
                </c:pt>
                <c:pt idx="127">
                  <c:v>0.29</c:v>
                </c:pt>
                <c:pt idx="128">
                  <c:v>0.28</c:v>
                </c:pt>
                <c:pt idx="129">
                  <c:v>0.52</c:v>
                </c:pt>
                <c:pt idx="130">
                  <c:v>0.52</c:v>
                </c:pt>
                <c:pt idx="131">
                  <c:v>0.22</c:v>
                </c:pt>
                <c:pt idx="132">
                  <c:v>0.22</c:v>
                </c:pt>
                <c:pt idx="133">
                  <c:v>0.32</c:v>
                </c:pt>
                <c:pt idx="134">
                  <c:v>1.12</c:v>
                </c:pt>
                <c:pt idx="135">
                  <c:v>0.58</c:v>
                </c:pt>
                <c:pt idx="136">
                  <c:v>0.59</c:v>
                </c:pt>
                <c:pt idx="137">
                  <c:v>0.91</c:v>
                </c:pt>
                <c:pt idx="138">
                  <c:v>0.77</c:v>
                </c:pt>
                <c:pt idx="139">
                  <c:v>0.32</c:v>
                </c:pt>
                <c:pt idx="140">
                  <c:v>0.32</c:v>
                </c:pt>
                <c:pt idx="141">
                  <c:v>0.52</c:v>
                </c:pt>
                <c:pt idx="142">
                  <c:v>0.77</c:v>
                </c:pt>
                <c:pt idx="143">
                  <c:v>0.66</c:v>
                </c:pt>
                <c:pt idx="144">
                  <c:v>0.67</c:v>
                </c:pt>
                <c:pt idx="145">
                  <c:v>0.91</c:v>
                </c:pt>
                <c:pt idx="146">
                  <c:v>0.92</c:v>
                </c:pt>
                <c:pt idx="147">
                  <c:v>0.42</c:v>
                </c:pt>
                <c:pt idx="148">
                  <c:v>0.42</c:v>
                </c:pt>
                <c:pt idx="149">
                  <c:v>0.4</c:v>
                </c:pt>
                <c:pt idx="150">
                  <c:v>0.82</c:v>
                </c:pt>
                <c:pt idx="151">
                  <c:v>0.6</c:v>
                </c:pt>
                <c:pt idx="152">
                  <c:v>0.61</c:v>
                </c:pt>
                <c:pt idx="153">
                  <c:v>0.88</c:v>
                </c:pt>
                <c:pt idx="154">
                  <c:v>0.93</c:v>
                </c:pt>
                <c:pt idx="155">
                  <c:v>0.68</c:v>
                </c:pt>
                <c:pt idx="156">
                  <c:v>0.68</c:v>
                </c:pt>
                <c:pt idx="157">
                  <c:v>0.91</c:v>
                </c:pt>
                <c:pt idx="158">
                  <c:v>0.92</c:v>
                </c:pt>
                <c:pt idx="159">
                  <c:v>0.68</c:v>
                </c:pt>
                <c:pt idx="160">
                  <c:v>0.68</c:v>
                </c:pt>
                <c:pt idx="161">
                  <c:v>0.96</c:v>
                </c:pt>
                <c:pt idx="162">
                  <c:v>0.96</c:v>
                </c:pt>
                <c:pt idx="163">
                  <c:v>1.51</c:v>
                </c:pt>
                <c:pt idx="164">
                  <c:v>174.17</c:v>
                </c:pt>
                <c:pt idx="165">
                  <c:v>308.69</c:v>
                </c:pt>
                <c:pt idx="166">
                  <c:v>591.4</c:v>
                </c:pt>
                <c:pt idx="167">
                  <c:v>484.16</c:v>
                </c:pt>
                <c:pt idx="168">
                  <c:v>348.61</c:v>
                </c:pt>
                <c:pt idx="169">
                  <c:v>700.5599999999994</c:v>
                </c:pt>
                <c:pt idx="170">
                  <c:v>135.9</c:v>
                </c:pt>
                <c:pt idx="171">
                  <c:v>140.51</c:v>
                </c:pt>
                <c:pt idx="172">
                  <c:v>77.04</c:v>
                </c:pt>
                <c:pt idx="173">
                  <c:v>91.92</c:v>
                </c:pt>
                <c:pt idx="174">
                  <c:v>336.12</c:v>
                </c:pt>
                <c:pt idx="175">
                  <c:v>190.03</c:v>
                </c:pt>
                <c:pt idx="176">
                  <c:v>45.91</c:v>
                </c:pt>
                <c:pt idx="177">
                  <c:v>94.69</c:v>
                </c:pt>
                <c:pt idx="178">
                  <c:v>73.08</c:v>
                </c:pt>
                <c:pt idx="179">
                  <c:v>41.69</c:v>
                </c:pt>
                <c:pt idx="180">
                  <c:v>43.43</c:v>
                </c:pt>
                <c:pt idx="181">
                  <c:v>300.0</c:v>
                </c:pt>
                <c:pt idx="182">
                  <c:v>48.92</c:v>
                </c:pt>
                <c:pt idx="183">
                  <c:v>24.34</c:v>
                </c:pt>
                <c:pt idx="184">
                  <c:v>830.73</c:v>
                </c:pt>
                <c:pt idx="185">
                  <c:v>53.51</c:v>
                </c:pt>
                <c:pt idx="186">
                  <c:v>297.42</c:v>
                </c:pt>
                <c:pt idx="187">
                  <c:v>91.2</c:v>
                </c:pt>
                <c:pt idx="188">
                  <c:v>900.0</c:v>
                </c:pt>
                <c:pt idx="189">
                  <c:v>158.75</c:v>
                </c:pt>
                <c:pt idx="190">
                  <c:v>207.29</c:v>
                </c:pt>
                <c:pt idx="191">
                  <c:v>57.92</c:v>
                </c:pt>
                <c:pt idx="192">
                  <c:v>144.85</c:v>
                </c:pt>
                <c:pt idx="193">
                  <c:v>104.12</c:v>
                </c:pt>
                <c:pt idx="194">
                  <c:v>55.59</c:v>
                </c:pt>
                <c:pt idx="195">
                  <c:v>0.96</c:v>
                </c:pt>
                <c:pt idx="196">
                  <c:v>0.74</c:v>
                </c:pt>
                <c:pt idx="197">
                  <c:v>222.13</c:v>
                </c:pt>
                <c:pt idx="198">
                  <c:v>130.11</c:v>
                </c:pt>
                <c:pt idx="199">
                  <c:v>21.84</c:v>
                </c:pt>
                <c:pt idx="200">
                  <c:v>271.65</c:v>
                </c:pt>
                <c:pt idx="201">
                  <c:v>398.07</c:v>
                </c:pt>
                <c:pt idx="202">
                  <c:v>29.92</c:v>
                </c:pt>
                <c:pt idx="203">
                  <c:v>771.14</c:v>
                </c:pt>
                <c:pt idx="204">
                  <c:v>430.33</c:v>
                </c:pt>
                <c:pt idx="205">
                  <c:v>2.87</c:v>
                </c:pt>
                <c:pt idx="206">
                  <c:v>166.9</c:v>
                </c:pt>
                <c:pt idx="207">
                  <c:v>2.8</c:v>
                </c:pt>
                <c:pt idx="208">
                  <c:v>95.07</c:v>
                </c:pt>
                <c:pt idx="209">
                  <c:v>1.47</c:v>
                </c:pt>
                <c:pt idx="210">
                  <c:v>2.5</c:v>
                </c:pt>
                <c:pt idx="211">
                  <c:v>7.26</c:v>
                </c:pt>
                <c:pt idx="212">
                  <c:v>14.62</c:v>
                </c:pt>
                <c:pt idx="213">
                  <c:v>32.34</c:v>
                </c:pt>
                <c:pt idx="214">
                  <c:v>48.16</c:v>
                </c:pt>
                <c:pt idx="215">
                  <c:v>67.05</c:v>
                </c:pt>
                <c:pt idx="216">
                  <c:v>172.33</c:v>
                </c:pt>
                <c:pt idx="217">
                  <c:v>242.38</c:v>
                </c:pt>
                <c:pt idx="218">
                  <c:v>741.01</c:v>
                </c:pt>
                <c:pt idx="219">
                  <c:v>460.06</c:v>
                </c:pt>
              </c:numCache>
            </c:numRef>
          </c:yVal>
          <c:smooth val="0"/>
        </c:ser>
        <c:ser>
          <c:idx val="1"/>
          <c:order val="1"/>
          <c:tx>
            <c:strRef>
              <c:f>Sheet1!$C$1</c:f>
              <c:strCache>
                <c:ptCount val="1"/>
                <c:pt idx="0">
                  <c:v>Y-Value 2</c:v>
                </c:pt>
              </c:strCache>
            </c:strRef>
          </c:tx>
          <c:spPr>
            <a:ln w="66675">
              <a:noFill/>
            </a:ln>
          </c:spPr>
          <c:marker>
            <c:symbol val="none"/>
          </c:marker>
          <c:trendline>
            <c:spPr>
              <a:ln>
                <a:prstDash val="sysDash"/>
              </a:ln>
            </c:spPr>
            <c:trendlineType val="linear"/>
            <c:dispRSqr val="0"/>
            <c:dispEq val="0"/>
          </c:trendline>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8.229999999999998</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Sheet1!$C$2:$C$226</c:f>
              <c:numCache>
                <c:formatCode>General</c:formatCode>
                <c:ptCount val="225"/>
                <c:pt idx="220">
                  <c:v>0.0</c:v>
                </c:pt>
                <c:pt idx="221">
                  <c:v>900.0</c:v>
                </c:pt>
              </c:numCache>
            </c:numRef>
          </c:yVal>
          <c:smooth val="0"/>
        </c:ser>
        <c:dLbls>
          <c:showLegendKey val="0"/>
          <c:showVal val="0"/>
          <c:showCatName val="0"/>
          <c:showSerName val="0"/>
          <c:showPercent val="0"/>
          <c:showBubbleSize val="0"/>
        </c:dLbls>
        <c:axId val="2122270296"/>
        <c:axId val="2020174024"/>
      </c:scatterChart>
      <c:valAx>
        <c:axId val="2122270296"/>
        <c:scaling>
          <c:orientation val="minMax"/>
          <c:max val="900.0"/>
          <c:min val="0.0"/>
        </c:scaling>
        <c:delete val="0"/>
        <c:axPos val="b"/>
        <c:title>
          <c:tx>
            <c:rich>
              <a:bodyPr/>
              <a:lstStyle/>
              <a:p>
                <a:pPr>
                  <a:defRPr>
                    <a:solidFill>
                      <a:srgbClr val="000000"/>
                    </a:solidFill>
                    <a:latin typeface="+mn-lt"/>
                    <a:ea typeface="+mn-ea"/>
                    <a:cs typeface="+mn-cs"/>
                  </a:defRPr>
                </a:pPr>
                <a:r>
                  <a:rPr lang="en-US" dirty="0" smtClean="0">
                    <a:solidFill>
                      <a:srgbClr val="000000"/>
                    </a:solidFill>
                    <a:latin typeface="+mn-lt"/>
                    <a:ea typeface="+mn-ea"/>
                    <a:cs typeface="+mn-cs"/>
                  </a:rPr>
                  <a:t>Z3/PDR</a:t>
                </a:r>
                <a:r>
                  <a:rPr lang="hu-HU" sz="1800" b="1" i="0" u="none" strike="noStrike" baseline="0" dirty="0" smtClean="0">
                    <a:solidFill>
                      <a:srgbClr val="000000"/>
                    </a:solidFill>
                    <a:effectLst/>
                    <a:latin typeface="+mn-lt"/>
                    <a:ea typeface="+mn-ea"/>
                    <a:cs typeface="+mn-cs"/>
                  </a:rPr>
                  <a:t> (secs)</a:t>
                </a:r>
                <a:r>
                  <a:rPr lang="hu-HU" sz="1800" b="1" i="0" u="none" strike="noStrike" baseline="0" dirty="0" smtClean="0">
                    <a:solidFill>
                      <a:srgbClr val="000000"/>
                    </a:solidFill>
                    <a:latin typeface="+mn-lt"/>
                    <a:ea typeface="+mn-ea"/>
                    <a:cs typeface="+mn-cs"/>
                  </a:rPr>
                  <a:t> </a:t>
                </a:r>
                <a:endParaRPr lang="en-US" dirty="0"/>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020174024"/>
        <c:crosses val="autoZero"/>
        <c:crossBetween val="midCat"/>
        <c:majorUnit val="100.0"/>
        <c:minorUnit val="10.0"/>
      </c:valAx>
      <c:valAx>
        <c:axId val="2020174024"/>
        <c:scaling>
          <c:orientation val="minMax"/>
          <c:max val="900.0"/>
          <c:min val="0.0"/>
        </c:scaling>
        <c:delete val="0"/>
        <c:axPos val="l"/>
        <c:title>
          <c:tx>
            <c:rich>
              <a:bodyPr rot="-5400000" vert="horz"/>
              <a:lstStyle/>
              <a:p>
                <a:pPr>
                  <a:defRPr>
                    <a:solidFill>
                      <a:srgbClr val="000000"/>
                    </a:solidFill>
                    <a:latin typeface="+mn-lt"/>
                    <a:ea typeface="+mn-ea"/>
                    <a:cs typeface="+mn-cs"/>
                  </a:defRPr>
                </a:pPr>
                <a:r>
                  <a:rPr lang="en-US" dirty="0" smtClean="0">
                    <a:solidFill>
                      <a:srgbClr val="000000"/>
                    </a:solidFill>
                    <a:latin typeface="+mn-lt"/>
                    <a:ea typeface="+mn-ea"/>
                    <a:cs typeface="+mn-cs"/>
                  </a:rPr>
                  <a:t>Spacer</a:t>
                </a:r>
                <a:r>
                  <a:rPr lang="hu-HU" sz="1800" b="1" i="0" u="none" strike="noStrike" baseline="0" dirty="0" smtClean="0">
                    <a:solidFill>
                      <a:srgbClr val="000000"/>
                    </a:solidFill>
                    <a:effectLst/>
                    <a:latin typeface="+mn-lt"/>
                    <a:ea typeface="+mn-ea"/>
                    <a:cs typeface="+mn-cs"/>
                  </a:rPr>
                  <a:t> (secs)</a:t>
                </a:r>
                <a:r>
                  <a:rPr lang="hu-HU" sz="1800" b="1" i="0" u="none" strike="noStrike" baseline="0" dirty="0" smtClean="0">
                    <a:solidFill>
                      <a:srgbClr val="000000"/>
                    </a:solidFill>
                    <a:latin typeface="+mn-lt"/>
                    <a:ea typeface="+mn-ea"/>
                    <a:cs typeface="+mn-cs"/>
                  </a:rPr>
                  <a:t> </a:t>
                </a:r>
                <a:endParaRPr lang="en-US" dirty="0">
                  <a:latin typeface="BlairMdITC TT-Medium"/>
                  <a:cs typeface="BlairMdITC TT-Medium"/>
                </a:endParaRPr>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22270296"/>
        <c:crosses val="autoZero"/>
        <c:crossBetween val="midCat"/>
        <c:majorUnit val="100.0"/>
        <c:minorUnit val="1.0"/>
      </c:valAx>
      <c:spPr>
        <a:solidFill>
          <a:schemeClr val="accent3">
            <a:lumMod val="20000"/>
            <a:lumOff val="80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lgn="ctr">
              <a:defRPr/>
            </a:pPr>
            <a:r>
              <a:rPr lang="en-US" dirty="0" smtClean="0"/>
              <a:t>SAFE Benchmarks</a:t>
            </a:r>
            <a:endParaRPr lang="en-US" dirty="0"/>
          </a:p>
        </c:rich>
      </c:tx>
      <c:layout/>
      <c:overlay val="0"/>
    </c:title>
    <c:autoTitleDeleted val="0"/>
    <c:plotArea>
      <c:layout/>
      <c:scatterChart>
        <c:scatterStyle val="lineMarker"/>
        <c:varyColors val="0"/>
        <c:ser>
          <c:idx val="0"/>
          <c:order val="0"/>
          <c:tx>
            <c:strRef>
              <c:f>Sheet1!$B$1</c:f>
              <c:strCache>
                <c:ptCount val="1"/>
                <c:pt idx="0">
                  <c:v>Y-Value 1</c:v>
                </c:pt>
              </c:strCache>
            </c:strRef>
          </c:tx>
          <c:spPr>
            <a:ln w="66675">
              <a:noFill/>
            </a:ln>
            <a:effectLst/>
          </c:spPr>
          <c:marker>
            <c:symbol val="square"/>
            <c:size val="10"/>
            <c:spPr>
              <a:solidFill>
                <a:schemeClr val="accent2">
                  <a:lumMod val="75000"/>
                </a:schemeClr>
              </a:solidFill>
              <a:effectLst/>
            </c:spPr>
          </c:marker>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8.229999999999998</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Sheet1!$B$2:$B$226</c:f>
              <c:numCache>
                <c:formatCode>General</c:formatCode>
                <c:ptCount val="225"/>
                <c:pt idx="0">
                  <c:v>4.0</c:v>
                </c:pt>
                <c:pt idx="1">
                  <c:v>4.01</c:v>
                </c:pt>
                <c:pt idx="2">
                  <c:v>10.59</c:v>
                </c:pt>
                <c:pt idx="3">
                  <c:v>0.63</c:v>
                </c:pt>
                <c:pt idx="4">
                  <c:v>4.109999999999999</c:v>
                </c:pt>
                <c:pt idx="5">
                  <c:v>46.39</c:v>
                </c:pt>
                <c:pt idx="6">
                  <c:v>19.19</c:v>
                </c:pt>
                <c:pt idx="7">
                  <c:v>0.37</c:v>
                </c:pt>
                <c:pt idx="8">
                  <c:v>1.14</c:v>
                </c:pt>
                <c:pt idx="9">
                  <c:v>0.15</c:v>
                </c:pt>
                <c:pt idx="10">
                  <c:v>0.14</c:v>
                </c:pt>
                <c:pt idx="11">
                  <c:v>0.92</c:v>
                </c:pt>
                <c:pt idx="12">
                  <c:v>0.37</c:v>
                </c:pt>
                <c:pt idx="13">
                  <c:v>0.37</c:v>
                </c:pt>
                <c:pt idx="14">
                  <c:v>0.6</c:v>
                </c:pt>
                <c:pt idx="15">
                  <c:v>1.66</c:v>
                </c:pt>
                <c:pt idx="16">
                  <c:v>1.98</c:v>
                </c:pt>
                <c:pt idx="17">
                  <c:v>1.7</c:v>
                </c:pt>
                <c:pt idx="18">
                  <c:v>0.99</c:v>
                </c:pt>
                <c:pt idx="19">
                  <c:v>2.02</c:v>
                </c:pt>
                <c:pt idx="20">
                  <c:v>1.04</c:v>
                </c:pt>
                <c:pt idx="21">
                  <c:v>34.24</c:v>
                </c:pt>
                <c:pt idx="22">
                  <c:v>19.15</c:v>
                </c:pt>
                <c:pt idx="23">
                  <c:v>17.83</c:v>
                </c:pt>
                <c:pt idx="24">
                  <c:v>21.03</c:v>
                </c:pt>
                <c:pt idx="25">
                  <c:v>29.53</c:v>
                </c:pt>
                <c:pt idx="26">
                  <c:v>29.69</c:v>
                </c:pt>
                <c:pt idx="27">
                  <c:v>14.22</c:v>
                </c:pt>
                <c:pt idx="28">
                  <c:v>19.49</c:v>
                </c:pt>
                <c:pt idx="29">
                  <c:v>13.19</c:v>
                </c:pt>
                <c:pt idx="30">
                  <c:v>12.98</c:v>
                </c:pt>
                <c:pt idx="31">
                  <c:v>14.36</c:v>
                </c:pt>
                <c:pt idx="32">
                  <c:v>15.16</c:v>
                </c:pt>
                <c:pt idx="33">
                  <c:v>13.47</c:v>
                </c:pt>
                <c:pt idx="34">
                  <c:v>13.63</c:v>
                </c:pt>
                <c:pt idx="35">
                  <c:v>22.5</c:v>
                </c:pt>
                <c:pt idx="36">
                  <c:v>22.73</c:v>
                </c:pt>
                <c:pt idx="37">
                  <c:v>14.33</c:v>
                </c:pt>
                <c:pt idx="38">
                  <c:v>12.6</c:v>
                </c:pt>
                <c:pt idx="39">
                  <c:v>25.82</c:v>
                </c:pt>
                <c:pt idx="40">
                  <c:v>22.12</c:v>
                </c:pt>
                <c:pt idx="41">
                  <c:v>0.42</c:v>
                </c:pt>
                <c:pt idx="42">
                  <c:v>0.43</c:v>
                </c:pt>
                <c:pt idx="43">
                  <c:v>0.42</c:v>
                </c:pt>
                <c:pt idx="44">
                  <c:v>0.79</c:v>
                </c:pt>
                <c:pt idx="45">
                  <c:v>0.6</c:v>
                </c:pt>
                <c:pt idx="46">
                  <c:v>1.11</c:v>
                </c:pt>
                <c:pt idx="47">
                  <c:v>0.42</c:v>
                </c:pt>
                <c:pt idx="48">
                  <c:v>0.8</c:v>
                </c:pt>
                <c:pt idx="49">
                  <c:v>0.6</c:v>
                </c:pt>
                <c:pt idx="50">
                  <c:v>1.13</c:v>
                </c:pt>
                <c:pt idx="51">
                  <c:v>14.02</c:v>
                </c:pt>
                <c:pt idx="52">
                  <c:v>16.38</c:v>
                </c:pt>
                <c:pt idx="53">
                  <c:v>11.91</c:v>
                </c:pt>
                <c:pt idx="54">
                  <c:v>12.19</c:v>
                </c:pt>
                <c:pt idx="55">
                  <c:v>24.89</c:v>
                </c:pt>
                <c:pt idx="56">
                  <c:v>23.33</c:v>
                </c:pt>
                <c:pt idx="57">
                  <c:v>0.42</c:v>
                </c:pt>
                <c:pt idx="58">
                  <c:v>0.49</c:v>
                </c:pt>
                <c:pt idx="59">
                  <c:v>1.07</c:v>
                </c:pt>
                <c:pt idx="60">
                  <c:v>1.33</c:v>
                </c:pt>
                <c:pt idx="61">
                  <c:v>1.08</c:v>
                </c:pt>
                <c:pt idx="62">
                  <c:v>1.33</c:v>
                </c:pt>
                <c:pt idx="63">
                  <c:v>0.09</c:v>
                </c:pt>
                <c:pt idx="64">
                  <c:v>0.08</c:v>
                </c:pt>
                <c:pt idx="65">
                  <c:v>0.39</c:v>
                </c:pt>
                <c:pt idx="66">
                  <c:v>0.4</c:v>
                </c:pt>
                <c:pt idx="67">
                  <c:v>0.29</c:v>
                </c:pt>
                <c:pt idx="68">
                  <c:v>0.28</c:v>
                </c:pt>
                <c:pt idx="69">
                  <c:v>0.43</c:v>
                </c:pt>
                <c:pt idx="70">
                  <c:v>0.44</c:v>
                </c:pt>
                <c:pt idx="71">
                  <c:v>0.09</c:v>
                </c:pt>
                <c:pt idx="72">
                  <c:v>0.09</c:v>
                </c:pt>
                <c:pt idx="73">
                  <c:v>0.42</c:v>
                </c:pt>
                <c:pt idx="74">
                  <c:v>0.39</c:v>
                </c:pt>
                <c:pt idx="75">
                  <c:v>0.3</c:v>
                </c:pt>
                <c:pt idx="76">
                  <c:v>0.3</c:v>
                </c:pt>
                <c:pt idx="77">
                  <c:v>0.65</c:v>
                </c:pt>
                <c:pt idx="78">
                  <c:v>0.46</c:v>
                </c:pt>
                <c:pt idx="79">
                  <c:v>0.1</c:v>
                </c:pt>
                <c:pt idx="80">
                  <c:v>0.1</c:v>
                </c:pt>
                <c:pt idx="81">
                  <c:v>0.77</c:v>
                </c:pt>
                <c:pt idx="82">
                  <c:v>0.7</c:v>
                </c:pt>
                <c:pt idx="83">
                  <c:v>0.33</c:v>
                </c:pt>
                <c:pt idx="84">
                  <c:v>0.33</c:v>
                </c:pt>
                <c:pt idx="85">
                  <c:v>0.95</c:v>
                </c:pt>
                <c:pt idx="86">
                  <c:v>1.01</c:v>
                </c:pt>
                <c:pt idx="87">
                  <c:v>0.3</c:v>
                </c:pt>
                <c:pt idx="88">
                  <c:v>0.31</c:v>
                </c:pt>
                <c:pt idx="89">
                  <c:v>0.72</c:v>
                </c:pt>
                <c:pt idx="90">
                  <c:v>0.46</c:v>
                </c:pt>
                <c:pt idx="91">
                  <c:v>0.58</c:v>
                </c:pt>
                <c:pt idx="92">
                  <c:v>0.59</c:v>
                </c:pt>
                <c:pt idx="93">
                  <c:v>0.77</c:v>
                </c:pt>
                <c:pt idx="94">
                  <c:v>0.68</c:v>
                </c:pt>
                <c:pt idx="95">
                  <c:v>0.1</c:v>
                </c:pt>
                <c:pt idx="96">
                  <c:v>0.1</c:v>
                </c:pt>
                <c:pt idx="97">
                  <c:v>0.86</c:v>
                </c:pt>
                <c:pt idx="98">
                  <c:v>0.72</c:v>
                </c:pt>
                <c:pt idx="99">
                  <c:v>0.08</c:v>
                </c:pt>
                <c:pt idx="100">
                  <c:v>0.08</c:v>
                </c:pt>
                <c:pt idx="101">
                  <c:v>0.09</c:v>
                </c:pt>
                <c:pt idx="102">
                  <c:v>0.08</c:v>
                </c:pt>
                <c:pt idx="103">
                  <c:v>0.09</c:v>
                </c:pt>
                <c:pt idx="104">
                  <c:v>0.09</c:v>
                </c:pt>
                <c:pt idx="105">
                  <c:v>0.09</c:v>
                </c:pt>
                <c:pt idx="106">
                  <c:v>0.09</c:v>
                </c:pt>
                <c:pt idx="107">
                  <c:v>0.26</c:v>
                </c:pt>
                <c:pt idx="108">
                  <c:v>0.26</c:v>
                </c:pt>
                <c:pt idx="109">
                  <c:v>0.28</c:v>
                </c:pt>
                <c:pt idx="110">
                  <c:v>0.28</c:v>
                </c:pt>
                <c:pt idx="111">
                  <c:v>0.28</c:v>
                </c:pt>
                <c:pt idx="112">
                  <c:v>0.28</c:v>
                </c:pt>
                <c:pt idx="113">
                  <c:v>0.29</c:v>
                </c:pt>
                <c:pt idx="114">
                  <c:v>0.3</c:v>
                </c:pt>
                <c:pt idx="115">
                  <c:v>0.23</c:v>
                </c:pt>
                <c:pt idx="116">
                  <c:v>0.22</c:v>
                </c:pt>
                <c:pt idx="117">
                  <c:v>0.64</c:v>
                </c:pt>
                <c:pt idx="118">
                  <c:v>0.63</c:v>
                </c:pt>
                <c:pt idx="119">
                  <c:v>0.28</c:v>
                </c:pt>
                <c:pt idx="120">
                  <c:v>0.28</c:v>
                </c:pt>
                <c:pt idx="121">
                  <c:v>0.78</c:v>
                </c:pt>
                <c:pt idx="122">
                  <c:v>0.7</c:v>
                </c:pt>
                <c:pt idx="123">
                  <c:v>0.28</c:v>
                </c:pt>
                <c:pt idx="124">
                  <c:v>0.28</c:v>
                </c:pt>
                <c:pt idx="125">
                  <c:v>0.59</c:v>
                </c:pt>
                <c:pt idx="126">
                  <c:v>0.73</c:v>
                </c:pt>
                <c:pt idx="127">
                  <c:v>0.29</c:v>
                </c:pt>
                <c:pt idx="128">
                  <c:v>0.28</c:v>
                </c:pt>
                <c:pt idx="129">
                  <c:v>0.52</c:v>
                </c:pt>
                <c:pt idx="130">
                  <c:v>0.52</c:v>
                </c:pt>
                <c:pt idx="131">
                  <c:v>0.22</c:v>
                </c:pt>
                <c:pt idx="132">
                  <c:v>0.22</c:v>
                </c:pt>
                <c:pt idx="133">
                  <c:v>0.32</c:v>
                </c:pt>
                <c:pt idx="134">
                  <c:v>1.12</c:v>
                </c:pt>
                <c:pt idx="135">
                  <c:v>0.58</c:v>
                </c:pt>
                <c:pt idx="136">
                  <c:v>0.59</c:v>
                </c:pt>
                <c:pt idx="137">
                  <c:v>0.91</c:v>
                </c:pt>
                <c:pt idx="138">
                  <c:v>0.77</c:v>
                </c:pt>
                <c:pt idx="139">
                  <c:v>0.32</c:v>
                </c:pt>
                <c:pt idx="140">
                  <c:v>0.32</c:v>
                </c:pt>
                <c:pt idx="141">
                  <c:v>0.52</c:v>
                </c:pt>
                <c:pt idx="142">
                  <c:v>0.77</c:v>
                </c:pt>
                <c:pt idx="143">
                  <c:v>0.66</c:v>
                </c:pt>
                <c:pt idx="144">
                  <c:v>0.67</c:v>
                </c:pt>
                <c:pt idx="145">
                  <c:v>0.91</c:v>
                </c:pt>
                <c:pt idx="146">
                  <c:v>0.92</c:v>
                </c:pt>
                <c:pt idx="147">
                  <c:v>0.42</c:v>
                </c:pt>
                <c:pt idx="148">
                  <c:v>0.42</c:v>
                </c:pt>
                <c:pt idx="149">
                  <c:v>0.4</c:v>
                </c:pt>
                <c:pt idx="150">
                  <c:v>0.82</c:v>
                </c:pt>
                <c:pt idx="151">
                  <c:v>0.6</c:v>
                </c:pt>
                <c:pt idx="152">
                  <c:v>0.61</c:v>
                </c:pt>
                <c:pt idx="153">
                  <c:v>0.88</c:v>
                </c:pt>
                <c:pt idx="154">
                  <c:v>0.93</c:v>
                </c:pt>
                <c:pt idx="155">
                  <c:v>0.68</c:v>
                </c:pt>
                <c:pt idx="156">
                  <c:v>0.68</c:v>
                </c:pt>
                <c:pt idx="157">
                  <c:v>0.91</c:v>
                </c:pt>
                <c:pt idx="158">
                  <c:v>0.92</c:v>
                </c:pt>
                <c:pt idx="159">
                  <c:v>0.68</c:v>
                </c:pt>
                <c:pt idx="160">
                  <c:v>0.68</c:v>
                </c:pt>
                <c:pt idx="161">
                  <c:v>0.96</c:v>
                </c:pt>
                <c:pt idx="162">
                  <c:v>0.96</c:v>
                </c:pt>
                <c:pt idx="163">
                  <c:v>1.51</c:v>
                </c:pt>
                <c:pt idx="164">
                  <c:v>174.17</c:v>
                </c:pt>
                <c:pt idx="165">
                  <c:v>308.69</c:v>
                </c:pt>
                <c:pt idx="166">
                  <c:v>591.4</c:v>
                </c:pt>
                <c:pt idx="167">
                  <c:v>484.16</c:v>
                </c:pt>
                <c:pt idx="168">
                  <c:v>348.61</c:v>
                </c:pt>
                <c:pt idx="169">
                  <c:v>700.5599999999994</c:v>
                </c:pt>
                <c:pt idx="170">
                  <c:v>135.9</c:v>
                </c:pt>
                <c:pt idx="171">
                  <c:v>140.51</c:v>
                </c:pt>
                <c:pt idx="172">
                  <c:v>77.04</c:v>
                </c:pt>
                <c:pt idx="173">
                  <c:v>91.92</c:v>
                </c:pt>
                <c:pt idx="174">
                  <c:v>336.12</c:v>
                </c:pt>
                <c:pt idx="175">
                  <c:v>190.03</c:v>
                </c:pt>
                <c:pt idx="176">
                  <c:v>45.91</c:v>
                </c:pt>
                <c:pt idx="177">
                  <c:v>94.69</c:v>
                </c:pt>
                <c:pt idx="178">
                  <c:v>73.08</c:v>
                </c:pt>
                <c:pt idx="179">
                  <c:v>41.69</c:v>
                </c:pt>
                <c:pt idx="180">
                  <c:v>43.43</c:v>
                </c:pt>
                <c:pt idx="181">
                  <c:v>300.0</c:v>
                </c:pt>
                <c:pt idx="182">
                  <c:v>48.92</c:v>
                </c:pt>
                <c:pt idx="183">
                  <c:v>24.34</c:v>
                </c:pt>
                <c:pt idx="184">
                  <c:v>830.73</c:v>
                </c:pt>
                <c:pt idx="185">
                  <c:v>53.51</c:v>
                </c:pt>
                <c:pt idx="186">
                  <c:v>297.42</c:v>
                </c:pt>
                <c:pt idx="187">
                  <c:v>91.2</c:v>
                </c:pt>
                <c:pt idx="188">
                  <c:v>900.0</c:v>
                </c:pt>
                <c:pt idx="189">
                  <c:v>158.75</c:v>
                </c:pt>
                <c:pt idx="190">
                  <c:v>207.29</c:v>
                </c:pt>
                <c:pt idx="191">
                  <c:v>57.92</c:v>
                </c:pt>
                <c:pt idx="192">
                  <c:v>144.85</c:v>
                </c:pt>
                <c:pt idx="193">
                  <c:v>104.12</c:v>
                </c:pt>
                <c:pt idx="194">
                  <c:v>55.59</c:v>
                </c:pt>
                <c:pt idx="195">
                  <c:v>0.96</c:v>
                </c:pt>
                <c:pt idx="196">
                  <c:v>0.74</c:v>
                </c:pt>
                <c:pt idx="197">
                  <c:v>222.13</c:v>
                </c:pt>
                <c:pt idx="198">
                  <c:v>130.11</c:v>
                </c:pt>
                <c:pt idx="199">
                  <c:v>21.84</c:v>
                </c:pt>
                <c:pt idx="200">
                  <c:v>271.65</c:v>
                </c:pt>
                <c:pt idx="201">
                  <c:v>398.07</c:v>
                </c:pt>
                <c:pt idx="202">
                  <c:v>29.92</c:v>
                </c:pt>
                <c:pt idx="203">
                  <c:v>771.14</c:v>
                </c:pt>
                <c:pt idx="204">
                  <c:v>430.33</c:v>
                </c:pt>
                <c:pt idx="205">
                  <c:v>2.87</c:v>
                </c:pt>
                <c:pt idx="206">
                  <c:v>166.9</c:v>
                </c:pt>
                <c:pt idx="207">
                  <c:v>2.8</c:v>
                </c:pt>
                <c:pt idx="208">
                  <c:v>95.07</c:v>
                </c:pt>
                <c:pt idx="209">
                  <c:v>1.47</c:v>
                </c:pt>
                <c:pt idx="210">
                  <c:v>2.5</c:v>
                </c:pt>
                <c:pt idx="211">
                  <c:v>7.26</c:v>
                </c:pt>
                <c:pt idx="212">
                  <c:v>14.62</c:v>
                </c:pt>
                <c:pt idx="213">
                  <c:v>32.34</c:v>
                </c:pt>
                <c:pt idx="214">
                  <c:v>48.16</c:v>
                </c:pt>
                <c:pt idx="215">
                  <c:v>67.05</c:v>
                </c:pt>
                <c:pt idx="216">
                  <c:v>172.33</c:v>
                </c:pt>
                <c:pt idx="217">
                  <c:v>242.38</c:v>
                </c:pt>
                <c:pt idx="218">
                  <c:v>741.01</c:v>
                </c:pt>
                <c:pt idx="219">
                  <c:v>460.06</c:v>
                </c:pt>
              </c:numCache>
            </c:numRef>
          </c:yVal>
          <c:smooth val="0"/>
        </c:ser>
        <c:ser>
          <c:idx val="1"/>
          <c:order val="1"/>
          <c:tx>
            <c:strRef>
              <c:f>Sheet1!$C$1</c:f>
              <c:strCache>
                <c:ptCount val="1"/>
                <c:pt idx="0">
                  <c:v>Y-Value 2</c:v>
                </c:pt>
              </c:strCache>
            </c:strRef>
          </c:tx>
          <c:spPr>
            <a:ln w="66675">
              <a:noFill/>
            </a:ln>
          </c:spPr>
          <c:marker>
            <c:symbol val="none"/>
          </c:marker>
          <c:trendline>
            <c:spPr>
              <a:ln>
                <a:prstDash val="sysDash"/>
              </a:ln>
            </c:spPr>
            <c:trendlineType val="linear"/>
            <c:dispRSqr val="0"/>
            <c:dispEq val="0"/>
          </c:trendline>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8.229999999999998</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Sheet1!$C$2:$C$226</c:f>
              <c:numCache>
                <c:formatCode>General</c:formatCode>
                <c:ptCount val="225"/>
                <c:pt idx="220">
                  <c:v>0.0</c:v>
                </c:pt>
                <c:pt idx="221">
                  <c:v>900.0</c:v>
                </c:pt>
              </c:numCache>
            </c:numRef>
          </c:yVal>
          <c:smooth val="0"/>
        </c:ser>
        <c:dLbls>
          <c:showLegendKey val="0"/>
          <c:showVal val="0"/>
          <c:showCatName val="0"/>
          <c:showSerName val="0"/>
          <c:showPercent val="0"/>
          <c:showBubbleSize val="0"/>
        </c:dLbls>
        <c:axId val="2130404088"/>
        <c:axId val="2130400344"/>
      </c:scatterChart>
      <c:valAx>
        <c:axId val="2130404088"/>
        <c:scaling>
          <c:orientation val="minMax"/>
          <c:max val="900.0"/>
          <c:min val="0.0"/>
        </c:scaling>
        <c:delete val="0"/>
        <c:axPos val="b"/>
        <c:title>
          <c:tx>
            <c:rich>
              <a:bodyPr/>
              <a:lstStyle/>
              <a:p>
                <a:pPr>
                  <a:defRPr>
                    <a:solidFill>
                      <a:srgbClr val="000000"/>
                    </a:solidFill>
                    <a:latin typeface="+mn-lt"/>
                    <a:ea typeface="+mn-ea"/>
                    <a:cs typeface="+mn-cs"/>
                  </a:defRPr>
                </a:pPr>
                <a:r>
                  <a:rPr lang="en-US" dirty="0" smtClean="0">
                    <a:solidFill>
                      <a:srgbClr val="000000"/>
                    </a:solidFill>
                    <a:latin typeface="+mn-lt"/>
                    <a:ea typeface="+mn-ea"/>
                    <a:cs typeface="+mn-cs"/>
                  </a:rPr>
                  <a:t>Z3/PDR </a:t>
                </a:r>
                <a:r>
                  <a:rPr lang="hu-HU" sz="1800" b="1" i="0" u="none" strike="noStrike" baseline="0" dirty="0" smtClean="0">
                    <a:solidFill>
                      <a:srgbClr val="000000"/>
                    </a:solidFill>
                    <a:effectLst/>
                    <a:latin typeface="+mn-lt"/>
                    <a:ea typeface="+mn-ea"/>
                    <a:cs typeface="+mn-cs"/>
                  </a:rPr>
                  <a:t>(secs)</a:t>
                </a:r>
                <a:r>
                  <a:rPr lang="hu-HU" sz="1800" b="1" i="0" u="none" strike="noStrike" baseline="0" dirty="0" smtClean="0">
                    <a:solidFill>
                      <a:srgbClr val="000000"/>
                    </a:solidFill>
                    <a:latin typeface="+mn-lt"/>
                    <a:ea typeface="+mn-ea"/>
                    <a:cs typeface="+mn-cs"/>
                  </a:rPr>
                  <a:t> </a:t>
                </a:r>
                <a:endParaRPr lang="en-US" dirty="0"/>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30400344"/>
        <c:crosses val="autoZero"/>
        <c:crossBetween val="midCat"/>
        <c:majorUnit val="100.0"/>
        <c:minorUnit val="10.0"/>
      </c:valAx>
      <c:valAx>
        <c:axId val="2130400344"/>
        <c:scaling>
          <c:orientation val="minMax"/>
          <c:max val="900.0"/>
          <c:min val="0.0"/>
        </c:scaling>
        <c:delete val="0"/>
        <c:axPos val="l"/>
        <c:title>
          <c:tx>
            <c:rich>
              <a:bodyPr rot="-5400000" vert="horz"/>
              <a:lstStyle/>
              <a:p>
                <a:pPr>
                  <a:defRPr>
                    <a:solidFill>
                      <a:srgbClr val="000000"/>
                    </a:solidFill>
                    <a:latin typeface="+mn-lt"/>
                    <a:ea typeface="+mn-ea"/>
                    <a:cs typeface="+mn-cs"/>
                  </a:defRPr>
                </a:pPr>
                <a:r>
                  <a:rPr lang="en-US" dirty="0" smtClean="0">
                    <a:solidFill>
                      <a:srgbClr val="000000"/>
                    </a:solidFill>
                    <a:latin typeface="+mn-lt"/>
                    <a:ea typeface="+mn-ea"/>
                    <a:cs typeface="+mn-cs"/>
                  </a:rPr>
                  <a:t>Spacer</a:t>
                </a:r>
                <a:r>
                  <a:rPr lang="hu-HU" sz="1800" b="1" i="0" u="none" strike="noStrike" baseline="0" dirty="0" smtClean="0">
                    <a:solidFill>
                      <a:srgbClr val="000000"/>
                    </a:solidFill>
                    <a:effectLst/>
                    <a:latin typeface="+mn-lt"/>
                    <a:ea typeface="+mn-ea"/>
                    <a:cs typeface="+mn-cs"/>
                  </a:rPr>
                  <a:t> (secs)</a:t>
                </a:r>
                <a:r>
                  <a:rPr lang="hu-HU" sz="1800" b="1" i="0" u="none" strike="noStrike" baseline="0" dirty="0" smtClean="0">
                    <a:solidFill>
                      <a:srgbClr val="000000"/>
                    </a:solidFill>
                    <a:latin typeface="+mn-lt"/>
                    <a:ea typeface="+mn-ea"/>
                    <a:cs typeface="+mn-cs"/>
                  </a:rPr>
                  <a:t> </a:t>
                </a:r>
                <a:endParaRPr lang="en-US" dirty="0">
                  <a:latin typeface="BlairMdITC TT-Medium"/>
                  <a:cs typeface="BlairMdITC TT-Medium"/>
                </a:endParaRPr>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30404088"/>
        <c:crosses val="autoZero"/>
        <c:crossBetween val="midCat"/>
        <c:majorUnit val="100.0"/>
        <c:minorUnit val="1.0"/>
      </c:valAx>
      <c:spPr>
        <a:solidFill>
          <a:schemeClr val="accent3">
            <a:lumMod val="20000"/>
            <a:lumOff val="80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lgn="ctr">
              <a:defRPr/>
            </a:pPr>
            <a:r>
              <a:rPr lang="en-US" dirty="0" smtClean="0"/>
              <a:t>SAFE Benchmarks</a:t>
            </a:r>
            <a:endParaRPr lang="en-US" dirty="0"/>
          </a:p>
        </c:rich>
      </c:tx>
      <c:layout/>
      <c:overlay val="0"/>
    </c:title>
    <c:autoTitleDeleted val="0"/>
    <c:plotArea>
      <c:layout/>
      <c:scatterChart>
        <c:scatterStyle val="lineMarker"/>
        <c:varyColors val="0"/>
        <c:ser>
          <c:idx val="0"/>
          <c:order val="0"/>
          <c:tx>
            <c:strRef>
              <c:f>Sheet1!$B$1</c:f>
              <c:strCache>
                <c:ptCount val="1"/>
                <c:pt idx="0">
                  <c:v>Y-Value 1</c:v>
                </c:pt>
              </c:strCache>
            </c:strRef>
          </c:tx>
          <c:spPr>
            <a:ln w="66675">
              <a:noFill/>
            </a:ln>
            <a:effectLst/>
          </c:spPr>
          <c:marker>
            <c:symbol val="square"/>
            <c:size val="10"/>
            <c:spPr>
              <a:solidFill>
                <a:schemeClr val="accent2">
                  <a:lumMod val="75000"/>
                </a:schemeClr>
              </a:solidFill>
              <a:effectLst/>
            </c:spPr>
          </c:marker>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8.23</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Sheet1!$B$2:$B$226</c:f>
              <c:numCache>
                <c:formatCode>General</c:formatCode>
                <c:ptCount val="225"/>
                <c:pt idx="0">
                  <c:v>4.0</c:v>
                </c:pt>
                <c:pt idx="1">
                  <c:v>4.01</c:v>
                </c:pt>
                <c:pt idx="2">
                  <c:v>10.59</c:v>
                </c:pt>
                <c:pt idx="3">
                  <c:v>0.63</c:v>
                </c:pt>
                <c:pt idx="4">
                  <c:v>4.109999999999999</c:v>
                </c:pt>
                <c:pt idx="5">
                  <c:v>46.39</c:v>
                </c:pt>
                <c:pt idx="6">
                  <c:v>19.19</c:v>
                </c:pt>
                <c:pt idx="7">
                  <c:v>0.37</c:v>
                </c:pt>
                <c:pt idx="8">
                  <c:v>1.14</c:v>
                </c:pt>
                <c:pt idx="9">
                  <c:v>0.15</c:v>
                </c:pt>
                <c:pt idx="10">
                  <c:v>0.14</c:v>
                </c:pt>
                <c:pt idx="11">
                  <c:v>0.92</c:v>
                </c:pt>
                <c:pt idx="12">
                  <c:v>0.37</c:v>
                </c:pt>
                <c:pt idx="13">
                  <c:v>0.37</c:v>
                </c:pt>
                <c:pt idx="14">
                  <c:v>0.6</c:v>
                </c:pt>
                <c:pt idx="15">
                  <c:v>1.66</c:v>
                </c:pt>
                <c:pt idx="16">
                  <c:v>1.98</c:v>
                </c:pt>
                <c:pt idx="17">
                  <c:v>1.7</c:v>
                </c:pt>
                <c:pt idx="18">
                  <c:v>0.99</c:v>
                </c:pt>
                <c:pt idx="19">
                  <c:v>2.02</c:v>
                </c:pt>
                <c:pt idx="20">
                  <c:v>1.04</c:v>
                </c:pt>
                <c:pt idx="21">
                  <c:v>34.24</c:v>
                </c:pt>
                <c:pt idx="22">
                  <c:v>19.15</c:v>
                </c:pt>
                <c:pt idx="23">
                  <c:v>17.83</c:v>
                </c:pt>
                <c:pt idx="24">
                  <c:v>21.03</c:v>
                </c:pt>
                <c:pt idx="25">
                  <c:v>29.53</c:v>
                </c:pt>
                <c:pt idx="26">
                  <c:v>29.69</c:v>
                </c:pt>
                <c:pt idx="27">
                  <c:v>14.22</c:v>
                </c:pt>
                <c:pt idx="28">
                  <c:v>19.49</c:v>
                </c:pt>
                <c:pt idx="29">
                  <c:v>13.19</c:v>
                </c:pt>
                <c:pt idx="30">
                  <c:v>12.98</c:v>
                </c:pt>
                <c:pt idx="31">
                  <c:v>14.36</c:v>
                </c:pt>
                <c:pt idx="32">
                  <c:v>15.16</c:v>
                </c:pt>
                <c:pt idx="33">
                  <c:v>13.47</c:v>
                </c:pt>
                <c:pt idx="34">
                  <c:v>13.63</c:v>
                </c:pt>
                <c:pt idx="35">
                  <c:v>22.5</c:v>
                </c:pt>
                <c:pt idx="36">
                  <c:v>22.73</c:v>
                </c:pt>
                <c:pt idx="37">
                  <c:v>14.33</c:v>
                </c:pt>
                <c:pt idx="38">
                  <c:v>12.6</c:v>
                </c:pt>
                <c:pt idx="39">
                  <c:v>25.82</c:v>
                </c:pt>
                <c:pt idx="40">
                  <c:v>22.12</c:v>
                </c:pt>
                <c:pt idx="41">
                  <c:v>0.42</c:v>
                </c:pt>
                <c:pt idx="42">
                  <c:v>0.43</c:v>
                </c:pt>
                <c:pt idx="43">
                  <c:v>0.42</c:v>
                </c:pt>
                <c:pt idx="44">
                  <c:v>0.79</c:v>
                </c:pt>
                <c:pt idx="45">
                  <c:v>0.6</c:v>
                </c:pt>
                <c:pt idx="46">
                  <c:v>1.11</c:v>
                </c:pt>
                <c:pt idx="47">
                  <c:v>0.42</c:v>
                </c:pt>
                <c:pt idx="48">
                  <c:v>0.8</c:v>
                </c:pt>
                <c:pt idx="49">
                  <c:v>0.6</c:v>
                </c:pt>
                <c:pt idx="50">
                  <c:v>1.13</c:v>
                </c:pt>
                <c:pt idx="51">
                  <c:v>14.02</c:v>
                </c:pt>
                <c:pt idx="52">
                  <c:v>16.38</c:v>
                </c:pt>
                <c:pt idx="53">
                  <c:v>11.91</c:v>
                </c:pt>
                <c:pt idx="54">
                  <c:v>12.19</c:v>
                </c:pt>
                <c:pt idx="55">
                  <c:v>24.89</c:v>
                </c:pt>
                <c:pt idx="56">
                  <c:v>23.33</c:v>
                </c:pt>
                <c:pt idx="57">
                  <c:v>0.42</c:v>
                </c:pt>
                <c:pt idx="58">
                  <c:v>0.49</c:v>
                </c:pt>
                <c:pt idx="59">
                  <c:v>1.07</c:v>
                </c:pt>
                <c:pt idx="60">
                  <c:v>1.33</c:v>
                </c:pt>
                <c:pt idx="61">
                  <c:v>1.08</c:v>
                </c:pt>
                <c:pt idx="62">
                  <c:v>1.33</c:v>
                </c:pt>
                <c:pt idx="63">
                  <c:v>0.09</c:v>
                </c:pt>
                <c:pt idx="64">
                  <c:v>0.08</c:v>
                </c:pt>
                <c:pt idx="65">
                  <c:v>0.39</c:v>
                </c:pt>
                <c:pt idx="66">
                  <c:v>0.4</c:v>
                </c:pt>
                <c:pt idx="67">
                  <c:v>0.29</c:v>
                </c:pt>
                <c:pt idx="68">
                  <c:v>0.28</c:v>
                </c:pt>
                <c:pt idx="69">
                  <c:v>0.43</c:v>
                </c:pt>
                <c:pt idx="70">
                  <c:v>0.44</c:v>
                </c:pt>
                <c:pt idx="71">
                  <c:v>0.09</c:v>
                </c:pt>
                <c:pt idx="72">
                  <c:v>0.09</c:v>
                </c:pt>
                <c:pt idx="73">
                  <c:v>0.42</c:v>
                </c:pt>
                <c:pt idx="74">
                  <c:v>0.39</c:v>
                </c:pt>
                <c:pt idx="75">
                  <c:v>0.3</c:v>
                </c:pt>
                <c:pt idx="76">
                  <c:v>0.3</c:v>
                </c:pt>
                <c:pt idx="77">
                  <c:v>0.65</c:v>
                </c:pt>
                <c:pt idx="78">
                  <c:v>0.46</c:v>
                </c:pt>
                <c:pt idx="79">
                  <c:v>0.1</c:v>
                </c:pt>
                <c:pt idx="80">
                  <c:v>0.1</c:v>
                </c:pt>
                <c:pt idx="81">
                  <c:v>0.77</c:v>
                </c:pt>
                <c:pt idx="82">
                  <c:v>0.7</c:v>
                </c:pt>
                <c:pt idx="83">
                  <c:v>0.33</c:v>
                </c:pt>
                <c:pt idx="84">
                  <c:v>0.33</c:v>
                </c:pt>
                <c:pt idx="85">
                  <c:v>0.95</c:v>
                </c:pt>
                <c:pt idx="86">
                  <c:v>1.01</c:v>
                </c:pt>
                <c:pt idx="87">
                  <c:v>0.3</c:v>
                </c:pt>
                <c:pt idx="88">
                  <c:v>0.31</c:v>
                </c:pt>
                <c:pt idx="89">
                  <c:v>0.72</c:v>
                </c:pt>
                <c:pt idx="90">
                  <c:v>0.46</c:v>
                </c:pt>
                <c:pt idx="91">
                  <c:v>0.58</c:v>
                </c:pt>
                <c:pt idx="92">
                  <c:v>0.59</c:v>
                </c:pt>
                <c:pt idx="93">
                  <c:v>0.77</c:v>
                </c:pt>
                <c:pt idx="94">
                  <c:v>0.68</c:v>
                </c:pt>
                <c:pt idx="95">
                  <c:v>0.1</c:v>
                </c:pt>
                <c:pt idx="96">
                  <c:v>0.1</c:v>
                </c:pt>
                <c:pt idx="97">
                  <c:v>0.86</c:v>
                </c:pt>
                <c:pt idx="98">
                  <c:v>0.72</c:v>
                </c:pt>
                <c:pt idx="99">
                  <c:v>0.08</c:v>
                </c:pt>
                <c:pt idx="100">
                  <c:v>0.08</c:v>
                </c:pt>
                <c:pt idx="101">
                  <c:v>0.09</c:v>
                </c:pt>
                <c:pt idx="102">
                  <c:v>0.08</c:v>
                </c:pt>
                <c:pt idx="103">
                  <c:v>0.09</c:v>
                </c:pt>
                <c:pt idx="104">
                  <c:v>0.09</c:v>
                </c:pt>
                <c:pt idx="105">
                  <c:v>0.09</c:v>
                </c:pt>
                <c:pt idx="106">
                  <c:v>0.09</c:v>
                </c:pt>
                <c:pt idx="107">
                  <c:v>0.26</c:v>
                </c:pt>
                <c:pt idx="108">
                  <c:v>0.26</c:v>
                </c:pt>
                <c:pt idx="109">
                  <c:v>0.28</c:v>
                </c:pt>
                <c:pt idx="110">
                  <c:v>0.28</c:v>
                </c:pt>
                <c:pt idx="111">
                  <c:v>0.28</c:v>
                </c:pt>
                <c:pt idx="112">
                  <c:v>0.28</c:v>
                </c:pt>
                <c:pt idx="113">
                  <c:v>0.29</c:v>
                </c:pt>
                <c:pt idx="114">
                  <c:v>0.3</c:v>
                </c:pt>
                <c:pt idx="115">
                  <c:v>0.23</c:v>
                </c:pt>
                <c:pt idx="116">
                  <c:v>0.22</c:v>
                </c:pt>
                <c:pt idx="117">
                  <c:v>0.64</c:v>
                </c:pt>
                <c:pt idx="118">
                  <c:v>0.63</c:v>
                </c:pt>
                <c:pt idx="119">
                  <c:v>0.28</c:v>
                </c:pt>
                <c:pt idx="120">
                  <c:v>0.28</c:v>
                </c:pt>
                <c:pt idx="121">
                  <c:v>0.78</c:v>
                </c:pt>
                <c:pt idx="122">
                  <c:v>0.7</c:v>
                </c:pt>
                <c:pt idx="123">
                  <c:v>0.28</c:v>
                </c:pt>
                <c:pt idx="124">
                  <c:v>0.28</c:v>
                </c:pt>
                <c:pt idx="125">
                  <c:v>0.59</c:v>
                </c:pt>
                <c:pt idx="126">
                  <c:v>0.73</c:v>
                </c:pt>
                <c:pt idx="127">
                  <c:v>0.29</c:v>
                </c:pt>
                <c:pt idx="128">
                  <c:v>0.28</c:v>
                </c:pt>
                <c:pt idx="129">
                  <c:v>0.52</c:v>
                </c:pt>
                <c:pt idx="130">
                  <c:v>0.52</c:v>
                </c:pt>
                <c:pt idx="131">
                  <c:v>0.22</c:v>
                </c:pt>
                <c:pt idx="132">
                  <c:v>0.22</c:v>
                </c:pt>
                <c:pt idx="133">
                  <c:v>0.32</c:v>
                </c:pt>
                <c:pt idx="134">
                  <c:v>1.12</c:v>
                </c:pt>
                <c:pt idx="135">
                  <c:v>0.58</c:v>
                </c:pt>
                <c:pt idx="136">
                  <c:v>0.59</c:v>
                </c:pt>
                <c:pt idx="137">
                  <c:v>0.91</c:v>
                </c:pt>
                <c:pt idx="138">
                  <c:v>0.77</c:v>
                </c:pt>
                <c:pt idx="139">
                  <c:v>0.32</c:v>
                </c:pt>
                <c:pt idx="140">
                  <c:v>0.32</c:v>
                </c:pt>
                <c:pt idx="141">
                  <c:v>0.52</c:v>
                </c:pt>
                <c:pt idx="142">
                  <c:v>0.77</c:v>
                </c:pt>
                <c:pt idx="143">
                  <c:v>0.66</c:v>
                </c:pt>
                <c:pt idx="144">
                  <c:v>0.67</c:v>
                </c:pt>
                <c:pt idx="145">
                  <c:v>0.91</c:v>
                </c:pt>
                <c:pt idx="146">
                  <c:v>0.92</c:v>
                </c:pt>
                <c:pt idx="147">
                  <c:v>0.42</c:v>
                </c:pt>
                <c:pt idx="148">
                  <c:v>0.42</c:v>
                </c:pt>
                <c:pt idx="149">
                  <c:v>0.4</c:v>
                </c:pt>
                <c:pt idx="150">
                  <c:v>0.82</c:v>
                </c:pt>
                <c:pt idx="151">
                  <c:v>0.6</c:v>
                </c:pt>
                <c:pt idx="152">
                  <c:v>0.61</c:v>
                </c:pt>
                <c:pt idx="153">
                  <c:v>0.88</c:v>
                </c:pt>
                <c:pt idx="154">
                  <c:v>0.93</c:v>
                </c:pt>
                <c:pt idx="155">
                  <c:v>0.68</c:v>
                </c:pt>
                <c:pt idx="156">
                  <c:v>0.68</c:v>
                </c:pt>
                <c:pt idx="157">
                  <c:v>0.91</c:v>
                </c:pt>
                <c:pt idx="158">
                  <c:v>0.92</c:v>
                </c:pt>
                <c:pt idx="159">
                  <c:v>0.68</c:v>
                </c:pt>
                <c:pt idx="160">
                  <c:v>0.68</c:v>
                </c:pt>
                <c:pt idx="161">
                  <c:v>0.96</c:v>
                </c:pt>
                <c:pt idx="162">
                  <c:v>0.96</c:v>
                </c:pt>
                <c:pt idx="163">
                  <c:v>1.51</c:v>
                </c:pt>
                <c:pt idx="164">
                  <c:v>174.17</c:v>
                </c:pt>
                <c:pt idx="165">
                  <c:v>308.69</c:v>
                </c:pt>
                <c:pt idx="166">
                  <c:v>591.4</c:v>
                </c:pt>
                <c:pt idx="167">
                  <c:v>484.16</c:v>
                </c:pt>
                <c:pt idx="168">
                  <c:v>348.61</c:v>
                </c:pt>
                <c:pt idx="169">
                  <c:v>700.5599999999994</c:v>
                </c:pt>
                <c:pt idx="170">
                  <c:v>135.9</c:v>
                </c:pt>
                <c:pt idx="171">
                  <c:v>140.51</c:v>
                </c:pt>
                <c:pt idx="172">
                  <c:v>77.04</c:v>
                </c:pt>
                <c:pt idx="173">
                  <c:v>91.92</c:v>
                </c:pt>
                <c:pt idx="174">
                  <c:v>336.12</c:v>
                </c:pt>
                <c:pt idx="175">
                  <c:v>190.03</c:v>
                </c:pt>
                <c:pt idx="176">
                  <c:v>45.91</c:v>
                </c:pt>
                <c:pt idx="177">
                  <c:v>94.69</c:v>
                </c:pt>
                <c:pt idx="178">
                  <c:v>73.08</c:v>
                </c:pt>
                <c:pt idx="179">
                  <c:v>41.69</c:v>
                </c:pt>
                <c:pt idx="180">
                  <c:v>43.43</c:v>
                </c:pt>
                <c:pt idx="181">
                  <c:v>300.0</c:v>
                </c:pt>
                <c:pt idx="182">
                  <c:v>48.92</c:v>
                </c:pt>
                <c:pt idx="183">
                  <c:v>24.34</c:v>
                </c:pt>
                <c:pt idx="184">
                  <c:v>830.73</c:v>
                </c:pt>
                <c:pt idx="185">
                  <c:v>53.51</c:v>
                </c:pt>
                <c:pt idx="186">
                  <c:v>297.42</c:v>
                </c:pt>
                <c:pt idx="187">
                  <c:v>91.2</c:v>
                </c:pt>
                <c:pt idx="188">
                  <c:v>900.0</c:v>
                </c:pt>
                <c:pt idx="189">
                  <c:v>158.75</c:v>
                </c:pt>
                <c:pt idx="190">
                  <c:v>207.29</c:v>
                </c:pt>
                <c:pt idx="191">
                  <c:v>57.92</c:v>
                </c:pt>
                <c:pt idx="192">
                  <c:v>144.85</c:v>
                </c:pt>
                <c:pt idx="193">
                  <c:v>104.12</c:v>
                </c:pt>
                <c:pt idx="194">
                  <c:v>55.59</c:v>
                </c:pt>
                <c:pt idx="195">
                  <c:v>0.96</c:v>
                </c:pt>
                <c:pt idx="196">
                  <c:v>0.74</c:v>
                </c:pt>
                <c:pt idx="197">
                  <c:v>222.13</c:v>
                </c:pt>
                <c:pt idx="198">
                  <c:v>130.11</c:v>
                </c:pt>
                <c:pt idx="199">
                  <c:v>21.84</c:v>
                </c:pt>
                <c:pt idx="200">
                  <c:v>271.65</c:v>
                </c:pt>
                <c:pt idx="201">
                  <c:v>398.07</c:v>
                </c:pt>
                <c:pt idx="202">
                  <c:v>29.92</c:v>
                </c:pt>
                <c:pt idx="203">
                  <c:v>771.14</c:v>
                </c:pt>
                <c:pt idx="204">
                  <c:v>430.33</c:v>
                </c:pt>
                <c:pt idx="205">
                  <c:v>2.87</c:v>
                </c:pt>
                <c:pt idx="206">
                  <c:v>166.9</c:v>
                </c:pt>
                <c:pt idx="207">
                  <c:v>2.8</c:v>
                </c:pt>
                <c:pt idx="208">
                  <c:v>95.07</c:v>
                </c:pt>
                <c:pt idx="209">
                  <c:v>1.47</c:v>
                </c:pt>
                <c:pt idx="210">
                  <c:v>2.5</c:v>
                </c:pt>
                <c:pt idx="211">
                  <c:v>7.26</c:v>
                </c:pt>
                <c:pt idx="212">
                  <c:v>14.62</c:v>
                </c:pt>
                <c:pt idx="213">
                  <c:v>32.34</c:v>
                </c:pt>
                <c:pt idx="214">
                  <c:v>48.16</c:v>
                </c:pt>
                <c:pt idx="215">
                  <c:v>67.05</c:v>
                </c:pt>
                <c:pt idx="216">
                  <c:v>172.33</c:v>
                </c:pt>
                <c:pt idx="217">
                  <c:v>242.38</c:v>
                </c:pt>
                <c:pt idx="218">
                  <c:v>741.01</c:v>
                </c:pt>
                <c:pt idx="219">
                  <c:v>460.06</c:v>
                </c:pt>
              </c:numCache>
            </c:numRef>
          </c:yVal>
          <c:smooth val="0"/>
        </c:ser>
        <c:ser>
          <c:idx val="1"/>
          <c:order val="1"/>
          <c:tx>
            <c:strRef>
              <c:f>Sheet1!$C$1</c:f>
              <c:strCache>
                <c:ptCount val="1"/>
                <c:pt idx="0">
                  <c:v>Y-Value 2</c:v>
                </c:pt>
              </c:strCache>
            </c:strRef>
          </c:tx>
          <c:spPr>
            <a:ln w="66675">
              <a:noFill/>
            </a:ln>
          </c:spPr>
          <c:marker>
            <c:symbol val="none"/>
          </c:marker>
          <c:trendline>
            <c:spPr>
              <a:ln>
                <a:prstDash val="sysDash"/>
              </a:ln>
            </c:spPr>
            <c:trendlineType val="linear"/>
            <c:dispRSqr val="0"/>
            <c:dispEq val="0"/>
          </c:trendline>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8.23</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Sheet1!$C$2:$C$226</c:f>
              <c:numCache>
                <c:formatCode>General</c:formatCode>
                <c:ptCount val="225"/>
                <c:pt idx="220">
                  <c:v>0.0</c:v>
                </c:pt>
                <c:pt idx="221">
                  <c:v>900.0</c:v>
                </c:pt>
              </c:numCache>
            </c:numRef>
          </c:yVal>
          <c:smooth val="0"/>
        </c:ser>
        <c:dLbls>
          <c:showLegendKey val="0"/>
          <c:showVal val="0"/>
          <c:showCatName val="0"/>
          <c:showSerName val="0"/>
          <c:showPercent val="0"/>
          <c:showBubbleSize val="0"/>
        </c:dLbls>
        <c:axId val="2127664936"/>
        <c:axId val="2127677096"/>
      </c:scatterChart>
      <c:valAx>
        <c:axId val="2127664936"/>
        <c:scaling>
          <c:orientation val="minMax"/>
          <c:max val="900.0"/>
          <c:min val="0.0"/>
        </c:scaling>
        <c:delete val="0"/>
        <c:axPos val="b"/>
        <c:title>
          <c:tx>
            <c:rich>
              <a:bodyPr/>
              <a:lstStyle/>
              <a:p>
                <a:pPr>
                  <a:defRPr>
                    <a:solidFill>
                      <a:srgbClr val="000000"/>
                    </a:solidFill>
                    <a:latin typeface="+mn-lt"/>
                    <a:ea typeface="+mn-ea"/>
                    <a:cs typeface="+mn-cs"/>
                  </a:defRPr>
                </a:pPr>
                <a:r>
                  <a:rPr lang="en-US" dirty="0" smtClean="0">
                    <a:solidFill>
                      <a:srgbClr val="000000"/>
                    </a:solidFill>
                    <a:latin typeface="+mn-lt"/>
                    <a:ea typeface="+mn-ea"/>
                    <a:cs typeface="+mn-cs"/>
                  </a:rPr>
                  <a:t>Z3/PDR</a:t>
                </a:r>
                <a:r>
                  <a:rPr lang="en-US" baseline="0" dirty="0" smtClean="0">
                    <a:solidFill>
                      <a:srgbClr val="000000"/>
                    </a:solidFill>
                    <a:latin typeface="+mn-lt"/>
                    <a:ea typeface="+mn-ea"/>
                    <a:cs typeface="+mn-cs"/>
                  </a:rPr>
                  <a:t> </a:t>
                </a:r>
                <a:r>
                  <a:rPr lang="hu-HU" sz="1800" b="1" i="0" u="none" strike="noStrike" baseline="0" dirty="0" smtClean="0">
                    <a:solidFill>
                      <a:srgbClr val="000000"/>
                    </a:solidFill>
                    <a:effectLst/>
                    <a:latin typeface="+mn-lt"/>
                    <a:ea typeface="+mn-ea"/>
                    <a:cs typeface="+mn-cs"/>
                  </a:rPr>
                  <a:t>(secs)</a:t>
                </a:r>
                <a:r>
                  <a:rPr lang="hu-HU" sz="1800" b="1" i="0" u="none" strike="noStrike" baseline="0" dirty="0" smtClean="0">
                    <a:solidFill>
                      <a:srgbClr val="000000"/>
                    </a:solidFill>
                    <a:latin typeface="+mn-lt"/>
                    <a:ea typeface="+mn-ea"/>
                    <a:cs typeface="+mn-cs"/>
                  </a:rPr>
                  <a:t> </a:t>
                </a:r>
                <a:endParaRPr lang="en-US" dirty="0"/>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27677096"/>
        <c:crosses val="autoZero"/>
        <c:crossBetween val="midCat"/>
        <c:majorUnit val="100.0"/>
        <c:minorUnit val="10.0"/>
      </c:valAx>
      <c:valAx>
        <c:axId val="2127677096"/>
        <c:scaling>
          <c:orientation val="minMax"/>
          <c:max val="900.0"/>
          <c:min val="0.0"/>
        </c:scaling>
        <c:delete val="0"/>
        <c:axPos val="l"/>
        <c:title>
          <c:tx>
            <c:rich>
              <a:bodyPr rot="-5400000" vert="horz"/>
              <a:lstStyle/>
              <a:p>
                <a:pPr>
                  <a:defRPr>
                    <a:solidFill>
                      <a:srgbClr val="000000"/>
                    </a:solidFill>
                    <a:latin typeface="+mn-lt"/>
                    <a:ea typeface="+mn-ea"/>
                    <a:cs typeface="+mn-cs"/>
                  </a:defRPr>
                </a:pPr>
                <a:r>
                  <a:rPr lang="en-US" dirty="0" smtClean="0">
                    <a:solidFill>
                      <a:srgbClr val="000000"/>
                    </a:solidFill>
                    <a:latin typeface="+mn-lt"/>
                    <a:ea typeface="+mn-ea"/>
                    <a:cs typeface="+mn-cs"/>
                  </a:rPr>
                  <a:t>Spacer</a:t>
                </a:r>
                <a:r>
                  <a:rPr lang="hu-HU" sz="1800" b="1" i="0" u="none" strike="noStrike" baseline="0" dirty="0" smtClean="0">
                    <a:solidFill>
                      <a:srgbClr val="000000"/>
                    </a:solidFill>
                    <a:effectLst/>
                    <a:latin typeface="+mn-lt"/>
                    <a:ea typeface="+mn-ea"/>
                    <a:cs typeface="+mn-cs"/>
                  </a:rPr>
                  <a:t> (secs)</a:t>
                </a:r>
                <a:r>
                  <a:rPr lang="hu-HU" sz="1800" b="1" i="0" u="none" strike="noStrike" baseline="0" dirty="0" smtClean="0">
                    <a:solidFill>
                      <a:srgbClr val="000000"/>
                    </a:solidFill>
                    <a:latin typeface="+mn-lt"/>
                    <a:ea typeface="+mn-ea"/>
                    <a:cs typeface="+mn-cs"/>
                  </a:rPr>
                  <a:t> </a:t>
                </a:r>
                <a:endParaRPr lang="en-US" dirty="0">
                  <a:latin typeface="BlairMdITC TT-Medium"/>
                  <a:cs typeface="BlairMdITC TT-Medium"/>
                </a:endParaRPr>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27664936"/>
        <c:crosses val="autoZero"/>
        <c:crossBetween val="midCat"/>
        <c:majorUnit val="100.0"/>
        <c:minorUnit val="1.0"/>
      </c:valAx>
      <c:spPr>
        <a:solidFill>
          <a:schemeClr val="accent3">
            <a:lumMod val="20000"/>
            <a:lumOff val="80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lgn="ctr">
              <a:defRPr/>
            </a:pPr>
            <a:r>
              <a:rPr lang="en-US" dirty="0" smtClean="0"/>
              <a:t>SAFE Benchmarks</a:t>
            </a:r>
            <a:endParaRPr lang="en-US" dirty="0"/>
          </a:p>
        </c:rich>
      </c:tx>
      <c:layout/>
      <c:overlay val="0"/>
    </c:title>
    <c:autoTitleDeleted val="0"/>
    <c:plotArea>
      <c:layout/>
      <c:scatterChart>
        <c:scatterStyle val="lineMarker"/>
        <c:varyColors val="0"/>
        <c:ser>
          <c:idx val="0"/>
          <c:order val="0"/>
          <c:tx>
            <c:strRef>
              <c:f>Sheet1!$B$1</c:f>
              <c:strCache>
                <c:ptCount val="1"/>
                <c:pt idx="0">
                  <c:v>Y-Value 1</c:v>
                </c:pt>
              </c:strCache>
            </c:strRef>
          </c:tx>
          <c:spPr>
            <a:ln w="66675">
              <a:noFill/>
            </a:ln>
            <a:effectLst/>
          </c:spPr>
          <c:marker>
            <c:symbol val="square"/>
            <c:size val="10"/>
            <c:spPr>
              <a:solidFill>
                <a:schemeClr val="accent2">
                  <a:lumMod val="75000"/>
                </a:schemeClr>
              </a:solidFill>
              <a:effectLst/>
            </c:spPr>
          </c:marker>
          <c:dPt>
            <c:idx val="164"/>
            <c:marker>
              <c:symbol val="circle"/>
              <c:size val="10"/>
              <c:spPr>
                <a:solidFill>
                  <a:srgbClr val="EEECE1"/>
                </a:solidFill>
                <a:effectLst/>
              </c:spPr>
            </c:marker>
            <c:bubble3D val="0"/>
          </c:dPt>
          <c:dPt>
            <c:idx val="165"/>
            <c:marker>
              <c:symbol val="circle"/>
              <c:size val="10"/>
              <c:spPr>
                <a:solidFill>
                  <a:srgbClr val="EEECE1"/>
                </a:solidFill>
                <a:effectLst/>
              </c:spPr>
            </c:marker>
            <c:bubble3D val="0"/>
          </c:dPt>
          <c:dPt>
            <c:idx val="166"/>
            <c:marker>
              <c:symbol val="circle"/>
              <c:size val="10"/>
              <c:spPr>
                <a:solidFill>
                  <a:srgbClr val="EEECE1"/>
                </a:solidFill>
                <a:effectLst/>
              </c:spPr>
            </c:marker>
            <c:bubble3D val="0"/>
          </c:dPt>
          <c:dPt>
            <c:idx val="167"/>
            <c:marker>
              <c:symbol val="triangle"/>
              <c:size val="10"/>
              <c:spPr>
                <a:solidFill>
                  <a:srgbClr val="1F497D">
                    <a:lumMod val="50000"/>
                  </a:srgbClr>
                </a:solidFill>
                <a:effectLst/>
              </c:spPr>
            </c:marker>
            <c:bubble3D val="0"/>
          </c:dPt>
          <c:dPt>
            <c:idx val="168"/>
            <c:marker>
              <c:symbol val="circle"/>
              <c:size val="10"/>
              <c:spPr>
                <a:solidFill>
                  <a:srgbClr val="EEECE1"/>
                </a:solidFill>
                <a:effectLst/>
              </c:spPr>
            </c:marker>
            <c:bubble3D val="0"/>
          </c:dPt>
          <c:dPt>
            <c:idx val="169"/>
            <c:marker>
              <c:symbol val="circle"/>
              <c:size val="10"/>
              <c:spPr>
                <a:solidFill>
                  <a:srgbClr val="EEECE1"/>
                </a:solidFill>
                <a:effectLst/>
              </c:spPr>
            </c:marker>
            <c:bubble3D val="0"/>
          </c:dPt>
          <c:dPt>
            <c:idx val="174"/>
            <c:marker>
              <c:symbol val="triangle"/>
              <c:size val="10"/>
              <c:spPr>
                <a:solidFill>
                  <a:srgbClr val="1F497D">
                    <a:lumMod val="50000"/>
                  </a:srgbClr>
                </a:solidFill>
                <a:effectLst/>
              </c:spPr>
            </c:marker>
            <c:bubble3D val="0"/>
          </c:dPt>
          <c:dPt>
            <c:idx val="175"/>
            <c:marker>
              <c:symbol val="triangle"/>
              <c:size val="10"/>
              <c:spPr>
                <a:solidFill>
                  <a:srgbClr val="1F497D">
                    <a:lumMod val="50000"/>
                  </a:srgbClr>
                </a:solidFill>
                <a:effectLst/>
              </c:spPr>
            </c:marker>
            <c:bubble3D val="0"/>
          </c:dPt>
          <c:dPt>
            <c:idx val="203"/>
            <c:marker>
              <c:symbol val="circle"/>
              <c:size val="10"/>
              <c:spPr>
                <a:solidFill>
                  <a:srgbClr val="EEECE1"/>
                </a:solidFill>
                <a:effectLst/>
              </c:spPr>
            </c:marker>
            <c:bubble3D val="0"/>
          </c:dPt>
          <c:dPt>
            <c:idx val="218"/>
            <c:marker>
              <c:symbol val="circle"/>
              <c:size val="10"/>
              <c:spPr>
                <a:solidFill>
                  <a:srgbClr val="EEECE1"/>
                </a:solidFill>
                <a:effectLst/>
              </c:spPr>
            </c:marker>
            <c:bubble3D val="0"/>
          </c:dPt>
          <c:dPt>
            <c:idx val="219"/>
            <c:marker>
              <c:symbol val="circle"/>
              <c:size val="10"/>
              <c:spPr>
                <a:solidFill>
                  <a:srgbClr val="EEECE1"/>
                </a:solidFill>
                <a:effectLst/>
              </c:spPr>
            </c:marker>
            <c:bubble3D val="0"/>
          </c:dPt>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8.229999999999998</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Sheet1!$B$2:$B$226</c:f>
              <c:numCache>
                <c:formatCode>General</c:formatCode>
                <c:ptCount val="225"/>
                <c:pt idx="0">
                  <c:v>4.0</c:v>
                </c:pt>
                <c:pt idx="1">
                  <c:v>4.01</c:v>
                </c:pt>
                <c:pt idx="2">
                  <c:v>10.59</c:v>
                </c:pt>
                <c:pt idx="3">
                  <c:v>0.63</c:v>
                </c:pt>
                <c:pt idx="4">
                  <c:v>4.109999999999999</c:v>
                </c:pt>
                <c:pt idx="5">
                  <c:v>46.39</c:v>
                </c:pt>
                <c:pt idx="6">
                  <c:v>19.19</c:v>
                </c:pt>
                <c:pt idx="7">
                  <c:v>0.37</c:v>
                </c:pt>
                <c:pt idx="8">
                  <c:v>1.14</c:v>
                </c:pt>
                <c:pt idx="9">
                  <c:v>0.15</c:v>
                </c:pt>
                <c:pt idx="10">
                  <c:v>0.14</c:v>
                </c:pt>
                <c:pt idx="11">
                  <c:v>0.92</c:v>
                </c:pt>
                <c:pt idx="12">
                  <c:v>0.37</c:v>
                </c:pt>
                <c:pt idx="13">
                  <c:v>0.37</c:v>
                </c:pt>
                <c:pt idx="14">
                  <c:v>0.6</c:v>
                </c:pt>
                <c:pt idx="15">
                  <c:v>1.66</c:v>
                </c:pt>
                <c:pt idx="16">
                  <c:v>1.98</c:v>
                </c:pt>
                <c:pt idx="17">
                  <c:v>1.7</c:v>
                </c:pt>
                <c:pt idx="18">
                  <c:v>0.99</c:v>
                </c:pt>
                <c:pt idx="19">
                  <c:v>2.02</c:v>
                </c:pt>
                <c:pt idx="20">
                  <c:v>1.04</c:v>
                </c:pt>
                <c:pt idx="21">
                  <c:v>34.24</c:v>
                </c:pt>
                <c:pt idx="22">
                  <c:v>19.15</c:v>
                </c:pt>
                <c:pt idx="23">
                  <c:v>17.83</c:v>
                </c:pt>
                <c:pt idx="24">
                  <c:v>21.03</c:v>
                </c:pt>
                <c:pt idx="25">
                  <c:v>29.53</c:v>
                </c:pt>
                <c:pt idx="26">
                  <c:v>29.69</c:v>
                </c:pt>
                <c:pt idx="27">
                  <c:v>14.22</c:v>
                </c:pt>
                <c:pt idx="28">
                  <c:v>19.49</c:v>
                </c:pt>
                <c:pt idx="29">
                  <c:v>13.19</c:v>
                </c:pt>
                <c:pt idx="30">
                  <c:v>12.98</c:v>
                </c:pt>
                <c:pt idx="31">
                  <c:v>14.36</c:v>
                </c:pt>
                <c:pt idx="32">
                  <c:v>15.16</c:v>
                </c:pt>
                <c:pt idx="33">
                  <c:v>13.47</c:v>
                </c:pt>
                <c:pt idx="34">
                  <c:v>13.63</c:v>
                </c:pt>
                <c:pt idx="35">
                  <c:v>22.5</c:v>
                </c:pt>
                <c:pt idx="36">
                  <c:v>22.73</c:v>
                </c:pt>
                <c:pt idx="37">
                  <c:v>14.33</c:v>
                </c:pt>
                <c:pt idx="38">
                  <c:v>12.6</c:v>
                </c:pt>
                <c:pt idx="39">
                  <c:v>25.82</c:v>
                </c:pt>
                <c:pt idx="40">
                  <c:v>22.12</c:v>
                </c:pt>
                <c:pt idx="41">
                  <c:v>0.42</c:v>
                </c:pt>
                <c:pt idx="42">
                  <c:v>0.43</c:v>
                </c:pt>
                <c:pt idx="43">
                  <c:v>0.42</c:v>
                </c:pt>
                <c:pt idx="44">
                  <c:v>0.79</c:v>
                </c:pt>
                <c:pt idx="45">
                  <c:v>0.6</c:v>
                </c:pt>
                <c:pt idx="46">
                  <c:v>1.11</c:v>
                </c:pt>
                <c:pt idx="47">
                  <c:v>0.42</c:v>
                </c:pt>
                <c:pt idx="48">
                  <c:v>0.8</c:v>
                </c:pt>
                <c:pt idx="49">
                  <c:v>0.6</c:v>
                </c:pt>
                <c:pt idx="50">
                  <c:v>1.13</c:v>
                </c:pt>
                <c:pt idx="51">
                  <c:v>14.02</c:v>
                </c:pt>
                <c:pt idx="52">
                  <c:v>16.38</c:v>
                </c:pt>
                <c:pt idx="53">
                  <c:v>11.91</c:v>
                </c:pt>
                <c:pt idx="54">
                  <c:v>12.19</c:v>
                </c:pt>
                <c:pt idx="55">
                  <c:v>24.89</c:v>
                </c:pt>
                <c:pt idx="56">
                  <c:v>23.33</c:v>
                </c:pt>
                <c:pt idx="57">
                  <c:v>0.42</c:v>
                </c:pt>
                <c:pt idx="58">
                  <c:v>0.49</c:v>
                </c:pt>
                <c:pt idx="59">
                  <c:v>1.07</c:v>
                </c:pt>
                <c:pt idx="60">
                  <c:v>1.33</c:v>
                </c:pt>
                <c:pt idx="61">
                  <c:v>1.08</c:v>
                </c:pt>
                <c:pt idx="62">
                  <c:v>1.33</c:v>
                </c:pt>
                <c:pt idx="63">
                  <c:v>0.09</c:v>
                </c:pt>
                <c:pt idx="64">
                  <c:v>0.08</c:v>
                </c:pt>
                <c:pt idx="65">
                  <c:v>0.39</c:v>
                </c:pt>
                <c:pt idx="66">
                  <c:v>0.4</c:v>
                </c:pt>
                <c:pt idx="67">
                  <c:v>0.29</c:v>
                </c:pt>
                <c:pt idx="68">
                  <c:v>0.28</c:v>
                </c:pt>
                <c:pt idx="69">
                  <c:v>0.43</c:v>
                </c:pt>
                <c:pt idx="70">
                  <c:v>0.44</c:v>
                </c:pt>
                <c:pt idx="71">
                  <c:v>0.09</c:v>
                </c:pt>
                <c:pt idx="72">
                  <c:v>0.09</c:v>
                </c:pt>
                <c:pt idx="73">
                  <c:v>0.42</c:v>
                </c:pt>
                <c:pt idx="74">
                  <c:v>0.39</c:v>
                </c:pt>
                <c:pt idx="75">
                  <c:v>0.3</c:v>
                </c:pt>
                <c:pt idx="76">
                  <c:v>0.3</c:v>
                </c:pt>
                <c:pt idx="77">
                  <c:v>0.65</c:v>
                </c:pt>
                <c:pt idx="78">
                  <c:v>0.46</c:v>
                </c:pt>
                <c:pt idx="79">
                  <c:v>0.1</c:v>
                </c:pt>
                <c:pt idx="80">
                  <c:v>0.1</c:v>
                </c:pt>
                <c:pt idx="81">
                  <c:v>0.77</c:v>
                </c:pt>
                <c:pt idx="82">
                  <c:v>0.7</c:v>
                </c:pt>
                <c:pt idx="83">
                  <c:v>0.33</c:v>
                </c:pt>
                <c:pt idx="84">
                  <c:v>0.33</c:v>
                </c:pt>
                <c:pt idx="85">
                  <c:v>0.95</c:v>
                </c:pt>
                <c:pt idx="86">
                  <c:v>1.01</c:v>
                </c:pt>
                <c:pt idx="87">
                  <c:v>0.3</c:v>
                </c:pt>
                <c:pt idx="88">
                  <c:v>0.31</c:v>
                </c:pt>
                <c:pt idx="89">
                  <c:v>0.72</c:v>
                </c:pt>
                <c:pt idx="90">
                  <c:v>0.46</c:v>
                </c:pt>
                <c:pt idx="91">
                  <c:v>0.58</c:v>
                </c:pt>
                <c:pt idx="92">
                  <c:v>0.59</c:v>
                </c:pt>
                <c:pt idx="93">
                  <c:v>0.77</c:v>
                </c:pt>
                <c:pt idx="94">
                  <c:v>0.68</c:v>
                </c:pt>
                <c:pt idx="95">
                  <c:v>0.1</c:v>
                </c:pt>
                <c:pt idx="96">
                  <c:v>0.1</c:v>
                </c:pt>
                <c:pt idx="97">
                  <c:v>0.86</c:v>
                </c:pt>
                <c:pt idx="98">
                  <c:v>0.72</c:v>
                </c:pt>
                <c:pt idx="99">
                  <c:v>0.08</c:v>
                </c:pt>
                <c:pt idx="100">
                  <c:v>0.08</c:v>
                </c:pt>
                <c:pt idx="101">
                  <c:v>0.09</c:v>
                </c:pt>
                <c:pt idx="102">
                  <c:v>0.08</c:v>
                </c:pt>
                <c:pt idx="103">
                  <c:v>0.09</c:v>
                </c:pt>
                <c:pt idx="104">
                  <c:v>0.09</c:v>
                </c:pt>
                <c:pt idx="105">
                  <c:v>0.09</c:v>
                </c:pt>
                <c:pt idx="106">
                  <c:v>0.09</c:v>
                </c:pt>
                <c:pt idx="107">
                  <c:v>0.26</c:v>
                </c:pt>
                <c:pt idx="108">
                  <c:v>0.26</c:v>
                </c:pt>
                <c:pt idx="109">
                  <c:v>0.28</c:v>
                </c:pt>
                <c:pt idx="110">
                  <c:v>0.28</c:v>
                </c:pt>
                <c:pt idx="111">
                  <c:v>0.28</c:v>
                </c:pt>
                <c:pt idx="112">
                  <c:v>0.28</c:v>
                </c:pt>
                <c:pt idx="113">
                  <c:v>0.29</c:v>
                </c:pt>
                <c:pt idx="114">
                  <c:v>0.3</c:v>
                </c:pt>
                <c:pt idx="115">
                  <c:v>0.23</c:v>
                </c:pt>
                <c:pt idx="116">
                  <c:v>0.22</c:v>
                </c:pt>
                <c:pt idx="117">
                  <c:v>0.64</c:v>
                </c:pt>
                <c:pt idx="118">
                  <c:v>0.63</c:v>
                </c:pt>
                <c:pt idx="119">
                  <c:v>0.28</c:v>
                </c:pt>
                <c:pt idx="120">
                  <c:v>0.28</c:v>
                </c:pt>
                <c:pt idx="121">
                  <c:v>0.78</c:v>
                </c:pt>
                <c:pt idx="122">
                  <c:v>0.7</c:v>
                </c:pt>
                <c:pt idx="123">
                  <c:v>0.28</c:v>
                </c:pt>
                <c:pt idx="124">
                  <c:v>0.28</c:v>
                </c:pt>
                <c:pt idx="125">
                  <c:v>0.59</c:v>
                </c:pt>
                <c:pt idx="126">
                  <c:v>0.73</c:v>
                </c:pt>
                <c:pt idx="127">
                  <c:v>0.29</c:v>
                </c:pt>
                <c:pt idx="128">
                  <c:v>0.28</c:v>
                </c:pt>
                <c:pt idx="129">
                  <c:v>0.52</c:v>
                </c:pt>
                <c:pt idx="130">
                  <c:v>0.52</c:v>
                </c:pt>
                <c:pt idx="131">
                  <c:v>0.22</c:v>
                </c:pt>
                <c:pt idx="132">
                  <c:v>0.22</c:v>
                </c:pt>
                <c:pt idx="133">
                  <c:v>0.32</c:v>
                </c:pt>
                <c:pt idx="134">
                  <c:v>1.12</c:v>
                </c:pt>
                <c:pt idx="135">
                  <c:v>0.58</c:v>
                </c:pt>
                <c:pt idx="136">
                  <c:v>0.59</c:v>
                </c:pt>
                <c:pt idx="137">
                  <c:v>0.91</c:v>
                </c:pt>
                <c:pt idx="138">
                  <c:v>0.77</c:v>
                </c:pt>
                <c:pt idx="139">
                  <c:v>0.32</c:v>
                </c:pt>
                <c:pt idx="140">
                  <c:v>0.32</c:v>
                </c:pt>
                <c:pt idx="141">
                  <c:v>0.52</c:v>
                </c:pt>
                <c:pt idx="142">
                  <c:v>0.77</c:v>
                </c:pt>
                <c:pt idx="143">
                  <c:v>0.66</c:v>
                </c:pt>
                <c:pt idx="144">
                  <c:v>0.67</c:v>
                </c:pt>
                <c:pt idx="145">
                  <c:v>0.91</c:v>
                </c:pt>
                <c:pt idx="146">
                  <c:v>0.92</c:v>
                </c:pt>
                <c:pt idx="147">
                  <c:v>0.42</c:v>
                </c:pt>
                <c:pt idx="148">
                  <c:v>0.42</c:v>
                </c:pt>
                <c:pt idx="149">
                  <c:v>0.4</c:v>
                </c:pt>
                <c:pt idx="150">
                  <c:v>0.82</c:v>
                </c:pt>
                <c:pt idx="151">
                  <c:v>0.6</c:v>
                </c:pt>
                <c:pt idx="152">
                  <c:v>0.61</c:v>
                </c:pt>
                <c:pt idx="153">
                  <c:v>0.88</c:v>
                </c:pt>
                <c:pt idx="154">
                  <c:v>0.93</c:v>
                </c:pt>
                <c:pt idx="155">
                  <c:v>0.68</c:v>
                </c:pt>
                <c:pt idx="156">
                  <c:v>0.68</c:v>
                </c:pt>
                <c:pt idx="157">
                  <c:v>0.91</c:v>
                </c:pt>
                <c:pt idx="158">
                  <c:v>0.92</c:v>
                </c:pt>
                <c:pt idx="159">
                  <c:v>0.68</c:v>
                </c:pt>
                <c:pt idx="160">
                  <c:v>0.68</c:v>
                </c:pt>
                <c:pt idx="161">
                  <c:v>0.96</c:v>
                </c:pt>
                <c:pt idx="162">
                  <c:v>0.96</c:v>
                </c:pt>
                <c:pt idx="163">
                  <c:v>1.51</c:v>
                </c:pt>
                <c:pt idx="164">
                  <c:v>174.17</c:v>
                </c:pt>
                <c:pt idx="165">
                  <c:v>308.69</c:v>
                </c:pt>
                <c:pt idx="166">
                  <c:v>591.4</c:v>
                </c:pt>
                <c:pt idx="167">
                  <c:v>484.16</c:v>
                </c:pt>
                <c:pt idx="168">
                  <c:v>348.61</c:v>
                </c:pt>
                <c:pt idx="169">
                  <c:v>700.5599999999994</c:v>
                </c:pt>
                <c:pt idx="170">
                  <c:v>135.9</c:v>
                </c:pt>
                <c:pt idx="171">
                  <c:v>140.51</c:v>
                </c:pt>
                <c:pt idx="172">
                  <c:v>77.04</c:v>
                </c:pt>
                <c:pt idx="173">
                  <c:v>91.92</c:v>
                </c:pt>
                <c:pt idx="174">
                  <c:v>336.12</c:v>
                </c:pt>
                <c:pt idx="175">
                  <c:v>190.03</c:v>
                </c:pt>
                <c:pt idx="176">
                  <c:v>45.91</c:v>
                </c:pt>
                <c:pt idx="177">
                  <c:v>94.69</c:v>
                </c:pt>
                <c:pt idx="178">
                  <c:v>73.08</c:v>
                </c:pt>
                <c:pt idx="179">
                  <c:v>41.69</c:v>
                </c:pt>
                <c:pt idx="180">
                  <c:v>43.43</c:v>
                </c:pt>
                <c:pt idx="181">
                  <c:v>300.0</c:v>
                </c:pt>
                <c:pt idx="182">
                  <c:v>48.92</c:v>
                </c:pt>
                <c:pt idx="183">
                  <c:v>24.34</c:v>
                </c:pt>
                <c:pt idx="184">
                  <c:v>830.73</c:v>
                </c:pt>
                <c:pt idx="185">
                  <c:v>53.51</c:v>
                </c:pt>
                <c:pt idx="186">
                  <c:v>297.42</c:v>
                </c:pt>
                <c:pt idx="187">
                  <c:v>91.2</c:v>
                </c:pt>
                <c:pt idx="188">
                  <c:v>900.0</c:v>
                </c:pt>
                <c:pt idx="189">
                  <c:v>158.75</c:v>
                </c:pt>
                <c:pt idx="190">
                  <c:v>207.29</c:v>
                </c:pt>
                <c:pt idx="191">
                  <c:v>57.92</c:v>
                </c:pt>
                <c:pt idx="192">
                  <c:v>144.85</c:v>
                </c:pt>
                <c:pt idx="193">
                  <c:v>104.12</c:v>
                </c:pt>
                <c:pt idx="194">
                  <c:v>55.59</c:v>
                </c:pt>
                <c:pt idx="195">
                  <c:v>0.96</c:v>
                </c:pt>
                <c:pt idx="196">
                  <c:v>0.74</c:v>
                </c:pt>
                <c:pt idx="197">
                  <c:v>222.13</c:v>
                </c:pt>
                <c:pt idx="198">
                  <c:v>130.11</c:v>
                </c:pt>
                <c:pt idx="199">
                  <c:v>21.84</c:v>
                </c:pt>
                <c:pt idx="200">
                  <c:v>271.65</c:v>
                </c:pt>
                <c:pt idx="201">
                  <c:v>398.07</c:v>
                </c:pt>
                <c:pt idx="202">
                  <c:v>29.92</c:v>
                </c:pt>
                <c:pt idx="203">
                  <c:v>771.14</c:v>
                </c:pt>
                <c:pt idx="204">
                  <c:v>430.33</c:v>
                </c:pt>
                <c:pt idx="205">
                  <c:v>2.87</c:v>
                </c:pt>
                <c:pt idx="206">
                  <c:v>166.9</c:v>
                </c:pt>
                <c:pt idx="207">
                  <c:v>2.8</c:v>
                </c:pt>
                <c:pt idx="208">
                  <c:v>95.07</c:v>
                </c:pt>
                <c:pt idx="209">
                  <c:v>1.47</c:v>
                </c:pt>
                <c:pt idx="210">
                  <c:v>2.5</c:v>
                </c:pt>
                <c:pt idx="211">
                  <c:v>7.26</c:v>
                </c:pt>
                <c:pt idx="212">
                  <c:v>14.62</c:v>
                </c:pt>
                <c:pt idx="213">
                  <c:v>32.34</c:v>
                </c:pt>
                <c:pt idx="214">
                  <c:v>48.16</c:v>
                </c:pt>
                <c:pt idx="215">
                  <c:v>67.05</c:v>
                </c:pt>
                <c:pt idx="216">
                  <c:v>172.33</c:v>
                </c:pt>
                <c:pt idx="217">
                  <c:v>242.38</c:v>
                </c:pt>
                <c:pt idx="218">
                  <c:v>741.01</c:v>
                </c:pt>
                <c:pt idx="219">
                  <c:v>460.06</c:v>
                </c:pt>
              </c:numCache>
            </c:numRef>
          </c:yVal>
          <c:smooth val="0"/>
        </c:ser>
        <c:ser>
          <c:idx val="1"/>
          <c:order val="1"/>
          <c:tx>
            <c:strRef>
              <c:f>Sheet1!$C$1</c:f>
              <c:strCache>
                <c:ptCount val="1"/>
                <c:pt idx="0">
                  <c:v>Y-Value 2</c:v>
                </c:pt>
              </c:strCache>
            </c:strRef>
          </c:tx>
          <c:spPr>
            <a:ln w="66675">
              <a:noFill/>
            </a:ln>
          </c:spPr>
          <c:marker>
            <c:symbol val="none"/>
          </c:marker>
          <c:trendline>
            <c:spPr>
              <a:ln>
                <a:prstDash val="sysDash"/>
              </a:ln>
            </c:spPr>
            <c:trendlineType val="linear"/>
            <c:dispRSqr val="0"/>
            <c:dispEq val="0"/>
          </c:trendline>
          <c:xVal>
            <c:numRef>
              <c:f>Sheet1!$A$2:$A$226</c:f>
              <c:numCache>
                <c:formatCode>General</c:formatCode>
                <c:ptCount val="225"/>
                <c:pt idx="0">
                  <c:v>1.24</c:v>
                </c:pt>
                <c:pt idx="1">
                  <c:v>1.23</c:v>
                </c:pt>
                <c:pt idx="2">
                  <c:v>1.98</c:v>
                </c:pt>
                <c:pt idx="3">
                  <c:v>0.6</c:v>
                </c:pt>
                <c:pt idx="4">
                  <c:v>2.02</c:v>
                </c:pt>
                <c:pt idx="5">
                  <c:v>3.56</c:v>
                </c:pt>
                <c:pt idx="6">
                  <c:v>10.89</c:v>
                </c:pt>
                <c:pt idx="7">
                  <c:v>0.35</c:v>
                </c:pt>
                <c:pt idx="8">
                  <c:v>1.04</c:v>
                </c:pt>
                <c:pt idx="9">
                  <c:v>0.14</c:v>
                </c:pt>
                <c:pt idx="10">
                  <c:v>0.12</c:v>
                </c:pt>
                <c:pt idx="11">
                  <c:v>0.86</c:v>
                </c:pt>
                <c:pt idx="12">
                  <c:v>0.34</c:v>
                </c:pt>
                <c:pt idx="13">
                  <c:v>0.34</c:v>
                </c:pt>
                <c:pt idx="14">
                  <c:v>0.55</c:v>
                </c:pt>
                <c:pt idx="15">
                  <c:v>0.81</c:v>
                </c:pt>
                <c:pt idx="16">
                  <c:v>1.51</c:v>
                </c:pt>
                <c:pt idx="17">
                  <c:v>0.8</c:v>
                </c:pt>
                <c:pt idx="18">
                  <c:v>1.08</c:v>
                </c:pt>
                <c:pt idx="19">
                  <c:v>1.23</c:v>
                </c:pt>
                <c:pt idx="20">
                  <c:v>1.1</c:v>
                </c:pt>
                <c:pt idx="21">
                  <c:v>29.26</c:v>
                </c:pt>
                <c:pt idx="22">
                  <c:v>27.66</c:v>
                </c:pt>
                <c:pt idx="23">
                  <c:v>34.36</c:v>
                </c:pt>
                <c:pt idx="24">
                  <c:v>43.13</c:v>
                </c:pt>
                <c:pt idx="25">
                  <c:v>30.73</c:v>
                </c:pt>
                <c:pt idx="26">
                  <c:v>46.74</c:v>
                </c:pt>
                <c:pt idx="27">
                  <c:v>34.29</c:v>
                </c:pt>
                <c:pt idx="28">
                  <c:v>21.47</c:v>
                </c:pt>
                <c:pt idx="29">
                  <c:v>9.18</c:v>
                </c:pt>
                <c:pt idx="30">
                  <c:v>5.78</c:v>
                </c:pt>
                <c:pt idx="31">
                  <c:v>7.48</c:v>
                </c:pt>
                <c:pt idx="32">
                  <c:v>8.229999999999998</c:v>
                </c:pt>
                <c:pt idx="33">
                  <c:v>5.78</c:v>
                </c:pt>
                <c:pt idx="34">
                  <c:v>8.53</c:v>
                </c:pt>
                <c:pt idx="35">
                  <c:v>17.16</c:v>
                </c:pt>
                <c:pt idx="36">
                  <c:v>17.51</c:v>
                </c:pt>
                <c:pt idx="37">
                  <c:v>7.4</c:v>
                </c:pt>
                <c:pt idx="38">
                  <c:v>7.41</c:v>
                </c:pt>
                <c:pt idx="39">
                  <c:v>18.35</c:v>
                </c:pt>
                <c:pt idx="40">
                  <c:v>15.9</c:v>
                </c:pt>
                <c:pt idx="41">
                  <c:v>0.38</c:v>
                </c:pt>
                <c:pt idx="42">
                  <c:v>0.38</c:v>
                </c:pt>
                <c:pt idx="43">
                  <c:v>0.38</c:v>
                </c:pt>
                <c:pt idx="44">
                  <c:v>0.71</c:v>
                </c:pt>
                <c:pt idx="45">
                  <c:v>0.54</c:v>
                </c:pt>
                <c:pt idx="46">
                  <c:v>1.0</c:v>
                </c:pt>
                <c:pt idx="47">
                  <c:v>0.4</c:v>
                </c:pt>
                <c:pt idx="48">
                  <c:v>0.72</c:v>
                </c:pt>
                <c:pt idx="49">
                  <c:v>0.54</c:v>
                </c:pt>
                <c:pt idx="50">
                  <c:v>1.04</c:v>
                </c:pt>
                <c:pt idx="51">
                  <c:v>11.8</c:v>
                </c:pt>
                <c:pt idx="52">
                  <c:v>8.18</c:v>
                </c:pt>
                <c:pt idx="53">
                  <c:v>8.1</c:v>
                </c:pt>
                <c:pt idx="54">
                  <c:v>11.07</c:v>
                </c:pt>
                <c:pt idx="55">
                  <c:v>15.4</c:v>
                </c:pt>
                <c:pt idx="56">
                  <c:v>20.46</c:v>
                </c:pt>
                <c:pt idx="57">
                  <c:v>0.39</c:v>
                </c:pt>
                <c:pt idx="58">
                  <c:v>0.45</c:v>
                </c:pt>
                <c:pt idx="59">
                  <c:v>0.62</c:v>
                </c:pt>
                <c:pt idx="60">
                  <c:v>0.76</c:v>
                </c:pt>
                <c:pt idx="61">
                  <c:v>0.64</c:v>
                </c:pt>
                <c:pt idx="62">
                  <c:v>0.77</c:v>
                </c:pt>
                <c:pt idx="63">
                  <c:v>0.07</c:v>
                </c:pt>
                <c:pt idx="64">
                  <c:v>0.08</c:v>
                </c:pt>
                <c:pt idx="65">
                  <c:v>0.21</c:v>
                </c:pt>
                <c:pt idx="66">
                  <c:v>0.22</c:v>
                </c:pt>
                <c:pt idx="67">
                  <c:v>0.13</c:v>
                </c:pt>
                <c:pt idx="68">
                  <c:v>0.12</c:v>
                </c:pt>
                <c:pt idx="69">
                  <c:v>0.22</c:v>
                </c:pt>
                <c:pt idx="70">
                  <c:v>0.22</c:v>
                </c:pt>
                <c:pt idx="71">
                  <c:v>0.08</c:v>
                </c:pt>
                <c:pt idx="72">
                  <c:v>0.08</c:v>
                </c:pt>
                <c:pt idx="73">
                  <c:v>0.22</c:v>
                </c:pt>
                <c:pt idx="74">
                  <c:v>0.21</c:v>
                </c:pt>
                <c:pt idx="75">
                  <c:v>0.14</c:v>
                </c:pt>
                <c:pt idx="76">
                  <c:v>0.14</c:v>
                </c:pt>
                <c:pt idx="77">
                  <c:v>0.27</c:v>
                </c:pt>
                <c:pt idx="78">
                  <c:v>0.46</c:v>
                </c:pt>
                <c:pt idx="79">
                  <c:v>0.09</c:v>
                </c:pt>
                <c:pt idx="80">
                  <c:v>0.1</c:v>
                </c:pt>
                <c:pt idx="81">
                  <c:v>0.32</c:v>
                </c:pt>
                <c:pt idx="82">
                  <c:v>0.34</c:v>
                </c:pt>
                <c:pt idx="83">
                  <c:v>0.21</c:v>
                </c:pt>
                <c:pt idx="84">
                  <c:v>0.22</c:v>
                </c:pt>
                <c:pt idx="85">
                  <c:v>0.34</c:v>
                </c:pt>
                <c:pt idx="86">
                  <c:v>0.42</c:v>
                </c:pt>
                <c:pt idx="87">
                  <c:v>0.14</c:v>
                </c:pt>
                <c:pt idx="88">
                  <c:v>0.14</c:v>
                </c:pt>
                <c:pt idx="89">
                  <c:v>0.26</c:v>
                </c:pt>
                <c:pt idx="90">
                  <c:v>0.28</c:v>
                </c:pt>
                <c:pt idx="91">
                  <c:v>0.2</c:v>
                </c:pt>
                <c:pt idx="92">
                  <c:v>0.21</c:v>
                </c:pt>
                <c:pt idx="93">
                  <c:v>0.32</c:v>
                </c:pt>
                <c:pt idx="94">
                  <c:v>0.31</c:v>
                </c:pt>
                <c:pt idx="95">
                  <c:v>0.1</c:v>
                </c:pt>
                <c:pt idx="96">
                  <c:v>0.1</c:v>
                </c:pt>
                <c:pt idx="97">
                  <c:v>0.32</c:v>
                </c:pt>
                <c:pt idx="98">
                  <c:v>0.32</c:v>
                </c:pt>
                <c:pt idx="99">
                  <c:v>0.07</c:v>
                </c:pt>
                <c:pt idx="100">
                  <c:v>0.08</c:v>
                </c:pt>
                <c:pt idx="101">
                  <c:v>0.08</c:v>
                </c:pt>
                <c:pt idx="102">
                  <c:v>0.08</c:v>
                </c:pt>
                <c:pt idx="103">
                  <c:v>0.08</c:v>
                </c:pt>
                <c:pt idx="104">
                  <c:v>0.08</c:v>
                </c:pt>
                <c:pt idx="105">
                  <c:v>0.08</c:v>
                </c:pt>
                <c:pt idx="106">
                  <c:v>0.08</c:v>
                </c:pt>
                <c:pt idx="107">
                  <c:v>0.12</c:v>
                </c:pt>
                <c:pt idx="108">
                  <c:v>0.13</c:v>
                </c:pt>
                <c:pt idx="109">
                  <c:v>0.12</c:v>
                </c:pt>
                <c:pt idx="110">
                  <c:v>0.13</c:v>
                </c:pt>
                <c:pt idx="111">
                  <c:v>0.13</c:v>
                </c:pt>
                <c:pt idx="112">
                  <c:v>0.14</c:v>
                </c:pt>
                <c:pt idx="113">
                  <c:v>0.15</c:v>
                </c:pt>
                <c:pt idx="114">
                  <c:v>0.14</c:v>
                </c:pt>
                <c:pt idx="115">
                  <c:v>0.1</c:v>
                </c:pt>
                <c:pt idx="116">
                  <c:v>0.1</c:v>
                </c:pt>
                <c:pt idx="117">
                  <c:v>0.21</c:v>
                </c:pt>
                <c:pt idx="118">
                  <c:v>0.23</c:v>
                </c:pt>
                <c:pt idx="119">
                  <c:v>0.13</c:v>
                </c:pt>
                <c:pt idx="120">
                  <c:v>0.13</c:v>
                </c:pt>
                <c:pt idx="121">
                  <c:v>0.3</c:v>
                </c:pt>
                <c:pt idx="122">
                  <c:v>0.29</c:v>
                </c:pt>
                <c:pt idx="123">
                  <c:v>0.13</c:v>
                </c:pt>
                <c:pt idx="124">
                  <c:v>0.14</c:v>
                </c:pt>
                <c:pt idx="125">
                  <c:v>0.32</c:v>
                </c:pt>
                <c:pt idx="126">
                  <c:v>0.39</c:v>
                </c:pt>
                <c:pt idx="127">
                  <c:v>0.14</c:v>
                </c:pt>
                <c:pt idx="128">
                  <c:v>0.13</c:v>
                </c:pt>
                <c:pt idx="129">
                  <c:v>0.29</c:v>
                </c:pt>
                <c:pt idx="130">
                  <c:v>0.38</c:v>
                </c:pt>
                <c:pt idx="131">
                  <c:v>0.1</c:v>
                </c:pt>
                <c:pt idx="132">
                  <c:v>0.1</c:v>
                </c:pt>
                <c:pt idx="133">
                  <c:v>0.15</c:v>
                </c:pt>
                <c:pt idx="134">
                  <c:v>0.28</c:v>
                </c:pt>
                <c:pt idx="135">
                  <c:v>0.22</c:v>
                </c:pt>
                <c:pt idx="136">
                  <c:v>0.22</c:v>
                </c:pt>
                <c:pt idx="137">
                  <c:v>0.36</c:v>
                </c:pt>
                <c:pt idx="138">
                  <c:v>0.25</c:v>
                </c:pt>
                <c:pt idx="139">
                  <c:v>0.17</c:v>
                </c:pt>
                <c:pt idx="140">
                  <c:v>0.17</c:v>
                </c:pt>
                <c:pt idx="141">
                  <c:v>0.34</c:v>
                </c:pt>
                <c:pt idx="142">
                  <c:v>0.32</c:v>
                </c:pt>
                <c:pt idx="143">
                  <c:v>0.24</c:v>
                </c:pt>
                <c:pt idx="144">
                  <c:v>0.25</c:v>
                </c:pt>
                <c:pt idx="145">
                  <c:v>0.36</c:v>
                </c:pt>
                <c:pt idx="146">
                  <c:v>0.34</c:v>
                </c:pt>
                <c:pt idx="147">
                  <c:v>0.12</c:v>
                </c:pt>
                <c:pt idx="148">
                  <c:v>0.12</c:v>
                </c:pt>
                <c:pt idx="149">
                  <c:v>0.59</c:v>
                </c:pt>
                <c:pt idx="150">
                  <c:v>0.27</c:v>
                </c:pt>
                <c:pt idx="151">
                  <c:v>0.19</c:v>
                </c:pt>
                <c:pt idx="152">
                  <c:v>0.26</c:v>
                </c:pt>
                <c:pt idx="153">
                  <c:v>0.36</c:v>
                </c:pt>
                <c:pt idx="154">
                  <c:v>0.26</c:v>
                </c:pt>
                <c:pt idx="155">
                  <c:v>0.24</c:v>
                </c:pt>
                <c:pt idx="156">
                  <c:v>0.24</c:v>
                </c:pt>
                <c:pt idx="157">
                  <c:v>0.36</c:v>
                </c:pt>
                <c:pt idx="158">
                  <c:v>0.39</c:v>
                </c:pt>
                <c:pt idx="159">
                  <c:v>0.26</c:v>
                </c:pt>
                <c:pt idx="160">
                  <c:v>0.26</c:v>
                </c:pt>
                <c:pt idx="161">
                  <c:v>0.36</c:v>
                </c:pt>
                <c:pt idx="162">
                  <c:v>0.36</c:v>
                </c:pt>
                <c:pt idx="163">
                  <c:v>0.61</c:v>
                </c:pt>
                <c:pt idx="164">
                  <c:v>900.0</c:v>
                </c:pt>
                <c:pt idx="165">
                  <c:v>900.0</c:v>
                </c:pt>
                <c:pt idx="166">
                  <c:v>900.0</c:v>
                </c:pt>
                <c:pt idx="167">
                  <c:v>900.0</c:v>
                </c:pt>
                <c:pt idx="168">
                  <c:v>900.0</c:v>
                </c:pt>
                <c:pt idx="169">
                  <c:v>900.0</c:v>
                </c:pt>
                <c:pt idx="170">
                  <c:v>102.38</c:v>
                </c:pt>
                <c:pt idx="171">
                  <c:v>101.1</c:v>
                </c:pt>
                <c:pt idx="172">
                  <c:v>91.51</c:v>
                </c:pt>
                <c:pt idx="173">
                  <c:v>126.78</c:v>
                </c:pt>
                <c:pt idx="174">
                  <c:v>900.0</c:v>
                </c:pt>
                <c:pt idx="175">
                  <c:v>900.0</c:v>
                </c:pt>
                <c:pt idx="176">
                  <c:v>21.83</c:v>
                </c:pt>
                <c:pt idx="177">
                  <c:v>34.36</c:v>
                </c:pt>
                <c:pt idx="178">
                  <c:v>109.14</c:v>
                </c:pt>
                <c:pt idx="179">
                  <c:v>14.85</c:v>
                </c:pt>
                <c:pt idx="180">
                  <c:v>186.75</c:v>
                </c:pt>
                <c:pt idx="181">
                  <c:v>98.4</c:v>
                </c:pt>
                <c:pt idx="182">
                  <c:v>98.95</c:v>
                </c:pt>
                <c:pt idx="183">
                  <c:v>83.32</c:v>
                </c:pt>
                <c:pt idx="184">
                  <c:v>269.71</c:v>
                </c:pt>
                <c:pt idx="185">
                  <c:v>20.93</c:v>
                </c:pt>
                <c:pt idx="186">
                  <c:v>355.37</c:v>
                </c:pt>
                <c:pt idx="187">
                  <c:v>37.37</c:v>
                </c:pt>
                <c:pt idx="188">
                  <c:v>309.37</c:v>
                </c:pt>
                <c:pt idx="189">
                  <c:v>156.21</c:v>
                </c:pt>
                <c:pt idx="190">
                  <c:v>586.9299999999994</c:v>
                </c:pt>
                <c:pt idx="191">
                  <c:v>11.59</c:v>
                </c:pt>
                <c:pt idx="192">
                  <c:v>138.44</c:v>
                </c:pt>
                <c:pt idx="193">
                  <c:v>49.63</c:v>
                </c:pt>
                <c:pt idx="194">
                  <c:v>15.05</c:v>
                </c:pt>
                <c:pt idx="195">
                  <c:v>0.53</c:v>
                </c:pt>
                <c:pt idx="196">
                  <c:v>0.41</c:v>
                </c:pt>
                <c:pt idx="197">
                  <c:v>148.3</c:v>
                </c:pt>
                <c:pt idx="198">
                  <c:v>170.75</c:v>
                </c:pt>
                <c:pt idx="199">
                  <c:v>4.73</c:v>
                </c:pt>
                <c:pt idx="200">
                  <c:v>91.41</c:v>
                </c:pt>
                <c:pt idx="201">
                  <c:v>253.11</c:v>
                </c:pt>
                <c:pt idx="202">
                  <c:v>9.76</c:v>
                </c:pt>
                <c:pt idx="203">
                  <c:v>900.0</c:v>
                </c:pt>
                <c:pt idx="204">
                  <c:v>534.87</c:v>
                </c:pt>
                <c:pt idx="205">
                  <c:v>1.76</c:v>
                </c:pt>
                <c:pt idx="206">
                  <c:v>72.21</c:v>
                </c:pt>
                <c:pt idx="207">
                  <c:v>1.36</c:v>
                </c:pt>
                <c:pt idx="208">
                  <c:v>222.83</c:v>
                </c:pt>
                <c:pt idx="209">
                  <c:v>0.87</c:v>
                </c:pt>
                <c:pt idx="210">
                  <c:v>1.6</c:v>
                </c:pt>
                <c:pt idx="211">
                  <c:v>5.92</c:v>
                </c:pt>
                <c:pt idx="212">
                  <c:v>12.53</c:v>
                </c:pt>
                <c:pt idx="213">
                  <c:v>25.51</c:v>
                </c:pt>
                <c:pt idx="214">
                  <c:v>63.64</c:v>
                </c:pt>
                <c:pt idx="215">
                  <c:v>68.72</c:v>
                </c:pt>
                <c:pt idx="216">
                  <c:v>232.98</c:v>
                </c:pt>
                <c:pt idx="217">
                  <c:v>818.9299999999994</c:v>
                </c:pt>
                <c:pt idx="218">
                  <c:v>900.0</c:v>
                </c:pt>
                <c:pt idx="219">
                  <c:v>900.0</c:v>
                </c:pt>
                <c:pt idx="220">
                  <c:v>0.0</c:v>
                </c:pt>
                <c:pt idx="221">
                  <c:v>900.0</c:v>
                </c:pt>
              </c:numCache>
            </c:numRef>
          </c:xVal>
          <c:yVal>
            <c:numRef>
              <c:f>Sheet1!$C$2:$C$226</c:f>
              <c:numCache>
                <c:formatCode>General</c:formatCode>
                <c:ptCount val="225"/>
                <c:pt idx="220">
                  <c:v>0.0</c:v>
                </c:pt>
                <c:pt idx="221">
                  <c:v>900.0</c:v>
                </c:pt>
              </c:numCache>
            </c:numRef>
          </c:yVal>
          <c:smooth val="0"/>
        </c:ser>
        <c:dLbls>
          <c:showLegendKey val="0"/>
          <c:showVal val="0"/>
          <c:showCatName val="0"/>
          <c:showSerName val="0"/>
          <c:showPercent val="0"/>
          <c:showBubbleSize val="0"/>
        </c:dLbls>
        <c:axId val="2130333320"/>
        <c:axId val="2125555112"/>
      </c:scatterChart>
      <c:valAx>
        <c:axId val="2130333320"/>
        <c:scaling>
          <c:orientation val="minMax"/>
          <c:max val="900.0"/>
          <c:min val="0.0"/>
        </c:scaling>
        <c:delete val="0"/>
        <c:axPos val="b"/>
        <c:title>
          <c:tx>
            <c:rich>
              <a:bodyPr/>
              <a:lstStyle/>
              <a:p>
                <a:pPr>
                  <a:defRPr>
                    <a:solidFill>
                      <a:srgbClr val="000000"/>
                    </a:solidFill>
                    <a:latin typeface="+mn-lt"/>
                    <a:ea typeface="+mn-ea"/>
                    <a:cs typeface="+mn-cs"/>
                  </a:defRPr>
                </a:pPr>
                <a:r>
                  <a:rPr lang="en-US" sz="1800" b="1" i="0" u="none" strike="noStrike" baseline="0" dirty="0" smtClean="0">
                    <a:solidFill>
                      <a:srgbClr val="000000"/>
                    </a:solidFill>
                    <a:effectLst/>
                    <a:latin typeface="+mn-lt"/>
                    <a:ea typeface="+mn-ea"/>
                    <a:cs typeface="+mn-cs"/>
                  </a:rPr>
                  <a:t>Z3/PDR</a:t>
                </a:r>
                <a:r>
                  <a:rPr lang="hu-HU" sz="1800" b="1" i="0" u="none" strike="noStrike" baseline="0" dirty="0" smtClean="0">
                    <a:solidFill>
                      <a:srgbClr val="000000"/>
                    </a:solidFill>
                    <a:effectLst/>
                    <a:latin typeface="+mn-lt"/>
                    <a:ea typeface="+mn-ea"/>
                    <a:cs typeface="+mn-cs"/>
                  </a:rPr>
                  <a:t> (secs)</a:t>
                </a:r>
                <a:r>
                  <a:rPr lang="hu-HU" sz="1800" b="1" i="0" u="none" strike="noStrike" baseline="0" dirty="0" smtClean="0">
                    <a:solidFill>
                      <a:srgbClr val="000000"/>
                    </a:solidFill>
                    <a:latin typeface="+mn-lt"/>
                    <a:ea typeface="+mn-ea"/>
                    <a:cs typeface="+mn-cs"/>
                  </a:rPr>
                  <a:t> </a:t>
                </a:r>
                <a:endParaRPr lang="en-US" dirty="0"/>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25555112"/>
        <c:crosses val="autoZero"/>
        <c:crossBetween val="midCat"/>
        <c:majorUnit val="100.0"/>
        <c:minorUnit val="10.0"/>
      </c:valAx>
      <c:valAx>
        <c:axId val="2125555112"/>
        <c:scaling>
          <c:orientation val="minMax"/>
          <c:max val="900.0"/>
          <c:min val="0.0"/>
        </c:scaling>
        <c:delete val="0"/>
        <c:axPos val="l"/>
        <c:title>
          <c:tx>
            <c:rich>
              <a:bodyPr rot="-5400000" vert="horz"/>
              <a:lstStyle/>
              <a:p>
                <a:pPr>
                  <a:defRPr>
                    <a:solidFill>
                      <a:srgbClr val="000000"/>
                    </a:solidFill>
                    <a:latin typeface="+mn-lt"/>
                    <a:ea typeface="+mn-ea"/>
                    <a:cs typeface="+mn-cs"/>
                  </a:defRPr>
                </a:pPr>
                <a:r>
                  <a:rPr lang="en-US" dirty="0" smtClean="0">
                    <a:solidFill>
                      <a:srgbClr val="000000"/>
                    </a:solidFill>
                    <a:latin typeface="+mn-lt"/>
                    <a:ea typeface="+mn-ea"/>
                    <a:cs typeface="+mn-cs"/>
                  </a:rPr>
                  <a:t>Spacer</a:t>
                </a:r>
                <a:r>
                  <a:rPr lang="hu-HU" sz="1800" b="1" i="0" u="none" strike="noStrike" baseline="0" dirty="0" smtClean="0">
                    <a:solidFill>
                      <a:srgbClr val="000000"/>
                    </a:solidFill>
                    <a:effectLst/>
                    <a:latin typeface="+mn-lt"/>
                    <a:ea typeface="+mn-ea"/>
                    <a:cs typeface="+mn-cs"/>
                  </a:rPr>
                  <a:t> (secs)</a:t>
                </a:r>
                <a:r>
                  <a:rPr lang="hu-HU" sz="1800" b="1" i="0" u="none" strike="noStrike" baseline="0" dirty="0" smtClean="0">
                    <a:solidFill>
                      <a:srgbClr val="000000"/>
                    </a:solidFill>
                    <a:latin typeface="+mn-lt"/>
                    <a:ea typeface="+mn-ea"/>
                    <a:cs typeface="+mn-cs"/>
                  </a:rPr>
                  <a:t> </a:t>
                </a:r>
                <a:endParaRPr lang="en-US" dirty="0">
                  <a:latin typeface="BlairMdITC TT-Medium"/>
                  <a:cs typeface="BlairMdITC TT-Medium"/>
                </a:endParaRPr>
              </a:p>
            </c:rich>
          </c:tx>
          <c:layout/>
          <c:overlay val="0"/>
          <c:spPr>
            <a:gradFill rotWithShape="1">
              <a:gsLst>
                <a:gs pos="0">
                  <a:srgbClr val="0066FF">
                    <a:tint val="50000"/>
                    <a:satMod val="300000"/>
                  </a:srgbClr>
                </a:gs>
                <a:gs pos="35000">
                  <a:srgbClr val="0066FF">
                    <a:tint val="37000"/>
                    <a:satMod val="300000"/>
                  </a:srgbClr>
                </a:gs>
                <a:gs pos="100000">
                  <a:srgbClr val="0066FF">
                    <a:tint val="15000"/>
                    <a:satMod val="350000"/>
                  </a:srgbClr>
                </a:gs>
              </a:gsLst>
              <a:lin ang="16200000" scaled="1"/>
            </a:gradFill>
            <a:ln w="9525" cap="flat" cmpd="sng" algn="ctr">
              <a:solidFill>
                <a:srgbClr val="0066FF">
                  <a:shade val="95000"/>
                  <a:satMod val="105000"/>
                </a:srgbClr>
              </a:solidFill>
              <a:prstDash val="solid"/>
            </a:ln>
            <a:effectLst>
              <a:outerShdw blurRad="40000" dist="20000" dir="5400000" rotWithShape="0">
                <a:srgbClr val="000000">
                  <a:alpha val="38000"/>
                </a:srgbClr>
              </a:outerShdw>
            </a:effectLst>
          </c:spPr>
        </c:title>
        <c:numFmt formatCode="General" sourceLinked="1"/>
        <c:majorTickMark val="none"/>
        <c:minorTickMark val="none"/>
        <c:tickLblPos val="nextTo"/>
        <c:crossAx val="2130333320"/>
        <c:crosses val="autoZero"/>
        <c:crossBetween val="midCat"/>
        <c:majorUnit val="100.0"/>
        <c:minorUnit val="1.0"/>
      </c:valAx>
      <c:spPr>
        <a:solidFill>
          <a:schemeClr val="accent3">
            <a:lumMod val="20000"/>
            <a:lumOff val="80000"/>
          </a:schemeClr>
        </a:solidFill>
      </c:spPr>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C9F92-6947-9A44-B664-93354AE166AB}" type="doc">
      <dgm:prSet loTypeId="urn:microsoft.com/office/officeart/2005/8/layout/funnel1" loCatId="" qsTypeId="urn:microsoft.com/office/officeart/2005/8/quickstyle/3D3" qsCatId="3D" csTypeId="urn:microsoft.com/office/officeart/2005/8/colors/accent1_4" csCatId="accent1" phldr="1"/>
      <dgm:spPr/>
      <dgm:t>
        <a:bodyPr/>
        <a:lstStyle/>
        <a:p>
          <a:endParaRPr lang="en-US"/>
        </a:p>
      </dgm:t>
    </dgm:pt>
    <dgm:pt modelId="{A82D86B3-4925-3244-8FEB-BF5F808810EC}">
      <dgm:prSet phldrT="[Text]"/>
      <dgm:spPr/>
      <dgm:t>
        <a:bodyPr/>
        <a:lstStyle/>
        <a:p>
          <a:r>
            <a:rPr lang="en-US" dirty="0" smtClean="0"/>
            <a:t>Lemma3</a:t>
          </a:r>
          <a:endParaRPr lang="en-US" dirty="0"/>
        </a:p>
      </dgm:t>
    </dgm:pt>
    <dgm:pt modelId="{310A8627-FB8B-DE4C-A952-26CD7AC50DD5}" type="parTrans" cxnId="{862B9A49-7D56-0349-BF1F-D0E02A430F6E}">
      <dgm:prSet/>
      <dgm:spPr/>
      <dgm:t>
        <a:bodyPr/>
        <a:lstStyle/>
        <a:p>
          <a:endParaRPr lang="en-US"/>
        </a:p>
      </dgm:t>
    </dgm:pt>
    <dgm:pt modelId="{C1A26AB0-0B0E-7641-B0C8-83767D68C65F}" type="sibTrans" cxnId="{862B9A49-7D56-0349-BF1F-D0E02A430F6E}">
      <dgm:prSet/>
      <dgm:spPr/>
      <dgm:t>
        <a:bodyPr/>
        <a:lstStyle/>
        <a:p>
          <a:endParaRPr lang="en-US"/>
        </a:p>
      </dgm:t>
    </dgm:pt>
    <dgm:pt modelId="{70B62E76-9CB9-5942-8E8D-C19734484007}">
      <dgm:prSet phldrT="[Text]"/>
      <dgm:spPr/>
      <dgm:t>
        <a:bodyPr/>
        <a:lstStyle/>
        <a:p>
          <a:r>
            <a:rPr lang="en-US" dirty="0" smtClean="0"/>
            <a:t>Lemma1</a:t>
          </a:r>
          <a:endParaRPr lang="en-US" dirty="0"/>
        </a:p>
      </dgm:t>
    </dgm:pt>
    <dgm:pt modelId="{E6E1687F-1E48-8546-BE2E-4A10971E030E}" type="parTrans" cxnId="{EAC9105F-16FA-3E43-9504-1923CF4DDD0F}">
      <dgm:prSet/>
      <dgm:spPr/>
      <dgm:t>
        <a:bodyPr/>
        <a:lstStyle/>
        <a:p>
          <a:endParaRPr lang="en-US"/>
        </a:p>
      </dgm:t>
    </dgm:pt>
    <dgm:pt modelId="{BCB5A2BA-4CEB-C74D-AF4E-66049FBFABE7}" type="sibTrans" cxnId="{EAC9105F-16FA-3E43-9504-1923CF4DDD0F}">
      <dgm:prSet/>
      <dgm:spPr/>
      <dgm:t>
        <a:bodyPr/>
        <a:lstStyle/>
        <a:p>
          <a:endParaRPr lang="en-US"/>
        </a:p>
      </dgm:t>
    </dgm:pt>
    <dgm:pt modelId="{0C836FE6-2700-A345-B1C8-EC22850CEC72}">
      <dgm:prSet phldrT="[Text]"/>
      <dgm:spPr/>
      <dgm:t>
        <a:bodyPr/>
        <a:lstStyle/>
        <a:p>
          <a:r>
            <a:rPr lang="en-US" dirty="0" smtClean="0"/>
            <a:t>Lemma2</a:t>
          </a:r>
          <a:endParaRPr lang="en-US" dirty="0"/>
        </a:p>
      </dgm:t>
    </dgm:pt>
    <dgm:pt modelId="{6EA2CE43-F1D3-C240-A3E1-CDA4040812EA}" type="parTrans" cxnId="{4B6A8111-446C-4D4E-A091-3F8FBB7320CE}">
      <dgm:prSet/>
      <dgm:spPr/>
      <dgm:t>
        <a:bodyPr/>
        <a:lstStyle/>
        <a:p>
          <a:endParaRPr lang="en-US"/>
        </a:p>
      </dgm:t>
    </dgm:pt>
    <dgm:pt modelId="{A27FD872-3D1E-7A4F-AD7D-D1E8E3747C38}" type="sibTrans" cxnId="{4B6A8111-446C-4D4E-A091-3F8FBB7320CE}">
      <dgm:prSet/>
      <dgm:spPr/>
      <dgm:t>
        <a:bodyPr/>
        <a:lstStyle/>
        <a:p>
          <a:endParaRPr lang="en-US"/>
        </a:p>
      </dgm:t>
    </dgm:pt>
    <dgm:pt modelId="{9FA838BA-C4D5-464F-8F79-FB1DE5A2B80D}">
      <dgm:prSet phldrT="[Text]"/>
      <dgm:spPr/>
      <dgm:t>
        <a:bodyPr/>
        <a:lstStyle/>
        <a:p>
          <a:r>
            <a:rPr lang="en-US" dirty="0" smtClean="0"/>
            <a:t>Inductive Invariant</a:t>
          </a:r>
          <a:endParaRPr lang="en-US" dirty="0"/>
        </a:p>
      </dgm:t>
    </dgm:pt>
    <dgm:pt modelId="{985246EF-5034-8D41-9283-5C3FD5DD5493}" type="parTrans" cxnId="{6C24B203-8BB7-F14F-945B-BC0B2D781F08}">
      <dgm:prSet/>
      <dgm:spPr/>
      <dgm:t>
        <a:bodyPr/>
        <a:lstStyle/>
        <a:p>
          <a:endParaRPr lang="en-US"/>
        </a:p>
      </dgm:t>
    </dgm:pt>
    <dgm:pt modelId="{5886AB5A-0A9D-D840-8C36-D99D7F188421}" type="sibTrans" cxnId="{6C24B203-8BB7-F14F-945B-BC0B2D781F08}">
      <dgm:prSet/>
      <dgm:spPr/>
      <dgm:t>
        <a:bodyPr/>
        <a:lstStyle/>
        <a:p>
          <a:endParaRPr lang="en-US"/>
        </a:p>
      </dgm:t>
    </dgm:pt>
    <dgm:pt modelId="{2E6D9DD3-55D5-AE4C-8D9E-00D71B68EAF7}" type="pres">
      <dgm:prSet presAssocID="{434C9F92-6947-9A44-B664-93354AE166AB}" presName="Name0" presStyleCnt="0">
        <dgm:presLayoutVars>
          <dgm:chMax val="4"/>
          <dgm:resizeHandles val="exact"/>
        </dgm:presLayoutVars>
      </dgm:prSet>
      <dgm:spPr/>
      <dgm:t>
        <a:bodyPr/>
        <a:lstStyle/>
        <a:p>
          <a:endParaRPr lang="en-US"/>
        </a:p>
      </dgm:t>
    </dgm:pt>
    <dgm:pt modelId="{A01120B8-9E1C-6E47-A53C-F5AE01F9C360}" type="pres">
      <dgm:prSet presAssocID="{434C9F92-6947-9A44-B664-93354AE166AB}" presName="ellipse" presStyleLbl="trBgShp" presStyleIdx="0" presStyleCnt="1"/>
      <dgm:spPr/>
    </dgm:pt>
    <dgm:pt modelId="{094F8883-34AD-5347-9E82-BB374A23D3C9}" type="pres">
      <dgm:prSet presAssocID="{434C9F92-6947-9A44-B664-93354AE166AB}" presName="arrow1" presStyleLbl="fgShp" presStyleIdx="0" presStyleCnt="1"/>
      <dgm:spPr/>
    </dgm:pt>
    <dgm:pt modelId="{5536E7A0-3C81-AA4E-85A6-D4F7733B2131}" type="pres">
      <dgm:prSet presAssocID="{434C9F92-6947-9A44-B664-93354AE166AB}" presName="rectangle" presStyleLbl="revTx" presStyleIdx="0" presStyleCnt="1">
        <dgm:presLayoutVars>
          <dgm:bulletEnabled val="1"/>
        </dgm:presLayoutVars>
      </dgm:prSet>
      <dgm:spPr/>
      <dgm:t>
        <a:bodyPr/>
        <a:lstStyle/>
        <a:p>
          <a:endParaRPr lang="en-US"/>
        </a:p>
      </dgm:t>
    </dgm:pt>
    <dgm:pt modelId="{BA0C7BA7-3BBC-8147-A4A1-4F817D19EF75}" type="pres">
      <dgm:prSet presAssocID="{70B62E76-9CB9-5942-8E8D-C19734484007}" presName="item1" presStyleLbl="node1" presStyleIdx="0" presStyleCnt="3">
        <dgm:presLayoutVars>
          <dgm:bulletEnabled val="1"/>
        </dgm:presLayoutVars>
      </dgm:prSet>
      <dgm:spPr/>
      <dgm:t>
        <a:bodyPr/>
        <a:lstStyle/>
        <a:p>
          <a:endParaRPr lang="en-US"/>
        </a:p>
      </dgm:t>
    </dgm:pt>
    <dgm:pt modelId="{EBBF888E-2E40-9441-A3C2-94AA576F1179}" type="pres">
      <dgm:prSet presAssocID="{0C836FE6-2700-A345-B1C8-EC22850CEC72}" presName="item2" presStyleLbl="node1" presStyleIdx="1" presStyleCnt="3">
        <dgm:presLayoutVars>
          <dgm:bulletEnabled val="1"/>
        </dgm:presLayoutVars>
      </dgm:prSet>
      <dgm:spPr/>
      <dgm:t>
        <a:bodyPr/>
        <a:lstStyle/>
        <a:p>
          <a:endParaRPr lang="en-US"/>
        </a:p>
      </dgm:t>
    </dgm:pt>
    <dgm:pt modelId="{306F4810-09FA-AA4E-9596-567FF476F838}" type="pres">
      <dgm:prSet presAssocID="{9FA838BA-C4D5-464F-8F79-FB1DE5A2B80D}" presName="item3" presStyleLbl="node1" presStyleIdx="2" presStyleCnt="3">
        <dgm:presLayoutVars>
          <dgm:bulletEnabled val="1"/>
        </dgm:presLayoutVars>
      </dgm:prSet>
      <dgm:spPr/>
      <dgm:t>
        <a:bodyPr/>
        <a:lstStyle/>
        <a:p>
          <a:endParaRPr lang="en-US"/>
        </a:p>
      </dgm:t>
    </dgm:pt>
    <dgm:pt modelId="{7EFE9674-301E-8E41-A9B8-59C1B01AC961}" type="pres">
      <dgm:prSet presAssocID="{434C9F92-6947-9A44-B664-93354AE166AB}" presName="funnel" presStyleLbl="trAlignAcc1" presStyleIdx="0" presStyleCnt="1"/>
      <dgm:spPr/>
    </dgm:pt>
  </dgm:ptLst>
  <dgm:cxnLst>
    <dgm:cxn modelId="{6C24B203-8BB7-F14F-945B-BC0B2D781F08}" srcId="{434C9F92-6947-9A44-B664-93354AE166AB}" destId="{9FA838BA-C4D5-464F-8F79-FB1DE5A2B80D}" srcOrd="3" destOrd="0" parTransId="{985246EF-5034-8D41-9283-5C3FD5DD5493}" sibTransId="{5886AB5A-0A9D-D840-8C36-D99D7F188421}"/>
    <dgm:cxn modelId="{7136FDA7-6224-ED48-A799-313D68AB171F}" type="presOf" srcId="{A82D86B3-4925-3244-8FEB-BF5F808810EC}" destId="{306F4810-09FA-AA4E-9596-567FF476F838}" srcOrd="0" destOrd="0" presId="urn:microsoft.com/office/officeart/2005/8/layout/funnel1"/>
    <dgm:cxn modelId="{8B7158CB-98C5-184B-A916-08DF086EAEBD}" type="presOf" srcId="{434C9F92-6947-9A44-B664-93354AE166AB}" destId="{2E6D9DD3-55D5-AE4C-8D9E-00D71B68EAF7}" srcOrd="0" destOrd="0" presId="urn:microsoft.com/office/officeart/2005/8/layout/funnel1"/>
    <dgm:cxn modelId="{4B6A8111-446C-4D4E-A091-3F8FBB7320CE}" srcId="{434C9F92-6947-9A44-B664-93354AE166AB}" destId="{0C836FE6-2700-A345-B1C8-EC22850CEC72}" srcOrd="2" destOrd="0" parTransId="{6EA2CE43-F1D3-C240-A3E1-CDA4040812EA}" sibTransId="{A27FD872-3D1E-7A4F-AD7D-D1E8E3747C38}"/>
    <dgm:cxn modelId="{3131C3AD-0855-2E4A-94B8-0DED8015DDF2}" type="presOf" srcId="{70B62E76-9CB9-5942-8E8D-C19734484007}" destId="{EBBF888E-2E40-9441-A3C2-94AA576F1179}" srcOrd="0" destOrd="0" presId="urn:microsoft.com/office/officeart/2005/8/layout/funnel1"/>
    <dgm:cxn modelId="{330484F6-7A87-0B42-AF76-5562BD203057}" type="presOf" srcId="{9FA838BA-C4D5-464F-8F79-FB1DE5A2B80D}" destId="{5536E7A0-3C81-AA4E-85A6-D4F7733B2131}" srcOrd="0" destOrd="0" presId="urn:microsoft.com/office/officeart/2005/8/layout/funnel1"/>
    <dgm:cxn modelId="{862B9A49-7D56-0349-BF1F-D0E02A430F6E}" srcId="{434C9F92-6947-9A44-B664-93354AE166AB}" destId="{A82D86B3-4925-3244-8FEB-BF5F808810EC}" srcOrd="0" destOrd="0" parTransId="{310A8627-FB8B-DE4C-A952-26CD7AC50DD5}" sibTransId="{C1A26AB0-0B0E-7641-B0C8-83767D68C65F}"/>
    <dgm:cxn modelId="{EAC9105F-16FA-3E43-9504-1923CF4DDD0F}" srcId="{434C9F92-6947-9A44-B664-93354AE166AB}" destId="{70B62E76-9CB9-5942-8E8D-C19734484007}" srcOrd="1" destOrd="0" parTransId="{E6E1687F-1E48-8546-BE2E-4A10971E030E}" sibTransId="{BCB5A2BA-4CEB-C74D-AF4E-66049FBFABE7}"/>
    <dgm:cxn modelId="{3AFF1147-616F-A646-B9FE-CF976EF187C4}" type="presOf" srcId="{0C836FE6-2700-A345-B1C8-EC22850CEC72}" destId="{BA0C7BA7-3BBC-8147-A4A1-4F817D19EF75}" srcOrd="0" destOrd="0" presId="urn:microsoft.com/office/officeart/2005/8/layout/funnel1"/>
    <dgm:cxn modelId="{EF4EF573-56D2-D34C-821B-597EF35DCDFD}" type="presParOf" srcId="{2E6D9DD3-55D5-AE4C-8D9E-00D71B68EAF7}" destId="{A01120B8-9E1C-6E47-A53C-F5AE01F9C360}" srcOrd="0" destOrd="0" presId="urn:microsoft.com/office/officeart/2005/8/layout/funnel1"/>
    <dgm:cxn modelId="{6EFB90B3-8A99-8E43-85FA-11B8B0592AE1}" type="presParOf" srcId="{2E6D9DD3-55D5-AE4C-8D9E-00D71B68EAF7}" destId="{094F8883-34AD-5347-9E82-BB374A23D3C9}" srcOrd="1" destOrd="0" presId="urn:microsoft.com/office/officeart/2005/8/layout/funnel1"/>
    <dgm:cxn modelId="{5F2AFA95-3ECA-7446-B180-36F61C490EFF}" type="presParOf" srcId="{2E6D9DD3-55D5-AE4C-8D9E-00D71B68EAF7}" destId="{5536E7A0-3C81-AA4E-85A6-D4F7733B2131}" srcOrd="2" destOrd="0" presId="urn:microsoft.com/office/officeart/2005/8/layout/funnel1"/>
    <dgm:cxn modelId="{369C4C89-EDE4-FE44-A345-CD8CAB3F3D73}" type="presParOf" srcId="{2E6D9DD3-55D5-AE4C-8D9E-00D71B68EAF7}" destId="{BA0C7BA7-3BBC-8147-A4A1-4F817D19EF75}" srcOrd="3" destOrd="0" presId="urn:microsoft.com/office/officeart/2005/8/layout/funnel1"/>
    <dgm:cxn modelId="{D7EB7C3D-AB19-7A47-98DD-1CEDFBD4A567}" type="presParOf" srcId="{2E6D9DD3-55D5-AE4C-8D9E-00D71B68EAF7}" destId="{EBBF888E-2E40-9441-A3C2-94AA576F1179}" srcOrd="4" destOrd="0" presId="urn:microsoft.com/office/officeart/2005/8/layout/funnel1"/>
    <dgm:cxn modelId="{ACC7254B-7A9F-A545-AE18-039DBD4D54AB}" type="presParOf" srcId="{2E6D9DD3-55D5-AE4C-8D9E-00D71B68EAF7}" destId="{306F4810-09FA-AA4E-9596-567FF476F838}" srcOrd="5" destOrd="0" presId="urn:microsoft.com/office/officeart/2005/8/layout/funnel1"/>
    <dgm:cxn modelId="{5AB79000-B5AF-534F-8EA5-884DBE8804A7}" type="presParOf" srcId="{2E6D9DD3-55D5-AE4C-8D9E-00D71B68EAF7}" destId="{7EFE9674-301E-8E41-A9B8-59C1B01AC96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34C9F92-6947-9A44-B664-93354AE166AB}" type="doc">
      <dgm:prSet loTypeId="urn:microsoft.com/office/officeart/2005/8/layout/funnel1" loCatId="" qsTypeId="urn:microsoft.com/office/officeart/2005/8/quickstyle/3D3" qsCatId="3D" csTypeId="urn:microsoft.com/office/officeart/2005/8/colors/accent1_4" csCatId="accent1" phldr="1"/>
      <dgm:spPr/>
      <dgm:t>
        <a:bodyPr/>
        <a:lstStyle/>
        <a:p>
          <a:endParaRPr lang="en-US"/>
        </a:p>
      </dgm:t>
    </dgm:pt>
    <dgm:pt modelId="{A82D86B3-4925-3244-8FEB-BF5F808810EC}">
      <dgm:prSet phldrT="[Text]"/>
      <dgm:spPr/>
      <dgm:t>
        <a:bodyPr/>
        <a:lstStyle/>
        <a:p>
          <a:r>
            <a:rPr lang="en-US" dirty="0" smtClean="0"/>
            <a:t>Lemma3</a:t>
          </a:r>
          <a:endParaRPr lang="en-US" dirty="0"/>
        </a:p>
      </dgm:t>
    </dgm:pt>
    <dgm:pt modelId="{310A8627-FB8B-DE4C-A952-26CD7AC50DD5}" type="parTrans" cxnId="{862B9A49-7D56-0349-BF1F-D0E02A430F6E}">
      <dgm:prSet/>
      <dgm:spPr/>
      <dgm:t>
        <a:bodyPr/>
        <a:lstStyle/>
        <a:p>
          <a:endParaRPr lang="en-US"/>
        </a:p>
      </dgm:t>
    </dgm:pt>
    <dgm:pt modelId="{C1A26AB0-0B0E-7641-B0C8-83767D68C65F}" type="sibTrans" cxnId="{862B9A49-7D56-0349-BF1F-D0E02A430F6E}">
      <dgm:prSet/>
      <dgm:spPr/>
      <dgm:t>
        <a:bodyPr/>
        <a:lstStyle/>
        <a:p>
          <a:endParaRPr lang="en-US"/>
        </a:p>
      </dgm:t>
    </dgm:pt>
    <dgm:pt modelId="{70B62E76-9CB9-5942-8E8D-C19734484007}">
      <dgm:prSet phldrT="[Text]"/>
      <dgm:spPr/>
      <dgm:t>
        <a:bodyPr/>
        <a:lstStyle/>
        <a:p>
          <a:r>
            <a:rPr lang="en-US" dirty="0" smtClean="0"/>
            <a:t>Lemma1</a:t>
          </a:r>
          <a:endParaRPr lang="en-US" dirty="0"/>
        </a:p>
      </dgm:t>
    </dgm:pt>
    <dgm:pt modelId="{E6E1687F-1E48-8546-BE2E-4A10971E030E}" type="parTrans" cxnId="{EAC9105F-16FA-3E43-9504-1923CF4DDD0F}">
      <dgm:prSet/>
      <dgm:spPr/>
      <dgm:t>
        <a:bodyPr/>
        <a:lstStyle/>
        <a:p>
          <a:endParaRPr lang="en-US"/>
        </a:p>
      </dgm:t>
    </dgm:pt>
    <dgm:pt modelId="{BCB5A2BA-4CEB-C74D-AF4E-66049FBFABE7}" type="sibTrans" cxnId="{EAC9105F-16FA-3E43-9504-1923CF4DDD0F}">
      <dgm:prSet/>
      <dgm:spPr/>
      <dgm:t>
        <a:bodyPr/>
        <a:lstStyle/>
        <a:p>
          <a:endParaRPr lang="en-US"/>
        </a:p>
      </dgm:t>
    </dgm:pt>
    <dgm:pt modelId="{0C836FE6-2700-A345-B1C8-EC22850CEC72}">
      <dgm:prSet phldrT="[Text]"/>
      <dgm:spPr/>
      <dgm:t>
        <a:bodyPr/>
        <a:lstStyle/>
        <a:p>
          <a:r>
            <a:rPr lang="en-US" dirty="0" smtClean="0"/>
            <a:t>Lemma2</a:t>
          </a:r>
          <a:endParaRPr lang="en-US" dirty="0"/>
        </a:p>
      </dgm:t>
    </dgm:pt>
    <dgm:pt modelId="{6EA2CE43-F1D3-C240-A3E1-CDA4040812EA}" type="parTrans" cxnId="{4B6A8111-446C-4D4E-A091-3F8FBB7320CE}">
      <dgm:prSet/>
      <dgm:spPr/>
      <dgm:t>
        <a:bodyPr/>
        <a:lstStyle/>
        <a:p>
          <a:endParaRPr lang="en-US"/>
        </a:p>
      </dgm:t>
    </dgm:pt>
    <dgm:pt modelId="{A27FD872-3D1E-7A4F-AD7D-D1E8E3747C38}" type="sibTrans" cxnId="{4B6A8111-446C-4D4E-A091-3F8FBB7320CE}">
      <dgm:prSet/>
      <dgm:spPr/>
      <dgm:t>
        <a:bodyPr/>
        <a:lstStyle/>
        <a:p>
          <a:endParaRPr lang="en-US"/>
        </a:p>
      </dgm:t>
    </dgm:pt>
    <dgm:pt modelId="{9FA838BA-C4D5-464F-8F79-FB1DE5A2B80D}">
      <dgm:prSet phldrT="[Text]" custT="1"/>
      <dgm:spPr/>
      <dgm:t>
        <a:bodyPr/>
        <a:lstStyle/>
        <a:p>
          <a:r>
            <a:rPr lang="en-US" sz="1400" dirty="0" smtClean="0"/>
            <a:t>Inductive Invariant</a:t>
          </a:r>
          <a:endParaRPr lang="en-US" sz="1400" dirty="0"/>
        </a:p>
      </dgm:t>
    </dgm:pt>
    <dgm:pt modelId="{985246EF-5034-8D41-9283-5C3FD5DD5493}" type="parTrans" cxnId="{6C24B203-8BB7-F14F-945B-BC0B2D781F08}">
      <dgm:prSet/>
      <dgm:spPr/>
      <dgm:t>
        <a:bodyPr/>
        <a:lstStyle/>
        <a:p>
          <a:endParaRPr lang="en-US"/>
        </a:p>
      </dgm:t>
    </dgm:pt>
    <dgm:pt modelId="{5886AB5A-0A9D-D840-8C36-D99D7F188421}" type="sibTrans" cxnId="{6C24B203-8BB7-F14F-945B-BC0B2D781F08}">
      <dgm:prSet/>
      <dgm:spPr/>
      <dgm:t>
        <a:bodyPr/>
        <a:lstStyle/>
        <a:p>
          <a:endParaRPr lang="en-US"/>
        </a:p>
      </dgm:t>
    </dgm:pt>
    <dgm:pt modelId="{2E6D9DD3-55D5-AE4C-8D9E-00D71B68EAF7}" type="pres">
      <dgm:prSet presAssocID="{434C9F92-6947-9A44-B664-93354AE166AB}" presName="Name0" presStyleCnt="0">
        <dgm:presLayoutVars>
          <dgm:chMax val="4"/>
          <dgm:resizeHandles val="exact"/>
        </dgm:presLayoutVars>
      </dgm:prSet>
      <dgm:spPr/>
      <dgm:t>
        <a:bodyPr/>
        <a:lstStyle/>
        <a:p>
          <a:endParaRPr lang="en-US"/>
        </a:p>
      </dgm:t>
    </dgm:pt>
    <dgm:pt modelId="{A01120B8-9E1C-6E47-A53C-F5AE01F9C360}" type="pres">
      <dgm:prSet presAssocID="{434C9F92-6947-9A44-B664-93354AE166AB}" presName="ellipse" presStyleLbl="trBgShp" presStyleIdx="0" presStyleCnt="1"/>
      <dgm:spPr/>
    </dgm:pt>
    <dgm:pt modelId="{094F8883-34AD-5347-9E82-BB374A23D3C9}" type="pres">
      <dgm:prSet presAssocID="{434C9F92-6947-9A44-B664-93354AE166AB}" presName="arrow1" presStyleLbl="fgShp" presStyleIdx="0" presStyleCnt="1"/>
      <dgm:spPr/>
    </dgm:pt>
    <dgm:pt modelId="{5536E7A0-3C81-AA4E-85A6-D4F7733B2131}" type="pres">
      <dgm:prSet presAssocID="{434C9F92-6947-9A44-B664-93354AE166AB}" presName="rectangle" presStyleLbl="revTx" presStyleIdx="0" presStyleCnt="1" custScaleX="148495" custLinFactNeighborY="29396">
        <dgm:presLayoutVars>
          <dgm:bulletEnabled val="1"/>
        </dgm:presLayoutVars>
      </dgm:prSet>
      <dgm:spPr/>
      <dgm:t>
        <a:bodyPr/>
        <a:lstStyle/>
        <a:p>
          <a:endParaRPr lang="en-US"/>
        </a:p>
      </dgm:t>
    </dgm:pt>
    <dgm:pt modelId="{BA0C7BA7-3BBC-8147-A4A1-4F817D19EF75}" type="pres">
      <dgm:prSet presAssocID="{70B62E76-9CB9-5942-8E8D-C19734484007}" presName="item1" presStyleLbl="node1" presStyleIdx="0" presStyleCnt="3">
        <dgm:presLayoutVars>
          <dgm:bulletEnabled val="1"/>
        </dgm:presLayoutVars>
      </dgm:prSet>
      <dgm:spPr/>
      <dgm:t>
        <a:bodyPr/>
        <a:lstStyle/>
        <a:p>
          <a:endParaRPr lang="en-US"/>
        </a:p>
      </dgm:t>
    </dgm:pt>
    <dgm:pt modelId="{EBBF888E-2E40-9441-A3C2-94AA576F1179}" type="pres">
      <dgm:prSet presAssocID="{0C836FE6-2700-A345-B1C8-EC22850CEC72}" presName="item2" presStyleLbl="node1" presStyleIdx="1" presStyleCnt="3">
        <dgm:presLayoutVars>
          <dgm:bulletEnabled val="1"/>
        </dgm:presLayoutVars>
      </dgm:prSet>
      <dgm:spPr/>
      <dgm:t>
        <a:bodyPr/>
        <a:lstStyle/>
        <a:p>
          <a:endParaRPr lang="en-US"/>
        </a:p>
      </dgm:t>
    </dgm:pt>
    <dgm:pt modelId="{306F4810-09FA-AA4E-9596-567FF476F838}" type="pres">
      <dgm:prSet presAssocID="{9FA838BA-C4D5-464F-8F79-FB1DE5A2B80D}" presName="item3" presStyleLbl="node1" presStyleIdx="2" presStyleCnt="3">
        <dgm:presLayoutVars>
          <dgm:bulletEnabled val="1"/>
        </dgm:presLayoutVars>
      </dgm:prSet>
      <dgm:spPr/>
      <dgm:t>
        <a:bodyPr/>
        <a:lstStyle/>
        <a:p>
          <a:endParaRPr lang="en-US"/>
        </a:p>
      </dgm:t>
    </dgm:pt>
    <dgm:pt modelId="{7EFE9674-301E-8E41-A9B8-59C1B01AC961}" type="pres">
      <dgm:prSet presAssocID="{434C9F92-6947-9A44-B664-93354AE166AB}" presName="funnel" presStyleLbl="trAlignAcc1" presStyleIdx="0" presStyleCnt="1"/>
      <dgm:spPr/>
    </dgm:pt>
  </dgm:ptLst>
  <dgm:cxnLst>
    <dgm:cxn modelId="{6C24B203-8BB7-F14F-945B-BC0B2D781F08}" srcId="{434C9F92-6947-9A44-B664-93354AE166AB}" destId="{9FA838BA-C4D5-464F-8F79-FB1DE5A2B80D}" srcOrd="3" destOrd="0" parTransId="{985246EF-5034-8D41-9283-5C3FD5DD5493}" sibTransId="{5886AB5A-0A9D-D840-8C36-D99D7F188421}"/>
    <dgm:cxn modelId="{0F4E70FD-6AE2-3141-9D2B-EB30E4377C9F}" type="presOf" srcId="{0C836FE6-2700-A345-B1C8-EC22850CEC72}" destId="{BA0C7BA7-3BBC-8147-A4A1-4F817D19EF75}" srcOrd="0" destOrd="0" presId="urn:microsoft.com/office/officeart/2005/8/layout/funnel1"/>
    <dgm:cxn modelId="{90762DB5-49CE-5145-87B8-477ADBD5FBDC}" type="presOf" srcId="{9FA838BA-C4D5-464F-8F79-FB1DE5A2B80D}" destId="{5536E7A0-3C81-AA4E-85A6-D4F7733B2131}" srcOrd="0" destOrd="0" presId="urn:microsoft.com/office/officeart/2005/8/layout/funnel1"/>
    <dgm:cxn modelId="{4B6A8111-446C-4D4E-A091-3F8FBB7320CE}" srcId="{434C9F92-6947-9A44-B664-93354AE166AB}" destId="{0C836FE6-2700-A345-B1C8-EC22850CEC72}" srcOrd="2" destOrd="0" parTransId="{6EA2CE43-F1D3-C240-A3E1-CDA4040812EA}" sibTransId="{A27FD872-3D1E-7A4F-AD7D-D1E8E3747C38}"/>
    <dgm:cxn modelId="{3AE174F5-835E-AD48-9D90-B76A7D25B6A6}" type="presOf" srcId="{70B62E76-9CB9-5942-8E8D-C19734484007}" destId="{EBBF888E-2E40-9441-A3C2-94AA576F1179}" srcOrd="0" destOrd="0" presId="urn:microsoft.com/office/officeart/2005/8/layout/funnel1"/>
    <dgm:cxn modelId="{03A821D5-D34E-C644-81BF-CCD4FE968624}" type="presOf" srcId="{A82D86B3-4925-3244-8FEB-BF5F808810EC}" destId="{306F4810-09FA-AA4E-9596-567FF476F838}" srcOrd="0" destOrd="0" presId="urn:microsoft.com/office/officeart/2005/8/layout/funnel1"/>
    <dgm:cxn modelId="{862B9A49-7D56-0349-BF1F-D0E02A430F6E}" srcId="{434C9F92-6947-9A44-B664-93354AE166AB}" destId="{A82D86B3-4925-3244-8FEB-BF5F808810EC}" srcOrd="0" destOrd="0" parTransId="{310A8627-FB8B-DE4C-A952-26CD7AC50DD5}" sibTransId="{C1A26AB0-0B0E-7641-B0C8-83767D68C65F}"/>
    <dgm:cxn modelId="{EAC9105F-16FA-3E43-9504-1923CF4DDD0F}" srcId="{434C9F92-6947-9A44-B664-93354AE166AB}" destId="{70B62E76-9CB9-5942-8E8D-C19734484007}" srcOrd="1" destOrd="0" parTransId="{E6E1687F-1E48-8546-BE2E-4A10971E030E}" sibTransId="{BCB5A2BA-4CEB-C74D-AF4E-66049FBFABE7}"/>
    <dgm:cxn modelId="{3CFACE36-07F4-9647-A913-C29140AE5438}" type="presOf" srcId="{434C9F92-6947-9A44-B664-93354AE166AB}" destId="{2E6D9DD3-55D5-AE4C-8D9E-00D71B68EAF7}" srcOrd="0" destOrd="0" presId="urn:microsoft.com/office/officeart/2005/8/layout/funnel1"/>
    <dgm:cxn modelId="{D30672C9-2A73-5043-B02B-8E1522227362}" type="presParOf" srcId="{2E6D9DD3-55D5-AE4C-8D9E-00D71B68EAF7}" destId="{A01120B8-9E1C-6E47-A53C-F5AE01F9C360}" srcOrd="0" destOrd="0" presId="urn:microsoft.com/office/officeart/2005/8/layout/funnel1"/>
    <dgm:cxn modelId="{9D0E089A-96C8-FF40-AAF8-616176ADDF44}" type="presParOf" srcId="{2E6D9DD3-55D5-AE4C-8D9E-00D71B68EAF7}" destId="{094F8883-34AD-5347-9E82-BB374A23D3C9}" srcOrd="1" destOrd="0" presId="urn:microsoft.com/office/officeart/2005/8/layout/funnel1"/>
    <dgm:cxn modelId="{CCECB5B0-1F2E-5549-A0B6-3FEB39464AA5}" type="presParOf" srcId="{2E6D9DD3-55D5-AE4C-8D9E-00D71B68EAF7}" destId="{5536E7A0-3C81-AA4E-85A6-D4F7733B2131}" srcOrd="2" destOrd="0" presId="urn:microsoft.com/office/officeart/2005/8/layout/funnel1"/>
    <dgm:cxn modelId="{36B43EDB-5A51-2E42-A799-24CF22A45D31}" type="presParOf" srcId="{2E6D9DD3-55D5-AE4C-8D9E-00D71B68EAF7}" destId="{BA0C7BA7-3BBC-8147-A4A1-4F817D19EF75}" srcOrd="3" destOrd="0" presId="urn:microsoft.com/office/officeart/2005/8/layout/funnel1"/>
    <dgm:cxn modelId="{A96B5BB5-B8C2-6D46-92A9-0F32838D9659}" type="presParOf" srcId="{2E6D9DD3-55D5-AE4C-8D9E-00D71B68EAF7}" destId="{EBBF888E-2E40-9441-A3C2-94AA576F1179}" srcOrd="4" destOrd="0" presId="urn:microsoft.com/office/officeart/2005/8/layout/funnel1"/>
    <dgm:cxn modelId="{E320221D-22AA-504C-9C6B-9F9E09A0A231}" type="presParOf" srcId="{2E6D9DD3-55D5-AE4C-8D9E-00D71B68EAF7}" destId="{306F4810-09FA-AA4E-9596-567FF476F838}" srcOrd="5" destOrd="0" presId="urn:microsoft.com/office/officeart/2005/8/layout/funnel1"/>
    <dgm:cxn modelId="{2EB53F76-B3AA-6342-8659-ECBCF0BFB1CE}" type="presParOf" srcId="{2E6D9DD3-55D5-AE4C-8D9E-00D71B68EAF7}" destId="{7EFE9674-301E-8E41-A9B8-59C1B01AC96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34C9F92-6947-9A44-B664-93354AE166AB}" type="doc">
      <dgm:prSet loTypeId="urn:microsoft.com/office/officeart/2005/8/layout/funnel1" loCatId="" qsTypeId="urn:microsoft.com/office/officeart/2005/8/quickstyle/3D3" qsCatId="3D" csTypeId="urn:microsoft.com/office/officeart/2005/8/colors/accent1_4" csCatId="accent1" phldr="1"/>
      <dgm:spPr/>
      <dgm:t>
        <a:bodyPr/>
        <a:lstStyle/>
        <a:p>
          <a:endParaRPr lang="en-US"/>
        </a:p>
      </dgm:t>
    </dgm:pt>
    <dgm:pt modelId="{A82D86B3-4925-3244-8FEB-BF5F808810EC}">
      <dgm:prSet phldrT="[Text]"/>
      <dgm:spPr/>
      <dgm:t>
        <a:bodyPr/>
        <a:lstStyle/>
        <a:p>
          <a:r>
            <a:rPr lang="en-US" dirty="0" smtClean="0"/>
            <a:t>Lemma3</a:t>
          </a:r>
          <a:endParaRPr lang="en-US" dirty="0"/>
        </a:p>
      </dgm:t>
    </dgm:pt>
    <dgm:pt modelId="{310A8627-FB8B-DE4C-A952-26CD7AC50DD5}" type="parTrans" cxnId="{862B9A49-7D56-0349-BF1F-D0E02A430F6E}">
      <dgm:prSet/>
      <dgm:spPr/>
      <dgm:t>
        <a:bodyPr/>
        <a:lstStyle/>
        <a:p>
          <a:endParaRPr lang="en-US"/>
        </a:p>
      </dgm:t>
    </dgm:pt>
    <dgm:pt modelId="{C1A26AB0-0B0E-7641-B0C8-83767D68C65F}" type="sibTrans" cxnId="{862B9A49-7D56-0349-BF1F-D0E02A430F6E}">
      <dgm:prSet/>
      <dgm:spPr/>
      <dgm:t>
        <a:bodyPr/>
        <a:lstStyle/>
        <a:p>
          <a:endParaRPr lang="en-US"/>
        </a:p>
      </dgm:t>
    </dgm:pt>
    <dgm:pt modelId="{70B62E76-9CB9-5942-8E8D-C19734484007}">
      <dgm:prSet phldrT="[Text]"/>
      <dgm:spPr/>
      <dgm:t>
        <a:bodyPr/>
        <a:lstStyle/>
        <a:p>
          <a:r>
            <a:rPr lang="en-US" dirty="0" smtClean="0"/>
            <a:t>Lemma1</a:t>
          </a:r>
          <a:endParaRPr lang="en-US" dirty="0"/>
        </a:p>
      </dgm:t>
    </dgm:pt>
    <dgm:pt modelId="{E6E1687F-1E48-8546-BE2E-4A10971E030E}" type="parTrans" cxnId="{EAC9105F-16FA-3E43-9504-1923CF4DDD0F}">
      <dgm:prSet/>
      <dgm:spPr/>
      <dgm:t>
        <a:bodyPr/>
        <a:lstStyle/>
        <a:p>
          <a:endParaRPr lang="en-US"/>
        </a:p>
      </dgm:t>
    </dgm:pt>
    <dgm:pt modelId="{BCB5A2BA-4CEB-C74D-AF4E-66049FBFABE7}" type="sibTrans" cxnId="{EAC9105F-16FA-3E43-9504-1923CF4DDD0F}">
      <dgm:prSet/>
      <dgm:spPr/>
      <dgm:t>
        <a:bodyPr/>
        <a:lstStyle/>
        <a:p>
          <a:endParaRPr lang="en-US"/>
        </a:p>
      </dgm:t>
    </dgm:pt>
    <dgm:pt modelId="{0C836FE6-2700-A345-B1C8-EC22850CEC72}">
      <dgm:prSet phldrT="[Text]"/>
      <dgm:spPr/>
      <dgm:t>
        <a:bodyPr/>
        <a:lstStyle/>
        <a:p>
          <a:r>
            <a:rPr lang="en-US" dirty="0" smtClean="0"/>
            <a:t>Lemma2</a:t>
          </a:r>
          <a:endParaRPr lang="en-US" dirty="0"/>
        </a:p>
      </dgm:t>
    </dgm:pt>
    <dgm:pt modelId="{6EA2CE43-F1D3-C240-A3E1-CDA4040812EA}" type="parTrans" cxnId="{4B6A8111-446C-4D4E-A091-3F8FBB7320CE}">
      <dgm:prSet/>
      <dgm:spPr/>
      <dgm:t>
        <a:bodyPr/>
        <a:lstStyle/>
        <a:p>
          <a:endParaRPr lang="en-US"/>
        </a:p>
      </dgm:t>
    </dgm:pt>
    <dgm:pt modelId="{A27FD872-3D1E-7A4F-AD7D-D1E8E3747C38}" type="sibTrans" cxnId="{4B6A8111-446C-4D4E-A091-3F8FBB7320CE}">
      <dgm:prSet/>
      <dgm:spPr/>
      <dgm:t>
        <a:bodyPr/>
        <a:lstStyle/>
        <a:p>
          <a:endParaRPr lang="en-US"/>
        </a:p>
      </dgm:t>
    </dgm:pt>
    <dgm:pt modelId="{9FA838BA-C4D5-464F-8F79-FB1DE5A2B80D}">
      <dgm:prSet phldrT="[Text]" custT="1"/>
      <dgm:spPr/>
      <dgm:t>
        <a:bodyPr/>
        <a:lstStyle/>
        <a:p>
          <a:r>
            <a:rPr lang="en-US" sz="1400" dirty="0" smtClean="0"/>
            <a:t>Inductive Invariant</a:t>
          </a:r>
          <a:endParaRPr lang="en-US" sz="1400" dirty="0"/>
        </a:p>
      </dgm:t>
    </dgm:pt>
    <dgm:pt modelId="{985246EF-5034-8D41-9283-5C3FD5DD5493}" type="parTrans" cxnId="{6C24B203-8BB7-F14F-945B-BC0B2D781F08}">
      <dgm:prSet/>
      <dgm:spPr/>
      <dgm:t>
        <a:bodyPr/>
        <a:lstStyle/>
        <a:p>
          <a:endParaRPr lang="en-US"/>
        </a:p>
      </dgm:t>
    </dgm:pt>
    <dgm:pt modelId="{5886AB5A-0A9D-D840-8C36-D99D7F188421}" type="sibTrans" cxnId="{6C24B203-8BB7-F14F-945B-BC0B2D781F08}">
      <dgm:prSet/>
      <dgm:spPr/>
      <dgm:t>
        <a:bodyPr/>
        <a:lstStyle/>
        <a:p>
          <a:endParaRPr lang="en-US"/>
        </a:p>
      </dgm:t>
    </dgm:pt>
    <dgm:pt modelId="{2E6D9DD3-55D5-AE4C-8D9E-00D71B68EAF7}" type="pres">
      <dgm:prSet presAssocID="{434C9F92-6947-9A44-B664-93354AE166AB}" presName="Name0" presStyleCnt="0">
        <dgm:presLayoutVars>
          <dgm:chMax val="4"/>
          <dgm:resizeHandles val="exact"/>
        </dgm:presLayoutVars>
      </dgm:prSet>
      <dgm:spPr/>
      <dgm:t>
        <a:bodyPr/>
        <a:lstStyle/>
        <a:p>
          <a:endParaRPr lang="en-US"/>
        </a:p>
      </dgm:t>
    </dgm:pt>
    <dgm:pt modelId="{A01120B8-9E1C-6E47-A53C-F5AE01F9C360}" type="pres">
      <dgm:prSet presAssocID="{434C9F92-6947-9A44-B664-93354AE166AB}" presName="ellipse" presStyleLbl="trBgShp" presStyleIdx="0" presStyleCnt="1"/>
      <dgm:spPr/>
    </dgm:pt>
    <dgm:pt modelId="{094F8883-34AD-5347-9E82-BB374A23D3C9}" type="pres">
      <dgm:prSet presAssocID="{434C9F92-6947-9A44-B664-93354AE166AB}" presName="arrow1" presStyleLbl="fgShp" presStyleIdx="0" presStyleCnt="1"/>
      <dgm:spPr/>
    </dgm:pt>
    <dgm:pt modelId="{5536E7A0-3C81-AA4E-85A6-D4F7733B2131}" type="pres">
      <dgm:prSet presAssocID="{434C9F92-6947-9A44-B664-93354AE166AB}" presName="rectangle" presStyleLbl="revTx" presStyleIdx="0" presStyleCnt="1" custScaleX="148495" custLinFactNeighborY="29396">
        <dgm:presLayoutVars>
          <dgm:bulletEnabled val="1"/>
        </dgm:presLayoutVars>
      </dgm:prSet>
      <dgm:spPr/>
      <dgm:t>
        <a:bodyPr/>
        <a:lstStyle/>
        <a:p>
          <a:endParaRPr lang="en-US"/>
        </a:p>
      </dgm:t>
    </dgm:pt>
    <dgm:pt modelId="{BA0C7BA7-3BBC-8147-A4A1-4F817D19EF75}" type="pres">
      <dgm:prSet presAssocID="{70B62E76-9CB9-5942-8E8D-C19734484007}" presName="item1" presStyleLbl="node1" presStyleIdx="0" presStyleCnt="3">
        <dgm:presLayoutVars>
          <dgm:bulletEnabled val="1"/>
        </dgm:presLayoutVars>
      </dgm:prSet>
      <dgm:spPr/>
      <dgm:t>
        <a:bodyPr/>
        <a:lstStyle/>
        <a:p>
          <a:endParaRPr lang="en-US"/>
        </a:p>
      </dgm:t>
    </dgm:pt>
    <dgm:pt modelId="{EBBF888E-2E40-9441-A3C2-94AA576F1179}" type="pres">
      <dgm:prSet presAssocID="{0C836FE6-2700-A345-B1C8-EC22850CEC72}" presName="item2" presStyleLbl="node1" presStyleIdx="1" presStyleCnt="3">
        <dgm:presLayoutVars>
          <dgm:bulletEnabled val="1"/>
        </dgm:presLayoutVars>
      </dgm:prSet>
      <dgm:spPr/>
      <dgm:t>
        <a:bodyPr/>
        <a:lstStyle/>
        <a:p>
          <a:endParaRPr lang="en-US"/>
        </a:p>
      </dgm:t>
    </dgm:pt>
    <dgm:pt modelId="{306F4810-09FA-AA4E-9596-567FF476F838}" type="pres">
      <dgm:prSet presAssocID="{9FA838BA-C4D5-464F-8F79-FB1DE5A2B80D}" presName="item3" presStyleLbl="node1" presStyleIdx="2" presStyleCnt="3">
        <dgm:presLayoutVars>
          <dgm:bulletEnabled val="1"/>
        </dgm:presLayoutVars>
      </dgm:prSet>
      <dgm:spPr/>
      <dgm:t>
        <a:bodyPr/>
        <a:lstStyle/>
        <a:p>
          <a:endParaRPr lang="en-US"/>
        </a:p>
      </dgm:t>
    </dgm:pt>
    <dgm:pt modelId="{7EFE9674-301E-8E41-A9B8-59C1B01AC961}" type="pres">
      <dgm:prSet presAssocID="{434C9F92-6947-9A44-B664-93354AE166AB}" presName="funnel" presStyleLbl="trAlignAcc1" presStyleIdx="0" presStyleCnt="1"/>
      <dgm:spPr/>
    </dgm:pt>
  </dgm:ptLst>
  <dgm:cxnLst>
    <dgm:cxn modelId="{1D877DED-C1E7-3B45-83CE-2E4EC2A04833}" type="presOf" srcId="{0C836FE6-2700-A345-B1C8-EC22850CEC72}" destId="{BA0C7BA7-3BBC-8147-A4A1-4F817D19EF75}" srcOrd="0" destOrd="0" presId="urn:microsoft.com/office/officeart/2005/8/layout/funnel1"/>
    <dgm:cxn modelId="{E38BD21A-F8D0-4847-9A84-8C2EC03A6438}" type="presOf" srcId="{434C9F92-6947-9A44-B664-93354AE166AB}" destId="{2E6D9DD3-55D5-AE4C-8D9E-00D71B68EAF7}" srcOrd="0" destOrd="0" presId="urn:microsoft.com/office/officeart/2005/8/layout/funnel1"/>
    <dgm:cxn modelId="{EAC9105F-16FA-3E43-9504-1923CF4DDD0F}" srcId="{434C9F92-6947-9A44-B664-93354AE166AB}" destId="{70B62E76-9CB9-5942-8E8D-C19734484007}" srcOrd="1" destOrd="0" parTransId="{E6E1687F-1E48-8546-BE2E-4A10971E030E}" sibTransId="{BCB5A2BA-4CEB-C74D-AF4E-66049FBFABE7}"/>
    <dgm:cxn modelId="{4FA1DA14-3B30-184B-9A32-F8DE854BC2F6}" type="presOf" srcId="{9FA838BA-C4D5-464F-8F79-FB1DE5A2B80D}" destId="{5536E7A0-3C81-AA4E-85A6-D4F7733B2131}" srcOrd="0" destOrd="0" presId="urn:microsoft.com/office/officeart/2005/8/layout/funnel1"/>
    <dgm:cxn modelId="{4B6A8111-446C-4D4E-A091-3F8FBB7320CE}" srcId="{434C9F92-6947-9A44-B664-93354AE166AB}" destId="{0C836FE6-2700-A345-B1C8-EC22850CEC72}" srcOrd="2" destOrd="0" parTransId="{6EA2CE43-F1D3-C240-A3E1-CDA4040812EA}" sibTransId="{A27FD872-3D1E-7A4F-AD7D-D1E8E3747C38}"/>
    <dgm:cxn modelId="{862B9A49-7D56-0349-BF1F-D0E02A430F6E}" srcId="{434C9F92-6947-9A44-B664-93354AE166AB}" destId="{A82D86B3-4925-3244-8FEB-BF5F808810EC}" srcOrd="0" destOrd="0" parTransId="{310A8627-FB8B-DE4C-A952-26CD7AC50DD5}" sibTransId="{C1A26AB0-0B0E-7641-B0C8-83767D68C65F}"/>
    <dgm:cxn modelId="{F947CD99-3BDF-564C-94DD-4B8B38F9C607}" type="presOf" srcId="{A82D86B3-4925-3244-8FEB-BF5F808810EC}" destId="{306F4810-09FA-AA4E-9596-567FF476F838}" srcOrd="0" destOrd="0" presId="urn:microsoft.com/office/officeart/2005/8/layout/funnel1"/>
    <dgm:cxn modelId="{D5E52E66-136E-3045-8B0B-AA3A26DCE763}" type="presOf" srcId="{70B62E76-9CB9-5942-8E8D-C19734484007}" destId="{EBBF888E-2E40-9441-A3C2-94AA576F1179}" srcOrd="0" destOrd="0" presId="urn:microsoft.com/office/officeart/2005/8/layout/funnel1"/>
    <dgm:cxn modelId="{6C24B203-8BB7-F14F-945B-BC0B2D781F08}" srcId="{434C9F92-6947-9A44-B664-93354AE166AB}" destId="{9FA838BA-C4D5-464F-8F79-FB1DE5A2B80D}" srcOrd="3" destOrd="0" parTransId="{985246EF-5034-8D41-9283-5C3FD5DD5493}" sibTransId="{5886AB5A-0A9D-D840-8C36-D99D7F188421}"/>
    <dgm:cxn modelId="{C9103BC6-16CA-E640-B813-BD0DA7DDF5D7}" type="presParOf" srcId="{2E6D9DD3-55D5-AE4C-8D9E-00D71B68EAF7}" destId="{A01120B8-9E1C-6E47-A53C-F5AE01F9C360}" srcOrd="0" destOrd="0" presId="urn:microsoft.com/office/officeart/2005/8/layout/funnel1"/>
    <dgm:cxn modelId="{CF2BCA26-A7A6-4847-AD32-7092785E767C}" type="presParOf" srcId="{2E6D9DD3-55D5-AE4C-8D9E-00D71B68EAF7}" destId="{094F8883-34AD-5347-9E82-BB374A23D3C9}" srcOrd="1" destOrd="0" presId="urn:microsoft.com/office/officeart/2005/8/layout/funnel1"/>
    <dgm:cxn modelId="{0B6FCDB7-19E1-3045-8C0C-8D9474D95CCC}" type="presParOf" srcId="{2E6D9DD3-55D5-AE4C-8D9E-00D71B68EAF7}" destId="{5536E7A0-3C81-AA4E-85A6-D4F7733B2131}" srcOrd="2" destOrd="0" presId="urn:microsoft.com/office/officeart/2005/8/layout/funnel1"/>
    <dgm:cxn modelId="{62E8E76E-16A6-0641-AEE9-CB8272A19C7A}" type="presParOf" srcId="{2E6D9DD3-55D5-AE4C-8D9E-00D71B68EAF7}" destId="{BA0C7BA7-3BBC-8147-A4A1-4F817D19EF75}" srcOrd="3" destOrd="0" presId="urn:microsoft.com/office/officeart/2005/8/layout/funnel1"/>
    <dgm:cxn modelId="{481B39D2-5EF7-2448-90DF-9047A3F82B1C}" type="presParOf" srcId="{2E6D9DD3-55D5-AE4C-8D9E-00D71B68EAF7}" destId="{EBBF888E-2E40-9441-A3C2-94AA576F1179}" srcOrd="4" destOrd="0" presId="urn:microsoft.com/office/officeart/2005/8/layout/funnel1"/>
    <dgm:cxn modelId="{74619414-0D91-1F44-A280-CE7A5FEBD2D9}" type="presParOf" srcId="{2E6D9DD3-55D5-AE4C-8D9E-00D71B68EAF7}" destId="{306F4810-09FA-AA4E-9596-567FF476F838}" srcOrd="5" destOrd="0" presId="urn:microsoft.com/office/officeart/2005/8/layout/funnel1"/>
    <dgm:cxn modelId="{80254342-D547-6148-90F3-17AB11270067}" type="presParOf" srcId="{2E6D9DD3-55D5-AE4C-8D9E-00D71B68EAF7}" destId="{7EFE9674-301E-8E41-A9B8-59C1B01AC961}"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34C9F92-6947-9A44-B664-93354AE166AB}" type="doc">
      <dgm:prSet loTypeId="urn:microsoft.com/office/officeart/2005/8/layout/funnel1" loCatId="" qsTypeId="urn:microsoft.com/office/officeart/2005/8/quickstyle/3D3" qsCatId="3D" csTypeId="urn:microsoft.com/office/officeart/2005/8/colors/accent1_4" csCatId="accent1" phldr="1"/>
      <dgm:spPr/>
      <dgm:t>
        <a:bodyPr/>
        <a:lstStyle/>
        <a:p>
          <a:endParaRPr lang="en-US"/>
        </a:p>
      </dgm:t>
    </dgm:pt>
    <dgm:pt modelId="{A82D86B3-4925-3244-8FEB-BF5F808810EC}">
      <dgm:prSet phldrT="[Text]"/>
      <dgm:spPr/>
      <dgm:t>
        <a:bodyPr/>
        <a:lstStyle/>
        <a:p>
          <a:r>
            <a:rPr lang="en-US" dirty="0" smtClean="0"/>
            <a:t>Lemma3</a:t>
          </a:r>
          <a:endParaRPr lang="en-US" dirty="0"/>
        </a:p>
      </dgm:t>
    </dgm:pt>
    <dgm:pt modelId="{310A8627-FB8B-DE4C-A952-26CD7AC50DD5}" type="parTrans" cxnId="{862B9A49-7D56-0349-BF1F-D0E02A430F6E}">
      <dgm:prSet/>
      <dgm:spPr/>
      <dgm:t>
        <a:bodyPr/>
        <a:lstStyle/>
        <a:p>
          <a:endParaRPr lang="en-US"/>
        </a:p>
      </dgm:t>
    </dgm:pt>
    <dgm:pt modelId="{C1A26AB0-0B0E-7641-B0C8-83767D68C65F}" type="sibTrans" cxnId="{862B9A49-7D56-0349-BF1F-D0E02A430F6E}">
      <dgm:prSet/>
      <dgm:spPr/>
      <dgm:t>
        <a:bodyPr/>
        <a:lstStyle/>
        <a:p>
          <a:endParaRPr lang="en-US"/>
        </a:p>
      </dgm:t>
    </dgm:pt>
    <dgm:pt modelId="{70B62E76-9CB9-5942-8E8D-C19734484007}">
      <dgm:prSet phldrT="[Text]"/>
      <dgm:spPr/>
      <dgm:t>
        <a:bodyPr/>
        <a:lstStyle/>
        <a:p>
          <a:r>
            <a:rPr lang="en-US" dirty="0" smtClean="0"/>
            <a:t>Lemma1</a:t>
          </a:r>
          <a:endParaRPr lang="en-US" dirty="0"/>
        </a:p>
      </dgm:t>
    </dgm:pt>
    <dgm:pt modelId="{E6E1687F-1E48-8546-BE2E-4A10971E030E}" type="parTrans" cxnId="{EAC9105F-16FA-3E43-9504-1923CF4DDD0F}">
      <dgm:prSet/>
      <dgm:spPr/>
      <dgm:t>
        <a:bodyPr/>
        <a:lstStyle/>
        <a:p>
          <a:endParaRPr lang="en-US"/>
        </a:p>
      </dgm:t>
    </dgm:pt>
    <dgm:pt modelId="{BCB5A2BA-4CEB-C74D-AF4E-66049FBFABE7}" type="sibTrans" cxnId="{EAC9105F-16FA-3E43-9504-1923CF4DDD0F}">
      <dgm:prSet/>
      <dgm:spPr/>
      <dgm:t>
        <a:bodyPr/>
        <a:lstStyle/>
        <a:p>
          <a:endParaRPr lang="en-US"/>
        </a:p>
      </dgm:t>
    </dgm:pt>
    <dgm:pt modelId="{0C836FE6-2700-A345-B1C8-EC22850CEC72}">
      <dgm:prSet phldrT="[Text]"/>
      <dgm:spPr/>
      <dgm:t>
        <a:bodyPr/>
        <a:lstStyle/>
        <a:p>
          <a:r>
            <a:rPr lang="en-US" dirty="0" smtClean="0"/>
            <a:t>Lemma2</a:t>
          </a:r>
          <a:endParaRPr lang="en-US" dirty="0"/>
        </a:p>
      </dgm:t>
    </dgm:pt>
    <dgm:pt modelId="{6EA2CE43-F1D3-C240-A3E1-CDA4040812EA}" type="parTrans" cxnId="{4B6A8111-446C-4D4E-A091-3F8FBB7320CE}">
      <dgm:prSet/>
      <dgm:spPr/>
      <dgm:t>
        <a:bodyPr/>
        <a:lstStyle/>
        <a:p>
          <a:endParaRPr lang="en-US"/>
        </a:p>
      </dgm:t>
    </dgm:pt>
    <dgm:pt modelId="{A27FD872-3D1E-7A4F-AD7D-D1E8E3747C38}" type="sibTrans" cxnId="{4B6A8111-446C-4D4E-A091-3F8FBB7320CE}">
      <dgm:prSet/>
      <dgm:spPr/>
      <dgm:t>
        <a:bodyPr/>
        <a:lstStyle/>
        <a:p>
          <a:endParaRPr lang="en-US"/>
        </a:p>
      </dgm:t>
    </dgm:pt>
    <dgm:pt modelId="{9FA838BA-C4D5-464F-8F79-FB1DE5A2B80D}">
      <dgm:prSet phldrT="[Text]" custT="1"/>
      <dgm:spPr/>
      <dgm:t>
        <a:bodyPr/>
        <a:lstStyle/>
        <a:p>
          <a:r>
            <a:rPr lang="en-US" sz="1400" dirty="0" smtClean="0"/>
            <a:t>Inductive Invariant</a:t>
          </a:r>
          <a:endParaRPr lang="en-US" sz="1400" dirty="0"/>
        </a:p>
      </dgm:t>
    </dgm:pt>
    <dgm:pt modelId="{985246EF-5034-8D41-9283-5C3FD5DD5493}" type="parTrans" cxnId="{6C24B203-8BB7-F14F-945B-BC0B2D781F08}">
      <dgm:prSet/>
      <dgm:spPr/>
      <dgm:t>
        <a:bodyPr/>
        <a:lstStyle/>
        <a:p>
          <a:endParaRPr lang="en-US"/>
        </a:p>
      </dgm:t>
    </dgm:pt>
    <dgm:pt modelId="{5886AB5A-0A9D-D840-8C36-D99D7F188421}" type="sibTrans" cxnId="{6C24B203-8BB7-F14F-945B-BC0B2D781F08}">
      <dgm:prSet/>
      <dgm:spPr/>
      <dgm:t>
        <a:bodyPr/>
        <a:lstStyle/>
        <a:p>
          <a:endParaRPr lang="en-US"/>
        </a:p>
      </dgm:t>
    </dgm:pt>
    <dgm:pt modelId="{2E6D9DD3-55D5-AE4C-8D9E-00D71B68EAF7}" type="pres">
      <dgm:prSet presAssocID="{434C9F92-6947-9A44-B664-93354AE166AB}" presName="Name0" presStyleCnt="0">
        <dgm:presLayoutVars>
          <dgm:chMax val="4"/>
          <dgm:resizeHandles val="exact"/>
        </dgm:presLayoutVars>
      </dgm:prSet>
      <dgm:spPr/>
      <dgm:t>
        <a:bodyPr/>
        <a:lstStyle/>
        <a:p>
          <a:endParaRPr lang="en-US"/>
        </a:p>
      </dgm:t>
    </dgm:pt>
    <dgm:pt modelId="{A01120B8-9E1C-6E47-A53C-F5AE01F9C360}" type="pres">
      <dgm:prSet presAssocID="{434C9F92-6947-9A44-B664-93354AE166AB}" presName="ellipse" presStyleLbl="trBgShp" presStyleIdx="0" presStyleCnt="1"/>
      <dgm:spPr/>
    </dgm:pt>
    <dgm:pt modelId="{094F8883-34AD-5347-9E82-BB374A23D3C9}" type="pres">
      <dgm:prSet presAssocID="{434C9F92-6947-9A44-B664-93354AE166AB}" presName="arrow1" presStyleLbl="fgShp" presStyleIdx="0" presStyleCnt="1"/>
      <dgm:spPr/>
    </dgm:pt>
    <dgm:pt modelId="{5536E7A0-3C81-AA4E-85A6-D4F7733B2131}" type="pres">
      <dgm:prSet presAssocID="{434C9F92-6947-9A44-B664-93354AE166AB}" presName="rectangle" presStyleLbl="revTx" presStyleIdx="0" presStyleCnt="1" custScaleX="148495" custLinFactNeighborY="29396">
        <dgm:presLayoutVars>
          <dgm:bulletEnabled val="1"/>
        </dgm:presLayoutVars>
      </dgm:prSet>
      <dgm:spPr/>
      <dgm:t>
        <a:bodyPr/>
        <a:lstStyle/>
        <a:p>
          <a:endParaRPr lang="en-US"/>
        </a:p>
      </dgm:t>
    </dgm:pt>
    <dgm:pt modelId="{BA0C7BA7-3BBC-8147-A4A1-4F817D19EF75}" type="pres">
      <dgm:prSet presAssocID="{70B62E76-9CB9-5942-8E8D-C19734484007}" presName="item1" presStyleLbl="node1" presStyleIdx="0" presStyleCnt="3">
        <dgm:presLayoutVars>
          <dgm:bulletEnabled val="1"/>
        </dgm:presLayoutVars>
      </dgm:prSet>
      <dgm:spPr/>
      <dgm:t>
        <a:bodyPr/>
        <a:lstStyle/>
        <a:p>
          <a:endParaRPr lang="en-US"/>
        </a:p>
      </dgm:t>
    </dgm:pt>
    <dgm:pt modelId="{EBBF888E-2E40-9441-A3C2-94AA576F1179}" type="pres">
      <dgm:prSet presAssocID="{0C836FE6-2700-A345-B1C8-EC22850CEC72}" presName="item2" presStyleLbl="node1" presStyleIdx="1" presStyleCnt="3">
        <dgm:presLayoutVars>
          <dgm:bulletEnabled val="1"/>
        </dgm:presLayoutVars>
      </dgm:prSet>
      <dgm:spPr/>
      <dgm:t>
        <a:bodyPr/>
        <a:lstStyle/>
        <a:p>
          <a:endParaRPr lang="en-US"/>
        </a:p>
      </dgm:t>
    </dgm:pt>
    <dgm:pt modelId="{306F4810-09FA-AA4E-9596-567FF476F838}" type="pres">
      <dgm:prSet presAssocID="{9FA838BA-C4D5-464F-8F79-FB1DE5A2B80D}" presName="item3" presStyleLbl="node1" presStyleIdx="2" presStyleCnt="3">
        <dgm:presLayoutVars>
          <dgm:bulletEnabled val="1"/>
        </dgm:presLayoutVars>
      </dgm:prSet>
      <dgm:spPr/>
      <dgm:t>
        <a:bodyPr/>
        <a:lstStyle/>
        <a:p>
          <a:endParaRPr lang="en-US"/>
        </a:p>
      </dgm:t>
    </dgm:pt>
    <dgm:pt modelId="{7EFE9674-301E-8E41-A9B8-59C1B01AC961}" type="pres">
      <dgm:prSet presAssocID="{434C9F92-6947-9A44-B664-93354AE166AB}" presName="funnel" presStyleLbl="trAlignAcc1" presStyleIdx="0" presStyleCnt="1"/>
      <dgm:spPr/>
    </dgm:pt>
  </dgm:ptLst>
  <dgm:cxnLst>
    <dgm:cxn modelId="{EAC9105F-16FA-3E43-9504-1923CF4DDD0F}" srcId="{434C9F92-6947-9A44-B664-93354AE166AB}" destId="{70B62E76-9CB9-5942-8E8D-C19734484007}" srcOrd="1" destOrd="0" parTransId="{E6E1687F-1E48-8546-BE2E-4A10971E030E}" sibTransId="{BCB5A2BA-4CEB-C74D-AF4E-66049FBFABE7}"/>
    <dgm:cxn modelId="{BDC637FF-E8D8-AB40-8B72-E0E40487E5FC}" type="presOf" srcId="{70B62E76-9CB9-5942-8E8D-C19734484007}" destId="{EBBF888E-2E40-9441-A3C2-94AA576F1179}" srcOrd="0" destOrd="0" presId="urn:microsoft.com/office/officeart/2005/8/layout/funnel1"/>
    <dgm:cxn modelId="{4B6A8111-446C-4D4E-A091-3F8FBB7320CE}" srcId="{434C9F92-6947-9A44-B664-93354AE166AB}" destId="{0C836FE6-2700-A345-B1C8-EC22850CEC72}" srcOrd="2" destOrd="0" parTransId="{6EA2CE43-F1D3-C240-A3E1-CDA4040812EA}" sibTransId="{A27FD872-3D1E-7A4F-AD7D-D1E8E3747C38}"/>
    <dgm:cxn modelId="{862B9A49-7D56-0349-BF1F-D0E02A430F6E}" srcId="{434C9F92-6947-9A44-B664-93354AE166AB}" destId="{A82D86B3-4925-3244-8FEB-BF5F808810EC}" srcOrd="0" destOrd="0" parTransId="{310A8627-FB8B-DE4C-A952-26CD7AC50DD5}" sibTransId="{C1A26AB0-0B0E-7641-B0C8-83767D68C65F}"/>
    <dgm:cxn modelId="{BB682630-1AEA-4545-951E-3E50B2398A3C}" type="presOf" srcId="{0C836FE6-2700-A345-B1C8-EC22850CEC72}" destId="{BA0C7BA7-3BBC-8147-A4A1-4F817D19EF75}" srcOrd="0" destOrd="0" presId="urn:microsoft.com/office/officeart/2005/8/layout/funnel1"/>
    <dgm:cxn modelId="{A5622967-695E-404E-A8A9-66EBA9E205F1}" type="presOf" srcId="{9FA838BA-C4D5-464F-8F79-FB1DE5A2B80D}" destId="{5536E7A0-3C81-AA4E-85A6-D4F7733B2131}" srcOrd="0" destOrd="0" presId="urn:microsoft.com/office/officeart/2005/8/layout/funnel1"/>
    <dgm:cxn modelId="{48CEE0EC-B6C9-A848-9C3B-5C9FA7C53294}" type="presOf" srcId="{434C9F92-6947-9A44-B664-93354AE166AB}" destId="{2E6D9DD3-55D5-AE4C-8D9E-00D71B68EAF7}" srcOrd="0" destOrd="0" presId="urn:microsoft.com/office/officeart/2005/8/layout/funnel1"/>
    <dgm:cxn modelId="{6C24B203-8BB7-F14F-945B-BC0B2D781F08}" srcId="{434C9F92-6947-9A44-B664-93354AE166AB}" destId="{9FA838BA-C4D5-464F-8F79-FB1DE5A2B80D}" srcOrd="3" destOrd="0" parTransId="{985246EF-5034-8D41-9283-5C3FD5DD5493}" sibTransId="{5886AB5A-0A9D-D840-8C36-D99D7F188421}"/>
    <dgm:cxn modelId="{1BE88786-04A5-7D4A-9661-1432B9F1E586}" type="presOf" srcId="{A82D86B3-4925-3244-8FEB-BF5F808810EC}" destId="{306F4810-09FA-AA4E-9596-567FF476F838}" srcOrd="0" destOrd="0" presId="urn:microsoft.com/office/officeart/2005/8/layout/funnel1"/>
    <dgm:cxn modelId="{86AF2065-318B-C24B-A359-AC687B696C54}" type="presParOf" srcId="{2E6D9DD3-55D5-AE4C-8D9E-00D71B68EAF7}" destId="{A01120B8-9E1C-6E47-A53C-F5AE01F9C360}" srcOrd="0" destOrd="0" presId="urn:microsoft.com/office/officeart/2005/8/layout/funnel1"/>
    <dgm:cxn modelId="{C4BF867A-4EEB-E94E-B72C-1661EEBD0B80}" type="presParOf" srcId="{2E6D9DD3-55D5-AE4C-8D9E-00D71B68EAF7}" destId="{094F8883-34AD-5347-9E82-BB374A23D3C9}" srcOrd="1" destOrd="0" presId="urn:microsoft.com/office/officeart/2005/8/layout/funnel1"/>
    <dgm:cxn modelId="{D96A1631-9610-6A46-9907-8E926DDCEB41}" type="presParOf" srcId="{2E6D9DD3-55D5-AE4C-8D9E-00D71B68EAF7}" destId="{5536E7A0-3C81-AA4E-85A6-D4F7733B2131}" srcOrd="2" destOrd="0" presId="urn:microsoft.com/office/officeart/2005/8/layout/funnel1"/>
    <dgm:cxn modelId="{98CE7AE3-C1D4-CF48-8768-E5ED75031101}" type="presParOf" srcId="{2E6D9DD3-55D5-AE4C-8D9E-00D71B68EAF7}" destId="{BA0C7BA7-3BBC-8147-A4A1-4F817D19EF75}" srcOrd="3" destOrd="0" presId="urn:microsoft.com/office/officeart/2005/8/layout/funnel1"/>
    <dgm:cxn modelId="{17997D3F-C92F-8E44-82D6-BC591E20BCE0}" type="presParOf" srcId="{2E6D9DD3-55D5-AE4C-8D9E-00D71B68EAF7}" destId="{EBBF888E-2E40-9441-A3C2-94AA576F1179}" srcOrd="4" destOrd="0" presId="urn:microsoft.com/office/officeart/2005/8/layout/funnel1"/>
    <dgm:cxn modelId="{4A91CE36-30CA-3C41-8A14-648EF2355AC9}" type="presParOf" srcId="{2E6D9DD3-55D5-AE4C-8D9E-00D71B68EAF7}" destId="{306F4810-09FA-AA4E-9596-567FF476F838}" srcOrd="5" destOrd="0" presId="urn:microsoft.com/office/officeart/2005/8/layout/funnel1"/>
    <dgm:cxn modelId="{740643F6-F182-8640-A0CC-A117A84FA511}" type="presParOf" srcId="{2E6D9DD3-55D5-AE4C-8D9E-00D71B68EAF7}" destId="{7EFE9674-301E-8E41-A9B8-59C1B01AC961}"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CC26355-625C-4741-807A-DAF58386CE32}"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1289A274-F59F-3842-BA67-BF5B5306CB9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Simplify</a:t>
          </a:r>
          <a:endParaRPr lang="en-US" dirty="0"/>
        </a:p>
      </dgm:t>
    </dgm:pt>
    <dgm:pt modelId="{206F38EE-43BF-5E42-B47C-A9BE9101B0E1}" type="parTrans" cxnId="{6D20491E-17DE-D04C-8CDA-A083E7CD92F4}">
      <dgm:prSet/>
      <dgm:spPr/>
      <dgm:t>
        <a:bodyPr/>
        <a:lstStyle/>
        <a:p>
          <a:endParaRPr lang="en-US"/>
        </a:p>
      </dgm:t>
    </dgm:pt>
    <dgm:pt modelId="{7204208C-B73E-294F-A364-549DD6F5D3B5}" type="sibTrans" cxnId="{6D20491E-17DE-D04C-8CDA-A083E7CD92F4}">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8DFFB9AA-E39B-464A-9C82-505F107355A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Bit-blast</a:t>
          </a:r>
          <a:endParaRPr lang="en-US" dirty="0"/>
        </a:p>
      </dgm:t>
    </dgm:pt>
    <dgm:pt modelId="{C1653A2B-4C5E-154D-AE43-806F4A230BAE}" type="parTrans" cxnId="{5DB24DE1-4A95-9249-ADDC-B78BB2E06743}">
      <dgm:prSet/>
      <dgm:spPr/>
      <dgm:t>
        <a:bodyPr/>
        <a:lstStyle/>
        <a:p>
          <a:endParaRPr lang="en-US"/>
        </a:p>
      </dgm:t>
    </dgm:pt>
    <dgm:pt modelId="{4A0DF97B-9369-6A46-9ADF-F6E4DE82F056}" type="sibTrans" cxnId="{5DB24DE1-4A95-9249-ADDC-B78BB2E06743}">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772283EB-8037-D941-BD0E-0273BE84A50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SAT</a:t>
          </a:r>
          <a:endParaRPr lang="en-US" dirty="0"/>
        </a:p>
      </dgm:t>
    </dgm:pt>
    <dgm:pt modelId="{33F270CE-CA0C-5941-9EDA-47C5A8153A43}" type="parTrans" cxnId="{5E856F56-7623-674B-B30E-B5EC514D5EE7}">
      <dgm:prSet/>
      <dgm:spPr/>
      <dgm:t>
        <a:bodyPr/>
        <a:lstStyle/>
        <a:p>
          <a:endParaRPr lang="en-US"/>
        </a:p>
      </dgm:t>
    </dgm:pt>
    <dgm:pt modelId="{C02BC86A-74BE-4B47-9B12-DBD129297FE6}" type="sibTrans" cxnId="{5E856F56-7623-674B-B30E-B5EC514D5EE7}">
      <dgm:prSet/>
      <dgm:spPr/>
      <dgm:t>
        <a:bodyPr/>
        <a:lstStyle/>
        <a:p>
          <a:endParaRPr lang="en-US"/>
        </a:p>
      </dgm:t>
    </dgm:pt>
    <dgm:pt modelId="{36286FB1-F434-1D4F-A983-049ABA184B0E}" type="pres">
      <dgm:prSet presAssocID="{FCC26355-625C-4741-807A-DAF58386CE32}" presName="Name0" presStyleCnt="0">
        <dgm:presLayoutVars>
          <dgm:dir/>
          <dgm:animLvl val="lvl"/>
          <dgm:resizeHandles val="exact"/>
        </dgm:presLayoutVars>
      </dgm:prSet>
      <dgm:spPr/>
      <dgm:t>
        <a:bodyPr/>
        <a:lstStyle/>
        <a:p>
          <a:endParaRPr lang="en-US"/>
        </a:p>
      </dgm:t>
    </dgm:pt>
    <dgm:pt modelId="{D6043302-F656-8046-8F8F-3C9DB5D33C0C}" type="pres">
      <dgm:prSet presAssocID="{772283EB-8037-D941-BD0E-0273BE84A501}" presName="boxAndChildren" presStyleCnt="0"/>
      <dgm:spPr/>
    </dgm:pt>
    <dgm:pt modelId="{1AF19EDE-CFA1-7641-AA5E-D665948BDA7E}" type="pres">
      <dgm:prSet presAssocID="{772283EB-8037-D941-BD0E-0273BE84A501}" presName="parentTextBox" presStyleLbl="node1" presStyleIdx="0" presStyleCnt="3"/>
      <dgm:spPr/>
      <dgm:t>
        <a:bodyPr/>
        <a:lstStyle/>
        <a:p>
          <a:endParaRPr lang="en-US"/>
        </a:p>
      </dgm:t>
    </dgm:pt>
    <dgm:pt modelId="{DF7321DE-F2B7-5A44-B88B-7A6F84E9CB32}" type="pres">
      <dgm:prSet presAssocID="{4A0DF97B-9369-6A46-9ADF-F6E4DE82F056}" presName="sp" presStyleCnt="0"/>
      <dgm:spPr/>
    </dgm:pt>
    <dgm:pt modelId="{15B60D35-7984-074D-BAB4-5C7CB9AD1CF2}" type="pres">
      <dgm:prSet presAssocID="{8DFFB9AA-E39B-464A-9C82-505F107355AE}" presName="arrowAndChildren" presStyleCnt="0"/>
      <dgm:spPr/>
    </dgm:pt>
    <dgm:pt modelId="{F1571C0F-DB5D-5546-9FDD-AFF9CC8DA550}" type="pres">
      <dgm:prSet presAssocID="{8DFFB9AA-E39B-464A-9C82-505F107355AE}" presName="parentTextArrow" presStyleLbl="node1" presStyleIdx="1" presStyleCnt="3"/>
      <dgm:spPr/>
      <dgm:t>
        <a:bodyPr/>
        <a:lstStyle/>
        <a:p>
          <a:endParaRPr lang="en-US"/>
        </a:p>
      </dgm:t>
    </dgm:pt>
    <dgm:pt modelId="{AF3BE5B0-B0F7-6447-AFE8-98DE7D6B85E4}" type="pres">
      <dgm:prSet presAssocID="{7204208C-B73E-294F-A364-549DD6F5D3B5}" presName="sp" presStyleCnt="0"/>
      <dgm:spPr/>
    </dgm:pt>
    <dgm:pt modelId="{08E22BF4-250C-7F4C-9EB2-6E6C592541EE}" type="pres">
      <dgm:prSet presAssocID="{1289A274-F59F-3842-BA67-BF5B5306CB97}" presName="arrowAndChildren" presStyleCnt="0"/>
      <dgm:spPr/>
    </dgm:pt>
    <dgm:pt modelId="{1FAD9FE7-5BCE-2E46-B385-C93195F764C0}" type="pres">
      <dgm:prSet presAssocID="{1289A274-F59F-3842-BA67-BF5B5306CB97}" presName="parentTextArrow" presStyleLbl="node1" presStyleIdx="2" presStyleCnt="3"/>
      <dgm:spPr/>
      <dgm:t>
        <a:bodyPr/>
        <a:lstStyle/>
        <a:p>
          <a:endParaRPr lang="en-US"/>
        </a:p>
      </dgm:t>
    </dgm:pt>
  </dgm:ptLst>
  <dgm:cxnLst>
    <dgm:cxn modelId="{5DB24DE1-4A95-9249-ADDC-B78BB2E06743}" srcId="{FCC26355-625C-4741-807A-DAF58386CE32}" destId="{8DFFB9AA-E39B-464A-9C82-505F107355AE}" srcOrd="1" destOrd="0" parTransId="{C1653A2B-4C5E-154D-AE43-806F4A230BAE}" sibTransId="{4A0DF97B-9369-6A46-9ADF-F6E4DE82F056}"/>
    <dgm:cxn modelId="{6D20491E-17DE-D04C-8CDA-A083E7CD92F4}" srcId="{FCC26355-625C-4741-807A-DAF58386CE32}" destId="{1289A274-F59F-3842-BA67-BF5B5306CB97}" srcOrd="0" destOrd="0" parTransId="{206F38EE-43BF-5E42-B47C-A9BE9101B0E1}" sibTransId="{7204208C-B73E-294F-A364-549DD6F5D3B5}"/>
    <dgm:cxn modelId="{3E473BF4-BDE6-354C-9161-43C8C3ABF55A}" type="presOf" srcId="{1289A274-F59F-3842-BA67-BF5B5306CB97}" destId="{1FAD9FE7-5BCE-2E46-B385-C93195F764C0}" srcOrd="0" destOrd="0" presId="urn:microsoft.com/office/officeart/2005/8/layout/process4"/>
    <dgm:cxn modelId="{AAFFDF13-D5E7-D74D-8E15-2E3E90E3A78A}" type="presOf" srcId="{772283EB-8037-D941-BD0E-0273BE84A501}" destId="{1AF19EDE-CFA1-7641-AA5E-D665948BDA7E}" srcOrd="0" destOrd="0" presId="urn:microsoft.com/office/officeart/2005/8/layout/process4"/>
    <dgm:cxn modelId="{5E856F56-7623-674B-B30E-B5EC514D5EE7}" srcId="{FCC26355-625C-4741-807A-DAF58386CE32}" destId="{772283EB-8037-D941-BD0E-0273BE84A501}" srcOrd="2" destOrd="0" parTransId="{33F270CE-CA0C-5941-9EDA-47C5A8153A43}" sibTransId="{C02BC86A-74BE-4B47-9B12-DBD129297FE6}"/>
    <dgm:cxn modelId="{8A0531B9-2493-CA4E-8C6D-693CABB98F9E}" type="presOf" srcId="{FCC26355-625C-4741-807A-DAF58386CE32}" destId="{36286FB1-F434-1D4F-A983-049ABA184B0E}" srcOrd="0" destOrd="0" presId="urn:microsoft.com/office/officeart/2005/8/layout/process4"/>
    <dgm:cxn modelId="{3C51EE46-29D9-3847-B6DF-12641827DDA8}" type="presOf" srcId="{8DFFB9AA-E39B-464A-9C82-505F107355AE}" destId="{F1571C0F-DB5D-5546-9FDD-AFF9CC8DA550}" srcOrd="0" destOrd="0" presId="urn:microsoft.com/office/officeart/2005/8/layout/process4"/>
    <dgm:cxn modelId="{4E7BE0D0-EC4F-4746-810D-86170950E195}" type="presParOf" srcId="{36286FB1-F434-1D4F-A983-049ABA184B0E}" destId="{D6043302-F656-8046-8F8F-3C9DB5D33C0C}" srcOrd="0" destOrd="0" presId="urn:microsoft.com/office/officeart/2005/8/layout/process4"/>
    <dgm:cxn modelId="{006B95F6-113B-AA43-BED2-B6D56EA4D877}" type="presParOf" srcId="{D6043302-F656-8046-8F8F-3C9DB5D33C0C}" destId="{1AF19EDE-CFA1-7641-AA5E-D665948BDA7E}" srcOrd="0" destOrd="0" presId="urn:microsoft.com/office/officeart/2005/8/layout/process4"/>
    <dgm:cxn modelId="{92685429-B7E6-214D-B714-21F3F006667B}" type="presParOf" srcId="{36286FB1-F434-1D4F-A983-049ABA184B0E}" destId="{DF7321DE-F2B7-5A44-B88B-7A6F84E9CB32}" srcOrd="1" destOrd="0" presId="urn:microsoft.com/office/officeart/2005/8/layout/process4"/>
    <dgm:cxn modelId="{AE6AB048-66C9-C041-BF60-BFC5C58F5B6E}" type="presParOf" srcId="{36286FB1-F434-1D4F-A983-049ABA184B0E}" destId="{15B60D35-7984-074D-BAB4-5C7CB9AD1CF2}" srcOrd="2" destOrd="0" presId="urn:microsoft.com/office/officeart/2005/8/layout/process4"/>
    <dgm:cxn modelId="{8E98F3A4-3010-D741-92C5-1B6A0A4D18B1}" type="presParOf" srcId="{15B60D35-7984-074D-BAB4-5C7CB9AD1CF2}" destId="{F1571C0F-DB5D-5546-9FDD-AFF9CC8DA550}" srcOrd="0" destOrd="0" presId="urn:microsoft.com/office/officeart/2005/8/layout/process4"/>
    <dgm:cxn modelId="{6A6C274D-B86F-A54F-B4E5-069CC69048A9}" type="presParOf" srcId="{36286FB1-F434-1D4F-A983-049ABA184B0E}" destId="{AF3BE5B0-B0F7-6447-AFE8-98DE7D6B85E4}" srcOrd="3" destOrd="0" presId="urn:microsoft.com/office/officeart/2005/8/layout/process4"/>
    <dgm:cxn modelId="{BAD5D2AB-83F3-F94F-9507-3D22F91879CC}" type="presParOf" srcId="{36286FB1-F434-1D4F-A983-049ABA184B0E}" destId="{08E22BF4-250C-7F4C-9EB2-6E6C592541EE}" srcOrd="4" destOrd="0" presId="urn:microsoft.com/office/officeart/2005/8/layout/process4"/>
    <dgm:cxn modelId="{D76A2F3A-3AE1-7549-A2A3-C40F2CED3D69}" type="presParOf" srcId="{08E22BF4-250C-7F4C-9EB2-6E6C592541EE}" destId="{1FAD9FE7-5BCE-2E46-B385-C93195F764C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120B8-9E1C-6E47-A53C-F5AE01F9C360}">
      <dsp:nvSpPr>
        <dsp:cNvPr id="0" name=""/>
        <dsp:cNvSpPr/>
      </dsp:nvSpPr>
      <dsp:spPr>
        <a:xfrm>
          <a:off x="955405" y="114538"/>
          <a:ext cx="2273141" cy="789432"/>
        </a:xfrm>
        <a:prstGeom prst="ellipse">
          <a:avLst/>
        </a:prstGeom>
        <a:solidFill>
          <a:schemeClr val="accent1">
            <a:tint val="50000"/>
            <a:alpha val="55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94F8883-34AD-5347-9E82-BB374A23D3C9}">
      <dsp:nvSpPr>
        <dsp:cNvPr id="0" name=""/>
        <dsp:cNvSpPr/>
      </dsp:nvSpPr>
      <dsp:spPr>
        <a:xfrm>
          <a:off x="1875234" y="2047589"/>
          <a:ext cx="440531" cy="281940"/>
        </a:xfrm>
        <a:prstGeom prst="downArrow">
          <a:avLst/>
        </a:prstGeom>
        <a:solidFill>
          <a:schemeClr val="accent1">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36E7A0-3C81-AA4E-85A6-D4F7733B2131}">
      <dsp:nvSpPr>
        <dsp:cNvPr id="0" name=""/>
        <dsp:cNvSpPr/>
      </dsp:nvSpPr>
      <dsp:spPr>
        <a:xfrm>
          <a:off x="1038225" y="2273141"/>
          <a:ext cx="2114550" cy="5286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Inductive Invariant</a:t>
          </a:r>
          <a:endParaRPr lang="en-US" sz="1800" kern="1200" dirty="0"/>
        </a:p>
      </dsp:txBody>
      <dsp:txXfrm>
        <a:off x="1038225" y="2273141"/>
        <a:ext cx="2114550" cy="528637"/>
      </dsp:txXfrm>
    </dsp:sp>
    <dsp:sp modelId="{BA0C7BA7-3BBC-8147-A4A1-4F817D19EF75}">
      <dsp:nvSpPr>
        <dsp:cNvPr id="0" name=""/>
        <dsp:cNvSpPr/>
      </dsp:nvSpPr>
      <dsp:spPr>
        <a:xfrm>
          <a:off x="1781841" y="964939"/>
          <a:ext cx="792956" cy="792956"/>
        </a:xfrm>
        <a:prstGeom prst="ellipse">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Lemma2</a:t>
          </a:r>
          <a:endParaRPr lang="en-US" sz="1000" kern="1200" dirty="0"/>
        </a:p>
      </dsp:txBody>
      <dsp:txXfrm>
        <a:off x="1897967" y="1081065"/>
        <a:ext cx="560704" cy="560704"/>
      </dsp:txXfrm>
    </dsp:sp>
    <dsp:sp modelId="{EBBF888E-2E40-9441-A3C2-94AA576F1179}">
      <dsp:nvSpPr>
        <dsp:cNvPr id="0" name=""/>
        <dsp:cNvSpPr/>
      </dsp:nvSpPr>
      <dsp:spPr>
        <a:xfrm>
          <a:off x="1214437" y="370046"/>
          <a:ext cx="792956" cy="792956"/>
        </a:xfrm>
        <a:prstGeom prst="ellipse">
          <a:avLst/>
        </a:prstGeom>
        <a:solidFill>
          <a:schemeClr val="accent1">
            <a:shade val="50000"/>
            <a:hueOff val="539593"/>
            <a:satOff val="0"/>
            <a:lumOff val="322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Lemma1</a:t>
          </a:r>
          <a:endParaRPr lang="en-US" sz="1000" kern="1200" dirty="0"/>
        </a:p>
      </dsp:txBody>
      <dsp:txXfrm>
        <a:off x="1330563" y="486172"/>
        <a:ext cx="560704" cy="560704"/>
      </dsp:txXfrm>
    </dsp:sp>
    <dsp:sp modelId="{306F4810-09FA-AA4E-9596-567FF476F838}">
      <dsp:nvSpPr>
        <dsp:cNvPr id="0" name=""/>
        <dsp:cNvSpPr/>
      </dsp:nvSpPr>
      <dsp:spPr>
        <a:xfrm>
          <a:off x="2025015" y="178327"/>
          <a:ext cx="792956" cy="792956"/>
        </a:xfrm>
        <a:prstGeom prst="ellipse">
          <a:avLst/>
        </a:prstGeom>
        <a:solidFill>
          <a:schemeClr val="accent1">
            <a:shade val="50000"/>
            <a:hueOff val="539593"/>
            <a:satOff val="0"/>
            <a:lumOff val="322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Lemma3</a:t>
          </a:r>
          <a:endParaRPr lang="en-US" sz="1000" kern="1200" dirty="0"/>
        </a:p>
      </dsp:txBody>
      <dsp:txXfrm>
        <a:off x="2141141" y="294453"/>
        <a:ext cx="560704" cy="560704"/>
      </dsp:txXfrm>
    </dsp:sp>
    <dsp:sp modelId="{7EFE9674-301E-8E41-A9B8-59C1B01AC961}">
      <dsp:nvSpPr>
        <dsp:cNvPr id="0" name=""/>
        <dsp:cNvSpPr/>
      </dsp:nvSpPr>
      <dsp:spPr>
        <a:xfrm>
          <a:off x="862012" y="17621"/>
          <a:ext cx="2466975" cy="1973580"/>
        </a:xfrm>
        <a:prstGeom prst="funnel">
          <a:avLst/>
        </a:prstGeom>
        <a:solidFill>
          <a:schemeClr val="lt1">
            <a:alpha val="55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120B8-9E1C-6E47-A53C-F5AE01F9C360}">
      <dsp:nvSpPr>
        <dsp:cNvPr id="0" name=""/>
        <dsp:cNvSpPr/>
      </dsp:nvSpPr>
      <dsp:spPr>
        <a:xfrm>
          <a:off x="373846" y="61706"/>
          <a:ext cx="1224629" cy="425297"/>
        </a:xfrm>
        <a:prstGeom prst="ellipse">
          <a:avLst/>
        </a:prstGeom>
        <a:solidFill>
          <a:schemeClr val="accent1">
            <a:tint val="50000"/>
            <a:alpha val="55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94F8883-34AD-5347-9E82-BB374A23D3C9}">
      <dsp:nvSpPr>
        <dsp:cNvPr id="0" name=""/>
        <dsp:cNvSpPr/>
      </dsp:nvSpPr>
      <dsp:spPr>
        <a:xfrm>
          <a:off x="869394" y="1103115"/>
          <a:ext cx="237331" cy="151892"/>
        </a:xfrm>
        <a:prstGeom prst="downArrow">
          <a:avLst/>
        </a:prstGeom>
        <a:solidFill>
          <a:schemeClr val="accent1">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36E7A0-3C81-AA4E-85A6-D4F7733B2131}">
      <dsp:nvSpPr>
        <dsp:cNvPr id="0" name=""/>
        <dsp:cNvSpPr/>
      </dsp:nvSpPr>
      <dsp:spPr>
        <a:xfrm>
          <a:off x="142239" y="1234122"/>
          <a:ext cx="1691640" cy="2847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Inductive Invariant</a:t>
          </a:r>
          <a:endParaRPr lang="en-US" sz="1400" kern="1200" dirty="0"/>
        </a:p>
      </dsp:txBody>
      <dsp:txXfrm>
        <a:off x="142239" y="1234122"/>
        <a:ext cx="1691640" cy="284797"/>
      </dsp:txXfrm>
    </dsp:sp>
    <dsp:sp modelId="{BA0C7BA7-3BBC-8147-A4A1-4F817D19EF75}">
      <dsp:nvSpPr>
        <dsp:cNvPr id="0" name=""/>
        <dsp:cNvSpPr/>
      </dsp:nvSpPr>
      <dsp:spPr>
        <a:xfrm>
          <a:off x="819080" y="519850"/>
          <a:ext cx="427196" cy="427196"/>
        </a:xfrm>
        <a:prstGeom prst="ellipse">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Lemma2</a:t>
          </a:r>
          <a:endParaRPr lang="en-US" sz="500" kern="1200" dirty="0"/>
        </a:p>
      </dsp:txBody>
      <dsp:txXfrm>
        <a:off x="881641" y="582411"/>
        <a:ext cx="302074" cy="302074"/>
      </dsp:txXfrm>
    </dsp:sp>
    <dsp:sp modelId="{EBBF888E-2E40-9441-A3C2-94AA576F1179}">
      <dsp:nvSpPr>
        <dsp:cNvPr id="0" name=""/>
        <dsp:cNvSpPr/>
      </dsp:nvSpPr>
      <dsp:spPr>
        <a:xfrm>
          <a:off x="513397" y="199358"/>
          <a:ext cx="427196" cy="427196"/>
        </a:xfrm>
        <a:prstGeom prst="ellipse">
          <a:avLst/>
        </a:prstGeom>
        <a:solidFill>
          <a:schemeClr val="accent1">
            <a:shade val="50000"/>
            <a:hueOff val="539593"/>
            <a:satOff val="0"/>
            <a:lumOff val="322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Lemma1</a:t>
          </a:r>
          <a:endParaRPr lang="en-US" sz="500" kern="1200" dirty="0"/>
        </a:p>
      </dsp:txBody>
      <dsp:txXfrm>
        <a:off x="575958" y="261919"/>
        <a:ext cx="302074" cy="302074"/>
      </dsp:txXfrm>
    </dsp:sp>
    <dsp:sp modelId="{306F4810-09FA-AA4E-9596-567FF476F838}">
      <dsp:nvSpPr>
        <dsp:cNvPr id="0" name=""/>
        <dsp:cNvSpPr/>
      </dsp:nvSpPr>
      <dsp:spPr>
        <a:xfrm>
          <a:off x="950087" y="96071"/>
          <a:ext cx="427196" cy="427196"/>
        </a:xfrm>
        <a:prstGeom prst="ellipse">
          <a:avLst/>
        </a:prstGeom>
        <a:solidFill>
          <a:schemeClr val="accent1">
            <a:shade val="50000"/>
            <a:hueOff val="539593"/>
            <a:satOff val="0"/>
            <a:lumOff val="322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Lemma3</a:t>
          </a:r>
          <a:endParaRPr lang="en-US" sz="500" kern="1200" dirty="0"/>
        </a:p>
      </dsp:txBody>
      <dsp:txXfrm>
        <a:off x="1012648" y="158632"/>
        <a:ext cx="302074" cy="302074"/>
      </dsp:txXfrm>
    </dsp:sp>
    <dsp:sp modelId="{7EFE9674-301E-8E41-A9B8-59C1B01AC961}">
      <dsp:nvSpPr>
        <dsp:cNvPr id="0" name=""/>
        <dsp:cNvSpPr/>
      </dsp:nvSpPr>
      <dsp:spPr>
        <a:xfrm>
          <a:off x="323532" y="9493"/>
          <a:ext cx="1329055" cy="1063244"/>
        </a:xfrm>
        <a:prstGeom prst="funnel">
          <a:avLst/>
        </a:prstGeom>
        <a:solidFill>
          <a:schemeClr val="lt1">
            <a:alpha val="55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120B8-9E1C-6E47-A53C-F5AE01F9C360}">
      <dsp:nvSpPr>
        <dsp:cNvPr id="0" name=""/>
        <dsp:cNvSpPr/>
      </dsp:nvSpPr>
      <dsp:spPr>
        <a:xfrm>
          <a:off x="373846" y="61706"/>
          <a:ext cx="1224629" cy="425297"/>
        </a:xfrm>
        <a:prstGeom prst="ellipse">
          <a:avLst/>
        </a:prstGeom>
        <a:solidFill>
          <a:schemeClr val="accent1">
            <a:tint val="50000"/>
            <a:alpha val="55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94F8883-34AD-5347-9E82-BB374A23D3C9}">
      <dsp:nvSpPr>
        <dsp:cNvPr id="0" name=""/>
        <dsp:cNvSpPr/>
      </dsp:nvSpPr>
      <dsp:spPr>
        <a:xfrm>
          <a:off x="869394" y="1103115"/>
          <a:ext cx="237331" cy="151892"/>
        </a:xfrm>
        <a:prstGeom prst="downArrow">
          <a:avLst/>
        </a:prstGeom>
        <a:solidFill>
          <a:schemeClr val="accent1">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36E7A0-3C81-AA4E-85A6-D4F7733B2131}">
      <dsp:nvSpPr>
        <dsp:cNvPr id="0" name=""/>
        <dsp:cNvSpPr/>
      </dsp:nvSpPr>
      <dsp:spPr>
        <a:xfrm>
          <a:off x="142239" y="1234122"/>
          <a:ext cx="1691640" cy="2847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Inductive Invariant</a:t>
          </a:r>
          <a:endParaRPr lang="en-US" sz="1400" kern="1200" dirty="0"/>
        </a:p>
      </dsp:txBody>
      <dsp:txXfrm>
        <a:off x="142239" y="1234122"/>
        <a:ext cx="1691640" cy="284797"/>
      </dsp:txXfrm>
    </dsp:sp>
    <dsp:sp modelId="{BA0C7BA7-3BBC-8147-A4A1-4F817D19EF75}">
      <dsp:nvSpPr>
        <dsp:cNvPr id="0" name=""/>
        <dsp:cNvSpPr/>
      </dsp:nvSpPr>
      <dsp:spPr>
        <a:xfrm>
          <a:off x="819080" y="519850"/>
          <a:ext cx="427196" cy="427196"/>
        </a:xfrm>
        <a:prstGeom prst="ellipse">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Lemma2</a:t>
          </a:r>
          <a:endParaRPr lang="en-US" sz="500" kern="1200" dirty="0"/>
        </a:p>
      </dsp:txBody>
      <dsp:txXfrm>
        <a:off x="881641" y="582411"/>
        <a:ext cx="302074" cy="302074"/>
      </dsp:txXfrm>
    </dsp:sp>
    <dsp:sp modelId="{EBBF888E-2E40-9441-A3C2-94AA576F1179}">
      <dsp:nvSpPr>
        <dsp:cNvPr id="0" name=""/>
        <dsp:cNvSpPr/>
      </dsp:nvSpPr>
      <dsp:spPr>
        <a:xfrm>
          <a:off x="513397" y="199358"/>
          <a:ext cx="427196" cy="427196"/>
        </a:xfrm>
        <a:prstGeom prst="ellipse">
          <a:avLst/>
        </a:prstGeom>
        <a:solidFill>
          <a:schemeClr val="accent1">
            <a:shade val="50000"/>
            <a:hueOff val="539593"/>
            <a:satOff val="0"/>
            <a:lumOff val="322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Lemma1</a:t>
          </a:r>
          <a:endParaRPr lang="en-US" sz="500" kern="1200" dirty="0"/>
        </a:p>
      </dsp:txBody>
      <dsp:txXfrm>
        <a:off x="575958" y="261919"/>
        <a:ext cx="302074" cy="302074"/>
      </dsp:txXfrm>
    </dsp:sp>
    <dsp:sp modelId="{306F4810-09FA-AA4E-9596-567FF476F838}">
      <dsp:nvSpPr>
        <dsp:cNvPr id="0" name=""/>
        <dsp:cNvSpPr/>
      </dsp:nvSpPr>
      <dsp:spPr>
        <a:xfrm>
          <a:off x="950087" y="96071"/>
          <a:ext cx="427196" cy="427196"/>
        </a:xfrm>
        <a:prstGeom prst="ellipse">
          <a:avLst/>
        </a:prstGeom>
        <a:solidFill>
          <a:schemeClr val="accent1">
            <a:shade val="50000"/>
            <a:hueOff val="539593"/>
            <a:satOff val="0"/>
            <a:lumOff val="322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Lemma3</a:t>
          </a:r>
          <a:endParaRPr lang="en-US" sz="500" kern="1200" dirty="0"/>
        </a:p>
      </dsp:txBody>
      <dsp:txXfrm>
        <a:off x="1012648" y="158632"/>
        <a:ext cx="302074" cy="302074"/>
      </dsp:txXfrm>
    </dsp:sp>
    <dsp:sp modelId="{7EFE9674-301E-8E41-A9B8-59C1B01AC961}">
      <dsp:nvSpPr>
        <dsp:cNvPr id="0" name=""/>
        <dsp:cNvSpPr/>
      </dsp:nvSpPr>
      <dsp:spPr>
        <a:xfrm>
          <a:off x="323532" y="9493"/>
          <a:ext cx="1329055" cy="1063244"/>
        </a:xfrm>
        <a:prstGeom prst="funnel">
          <a:avLst/>
        </a:prstGeom>
        <a:solidFill>
          <a:schemeClr val="lt1">
            <a:alpha val="55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120B8-9E1C-6E47-A53C-F5AE01F9C360}">
      <dsp:nvSpPr>
        <dsp:cNvPr id="0" name=""/>
        <dsp:cNvSpPr/>
      </dsp:nvSpPr>
      <dsp:spPr>
        <a:xfrm>
          <a:off x="373846" y="61706"/>
          <a:ext cx="1224629" cy="425297"/>
        </a:xfrm>
        <a:prstGeom prst="ellipse">
          <a:avLst/>
        </a:prstGeom>
        <a:solidFill>
          <a:schemeClr val="accent1">
            <a:tint val="50000"/>
            <a:alpha val="55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94F8883-34AD-5347-9E82-BB374A23D3C9}">
      <dsp:nvSpPr>
        <dsp:cNvPr id="0" name=""/>
        <dsp:cNvSpPr/>
      </dsp:nvSpPr>
      <dsp:spPr>
        <a:xfrm>
          <a:off x="869394" y="1103115"/>
          <a:ext cx="237331" cy="151892"/>
        </a:xfrm>
        <a:prstGeom prst="downArrow">
          <a:avLst/>
        </a:prstGeom>
        <a:solidFill>
          <a:schemeClr val="accent1">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36E7A0-3C81-AA4E-85A6-D4F7733B2131}">
      <dsp:nvSpPr>
        <dsp:cNvPr id="0" name=""/>
        <dsp:cNvSpPr/>
      </dsp:nvSpPr>
      <dsp:spPr>
        <a:xfrm>
          <a:off x="142239" y="1234122"/>
          <a:ext cx="1691640" cy="2847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Inductive Invariant</a:t>
          </a:r>
          <a:endParaRPr lang="en-US" sz="1400" kern="1200" dirty="0"/>
        </a:p>
      </dsp:txBody>
      <dsp:txXfrm>
        <a:off x="142239" y="1234122"/>
        <a:ext cx="1691640" cy="284797"/>
      </dsp:txXfrm>
    </dsp:sp>
    <dsp:sp modelId="{BA0C7BA7-3BBC-8147-A4A1-4F817D19EF75}">
      <dsp:nvSpPr>
        <dsp:cNvPr id="0" name=""/>
        <dsp:cNvSpPr/>
      </dsp:nvSpPr>
      <dsp:spPr>
        <a:xfrm>
          <a:off x="819080" y="519850"/>
          <a:ext cx="427196" cy="427196"/>
        </a:xfrm>
        <a:prstGeom prst="ellipse">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Lemma2</a:t>
          </a:r>
          <a:endParaRPr lang="en-US" sz="500" kern="1200" dirty="0"/>
        </a:p>
      </dsp:txBody>
      <dsp:txXfrm>
        <a:off x="881641" y="582411"/>
        <a:ext cx="302074" cy="302074"/>
      </dsp:txXfrm>
    </dsp:sp>
    <dsp:sp modelId="{EBBF888E-2E40-9441-A3C2-94AA576F1179}">
      <dsp:nvSpPr>
        <dsp:cNvPr id="0" name=""/>
        <dsp:cNvSpPr/>
      </dsp:nvSpPr>
      <dsp:spPr>
        <a:xfrm>
          <a:off x="513397" y="199358"/>
          <a:ext cx="427196" cy="427196"/>
        </a:xfrm>
        <a:prstGeom prst="ellipse">
          <a:avLst/>
        </a:prstGeom>
        <a:solidFill>
          <a:schemeClr val="accent1">
            <a:shade val="50000"/>
            <a:hueOff val="539593"/>
            <a:satOff val="0"/>
            <a:lumOff val="322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Lemma1</a:t>
          </a:r>
          <a:endParaRPr lang="en-US" sz="500" kern="1200" dirty="0"/>
        </a:p>
      </dsp:txBody>
      <dsp:txXfrm>
        <a:off x="575958" y="261919"/>
        <a:ext cx="302074" cy="302074"/>
      </dsp:txXfrm>
    </dsp:sp>
    <dsp:sp modelId="{306F4810-09FA-AA4E-9596-567FF476F838}">
      <dsp:nvSpPr>
        <dsp:cNvPr id="0" name=""/>
        <dsp:cNvSpPr/>
      </dsp:nvSpPr>
      <dsp:spPr>
        <a:xfrm>
          <a:off x="950087" y="96071"/>
          <a:ext cx="427196" cy="427196"/>
        </a:xfrm>
        <a:prstGeom prst="ellipse">
          <a:avLst/>
        </a:prstGeom>
        <a:solidFill>
          <a:schemeClr val="accent1">
            <a:shade val="50000"/>
            <a:hueOff val="539593"/>
            <a:satOff val="0"/>
            <a:lumOff val="322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Lemma3</a:t>
          </a:r>
          <a:endParaRPr lang="en-US" sz="500" kern="1200" dirty="0"/>
        </a:p>
      </dsp:txBody>
      <dsp:txXfrm>
        <a:off x="1012648" y="158632"/>
        <a:ext cx="302074" cy="302074"/>
      </dsp:txXfrm>
    </dsp:sp>
    <dsp:sp modelId="{7EFE9674-301E-8E41-A9B8-59C1B01AC961}">
      <dsp:nvSpPr>
        <dsp:cNvPr id="0" name=""/>
        <dsp:cNvSpPr/>
      </dsp:nvSpPr>
      <dsp:spPr>
        <a:xfrm>
          <a:off x="323532" y="9493"/>
          <a:ext cx="1329055" cy="1063244"/>
        </a:xfrm>
        <a:prstGeom prst="funnel">
          <a:avLst/>
        </a:prstGeom>
        <a:solidFill>
          <a:schemeClr val="lt1">
            <a:alpha val="55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19EDE-CFA1-7641-AA5E-D665948BDA7E}">
      <dsp:nvSpPr>
        <dsp:cNvPr id="0" name=""/>
        <dsp:cNvSpPr/>
      </dsp:nvSpPr>
      <dsp:spPr>
        <a:xfrm>
          <a:off x="0" y="2447350"/>
          <a:ext cx="4038600" cy="80327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SAT</a:t>
          </a:r>
          <a:endParaRPr lang="en-US" sz="2800" kern="1200" dirty="0"/>
        </a:p>
      </dsp:txBody>
      <dsp:txXfrm>
        <a:off x="0" y="2447350"/>
        <a:ext cx="4038600" cy="803274"/>
      </dsp:txXfrm>
    </dsp:sp>
    <dsp:sp modelId="{F1571C0F-DB5D-5546-9FDD-AFF9CC8DA550}">
      <dsp:nvSpPr>
        <dsp:cNvPr id="0" name=""/>
        <dsp:cNvSpPr/>
      </dsp:nvSpPr>
      <dsp:spPr>
        <a:xfrm rot="10800000">
          <a:off x="0" y="1223962"/>
          <a:ext cx="4038600" cy="1235436"/>
        </a:xfrm>
        <a:prstGeom prst="upArrowCallou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Bit-blast</a:t>
          </a:r>
          <a:endParaRPr lang="en-US" sz="2800" kern="1200" dirty="0"/>
        </a:p>
      </dsp:txBody>
      <dsp:txXfrm rot="10800000">
        <a:off x="0" y="1223962"/>
        <a:ext cx="4038600" cy="802749"/>
      </dsp:txXfrm>
    </dsp:sp>
    <dsp:sp modelId="{1FAD9FE7-5BCE-2E46-B385-C93195F764C0}">
      <dsp:nvSpPr>
        <dsp:cNvPr id="0" name=""/>
        <dsp:cNvSpPr/>
      </dsp:nvSpPr>
      <dsp:spPr>
        <a:xfrm rot="10800000">
          <a:off x="0" y="574"/>
          <a:ext cx="4038600" cy="1235436"/>
        </a:xfrm>
        <a:prstGeom prst="upArrowCallou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Simplify</a:t>
          </a:r>
          <a:endParaRPr lang="en-US" sz="2800" kern="1200" dirty="0"/>
        </a:p>
      </dsp:txBody>
      <dsp:txXfrm rot="10800000">
        <a:off x="0" y="574"/>
        <a:ext cx="4038600" cy="802749"/>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00" name="Rectangle 20"/>
          <p:cNvSpPr>
            <a:spLocks noChangeArrowheads="1"/>
          </p:cNvSpPr>
          <p:nvPr/>
        </p:nvSpPr>
        <p:spPr bwMode="auto">
          <a:xfrm>
            <a:off x="4070350" y="8660584"/>
            <a:ext cx="2133600" cy="464497"/>
          </a:xfrm>
          <a:prstGeom prst="rect">
            <a:avLst/>
          </a:prstGeom>
          <a:noFill/>
          <a:ln w="9525">
            <a:noFill/>
            <a:miter lim="800000"/>
            <a:headEnd/>
            <a:tailEnd/>
          </a:ln>
          <a:effectLst/>
        </p:spPr>
        <p:txBody>
          <a:bodyPr lIns="18906" tIns="0" rIns="18906" bIns="0" anchor="b"/>
          <a:lstStyle/>
          <a:p>
            <a:pPr algn="r" defTabSz="949325">
              <a:lnSpc>
                <a:spcPct val="89000"/>
              </a:lnSpc>
              <a:spcBef>
                <a:spcPct val="40000"/>
              </a:spcBef>
            </a:pPr>
            <a:r>
              <a:rPr lang="en-US" sz="900" b="0" dirty="0"/>
              <a:t>© </a:t>
            </a:r>
            <a:r>
              <a:rPr lang="en-US" sz="900" b="0" dirty="0" smtClean="0"/>
              <a:t>2014 Carnegie </a:t>
            </a:r>
            <a:r>
              <a:rPr lang="en-US" sz="900" b="0" dirty="0"/>
              <a:t>Mellon University</a:t>
            </a:r>
          </a:p>
          <a:p>
            <a:pPr algn="l" defTabSz="949325">
              <a:lnSpc>
                <a:spcPct val="89000"/>
              </a:lnSpc>
              <a:spcBef>
                <a:spcPct val="40000"/>
              </a:spcBef>
            </a:pPr>
            <a:r>
              <a:rPr lang="en-US" sz="800" b="0" i="1" dirty="0">
                <a:latin typeface="Times New Roman" pitchFamily="18" charset="0"/>
              </a:rPr>
              <a:t>  </a:t>
            </a:r>
          </a:p>
        </p:txBody>
      </p:sp>
      <p:sp>
        <p:nvSpPr>
          <p:cNvPr id="46101" name="Rectangle 21"/>
          <p:cNvSpPr>
            <a:spLocks noChangeArrowheads="1"/>
          </p:cNvSpPr>
          <p:nvPr/>
        </p:nvSpPr>
        <p:spPr bwMode="auto">
          <a:xfrm>
            <a:off x="6447479" y="8801677"/>
            <a:ext cx="335269" cy="22758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AC363E17-291A-4AC6-942A-2CC827AAF43E}" type="slidenum">
              <a:rPr lang="en-US" sz="1000"/>
              <a:pPr defTabSz="901700" eaLnBrk="0" hangingPunct="0">
                <a:lnSpc>
                  <a:spcPct val="90000"/>
                </a:lnSpc>
                <a:spcBef>
                  <a:spcPct val="0"/>
                </a:spcBef>
              </a:pPr>
              <a:t>‹#›</a:t>
            </a:fld>
            <a:endParaRPr lang="en-US" sz="1000"/>
          </a:p>
        </p:txBody>
      </p:sp>
      <p:sp>
        <p:nvSpPr>
          <p:cNvPr id="46102" name="Line 22"/>
          <p:cNvSpPr>
            <a:spLocks noChangeShapeType="1"/>
          </p:cNvSpPr>
          <p:nvPr/>
        </p:nvSpPr>
        <p:spPr bwMode="auto">
          <a:xfrm flipH="1">
            <a:off x="228600" y="8687534"/>
            <a:ext cx="6477000" cy="0"/>
          </a:xfrm>
          <a:prstGeom prst="line">
            <a:avLst/>
          </a:prstGeom>
          <a:noFill/>
          <a:ln w="6350">
            <a:solidFill>
              <a:schemeClr val="tx1"/>
            </a:solidFill>
            <a:round/>
            <a:headEnd/>
            <a:tailEnd/>
          </a:ln>
          <a:effectLst/>
        </p:spPr>
        <p:txBody>
          <a:bodyPr wrap="none" anchor="ctr">
            <a:spAutoFit/>
          </a:bodyPr>
          <a:lstStyle/>
          <a:p>
            <a:endParaRPr lang="en-US"/>
          </a:p>
        </p:txBody>
      </p:sp>
      <p:pic>
        <p:nvPicPr>
          <p:cNvPr id="4610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0350" y="8799115"/>
            <a:ext cx="3727450" cy="189020"/>
          </a:xfrm>
          <a:prstGeom prst="rect">
            <a:avLst/>
          </a:prstGeom>
          <a:noFill/>
        </p:spPr>
      </p:pic>
      <p:sp>
        <p:nvSpPr>
          <p:cNvPr id="46104" name="Rectangle 24"/>
          <p:cNvSpPr>
            <a:spLocks noGrp="1" noChangeArrowheads="1"/>
          </p:cNvSpPr>
          <p:nvPr>
            <p:ph type="hdr" sz="quarter"/>
          </p:nvPr>
        </p:nvSpPr>
        <p:spPr bwMode="auto">
          <a:xfrm>
            <a:off x="573088" y="296455"/>
            <a:ext cx="2703512" cy="466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49325">
              <a:lnSpc>
                <a:spcPct val="90000"/>
              </a:lnSpc>
              <a:defRPr sz="900"/>
            </a:lvl1pPr>
          </a:lstStyle>
          <a:p>
            <a:r>
              <a:rPr lang="en-US" dirty="0" smtClean="0"/>
              <a:t>Author</a:t>
            </a:r>
          </a:p>
          <a:p>
            <a:r>
              <a:rPr lang="en-US" dirty="0" smtClean="0"/>
              <a:t>Program</a:t>
            </a:r>
            <a:endParaRPr lang="en-US" dirty="0"/>
          </a:p>
        </p:txBody>
      </p:sp>
      <p:sp>
        <p:nvSpPr>
          <p:cNvPr id="46105" name="Rectangle 25"/>
          <p:cNvSpPr>
            <a:spLocks noGrp="1" noChangeArrowheads="1"/>
          </p:cNvSpPr>
          <p:nvPr>
            <p:ph type="dt" idx="1"/>
          </p:nvPr>
        </p:nvSpPr>
        <p:spPr bwMode="auto">
          <a:xfrm>
            <a:off x="3733801" y="296455"/>
            <a:ext cx="2703513" cy="466083"/>
          </a:xfrm>
          <a:prstGeom prst="rect">
            <a:avLst/>
          </a:prstGeom>
          <a:noFill/>
          <a:ln w="9525">
            <a:noFill/>
            <a:miter lim="800000"/>
            <a:headEnd/>
            <a:tailEnd/>
          </a:ln>
          <a:effectLst/>
        </p:spPr>
        <p:txBody>
          <a:bodyPr vert="horz" wrap="square" lIns="18906" tIns="0" rIns="18906" bIns="0" numCol="1" anchor="t" anchorCtr="0" compatLnSpc="1">
            <a:prstTxWarp prst="textNoShape">
              <a:avLst/>
            </a:prstTxWarp>
          </a:bodyPr>
          <a:lstStyle>
            <a:lvl1pPr algn="r" defTabSz="949325" eaLnBrk="0" hangingPunct="0">
              <a:spcBef>
                <a:spcPct val="0"/>
              </a:spcBef>
              <a:defRPr sz="1000" b="0"/>
            </a:lvl1pPr>
          </a:lstStyle>
          <a:p>
            <a:fld id="{CAB69371-DCFD-464A-8AB5-7F64F0E06424}" type="datetime1">
              <a:rPr lang="en-US"/>
              <a:pPr/>
              <a:t>4/3/14</a:t>
            </a:fld>
            <a:endParaRPr lang="en-US"/>
          </a:p>
        </p:txBody>
      </p:sp>
    </p:spTree>
    <p:extLst>
      <p:ext uri="{BB962C8B-B14F-4D97-AF65-F5344CB8AC3E}">
        <p14:creationId xmlns:p14="http://schemas.microsoft.com/office/powerpoint/2010/main" val="68905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23925" y="4380229"/>
            <a:ext cx="5086350" cy="4147188"/>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p>
            <a:pPr lvl="0"/>
            <a:r>
              <a:rPr lang="en-US" smtClean="0"/>
              <a:t>Click to edit Master text styles</a:t>
            </a:r>
          </a:p>
        </p:txBody>
      </p:sp>
      <p:sp>
        <p:nvSpPr>
          <p:cNvPr id="7188" name="Rectangle 20"/>
          <p:cNvSpPr>
            <a:spLocks noChangeArrowheads="1"/>
          </p:cNvSpPr>
          <p:nvPr/>
        </p:nvSpPr>
        <p:spPr bwMode="auto">
          <a:xfrm>
            <a:off x="4070350" y="8660584"/>
            <a:ext cx="2133600" cy="464497"/>
          </a:xfrm>
          <a:prstGeom prst="rect">
            <a:avLst/>
          </a:prstGeom>
          <a:noFill/>
          <a:ln w="9525">
            <a:noFill/>
            <a:miter lim="800000"/>
            <a:headEnd/>
            <a:tailEnd/>
          </a:ln>
          <a:effectLst/>
        </p:spPr>
        <p:txBody>
          <a:bodyPr lIns="18906" tIns="0" rIns="18906" bIns="0" anchor="b"/>
          <a:lstStyle/>
          <a:p>
            <a:pPr algn="r" defTabSz="949325">
              <a:lnSpc>
                <a:spcPct val="89000"/>
              </a:lnSpc>
              <a:spcBef>
                <a:spcPct val="40000"/>
              </a:spcBef>
            </a:pPr>
            <a:r>
              <a:rPr lang="en-US" sz="900" b="0" dirty="0"/>
              <a:t>© </a:t>
            </a:r>
            <a:r>
              <a:rPr lang="en-US" sz="900" b="0" dirty="0" smtClean="0"/>
              <a:t>2014 Carnegie </a:t>
            </a:r>
            <a:r>
              <a:rPr lang="en-US" sz="900" b="0" dirty="0"/>
              <a:t>Mellon University</a:t>
            </a:r>
          </a:p>
          <a:p>
            <a:pPr algn="l" defTabSz="949325">
              <a:lnSpc>
                <a:spcPct val="89000"/>
              </a:lnSpc>
              <a:spcBef>
                <a:spcPct val="40000"/>
              </a:spcBef>
            </a:pPr>
            <a:r>
              <a:rPr lang="en-US" sz="800" b="0" i="1" dirty="0">
                <a:latin typeface="Times New Roman" pitchFamily="18" charset="0"/>
              </a:rPr>
              <a:t>  </a:t>
            </a:r>
          </a:p>
        </p:txBody>
      </p:sp>
      <p:sp>
        <p:nvSpPr>
          <p:cNvPr id="7189" name="Rectangle 21"/>
          <p:cNvSpPr>
            <a:spLocks noChangeArrowheads="1"/>
          </p:cNvSpPr>
          <p:nvPr/>
        </p:nvSpPr>
        <p:spPr bwMode="auto">
          <a:xfrm>
            <a:off x="6447479" y="8801677"/>
            <a:ext cx="335269" cy="22758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96682DAF-BC0D-4CE6-B4F0-24EEC6997256}" type="slidenum">
              <a:rPr lang="en-US" sz="1000"/>
              <a:pPr defTabSz="901700" eaLnBrk="0" hangingPunct="0">
                <a:lnSpc>
                  <a:spcPct val="90000"/>
                </a:lnSpc>
                <a:spcBef>
                  <a:spcPct val="0"/>
                </a:spcBef>
              </a:pPr>
              <a:t>‹#›</a:t>
            </a:fld>
            <a:endParaRPr lang="en-US" sz="1000"/>
          </a:p>
        </p:txBody>
      </p:sp>
      <p:sp>
        <p:nvSpPr>
          <p:cNvPr id="7190" name="Line 22"/>
          <p:cNvSpPr>
            <a:spLocks noChangeShapeType="1"/>
          </p:cNvSpPr>
          <p:nvPr/>
        </p:nvSpPr>
        <p:spPr bwMode="auto">
          <a:xfrm flipH="1">
            <a:off x="228600" y="8687534"/>
            <a:ext cx="6477000" cy="0"/>
          </a:xfrm>
          <a:prstGeom prst="line">
            <a:avLst/>
          </a:prstGeom>
          <a:noFill/>
          <a:ln w="6350">
            <a:solidFill>
              <a:schemeClr val="tx1"/>
            </a:solidFill>
            <a:round/>
            <a:headEnd/>
            <a:tailEnd/>
          </a:ln>
          <a:effectLst/>
        </p:spPr>
        <p:txBody>
          <a:bodyPr wrap="none" anchor="ctr">
            <a:spAutoFit/>
          </a:bodyPr>
          <a:lstStyle/>
          <a:p>
            <a:endParaRPr lang="en-US"/>
          </a:p>
        </p:txBody>
      </p:sp>
      <p:pic>
        <p:nvPicPr>
          <p:cNvPr id="719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0350" y="8799115"/>
            <a:ext cx="3727450" cy="189020"/>
          </a:xfrm>
          <a:prstGeom prst="rect">
            <a:avLst/>
          </a:prstGeom>
          <a:noFill/>
        </p:spPr>
      </p:pic>
      <p:sp>
        <p:nvSpPr>
          <p:cNvPr id="7192" name="Rectangle 24"/>
          <p:cNvSpPr>
            <a:spLocks noGrp="1" noChangeArrowheads="1"/>
          </p:cNvSpPr>
          <p:nvPr>
            <p:ph type="hdr" sz="quarter"/>
          </p:nvPr>
        </p:nvSpPr>
        <p:spPr bwMode="auto">
          <a:xfrm>
            <a:off x="573088" y="296455"/>
            <a:ext cx="2703512" cy="466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49325">
              <a:lnSpc>
                <a:spcPct val="90000"/>
              </a:lnSpc>
              <a:defRPr sz="900"/>
            </a:lvl1pPr>
          </a:lstStyle>
          <a:p>
            <a:r>
              <a:rPr lang="en-US" dirty="0" smtClean="0"/>
              <a:t>Author</a:t>
            </a:r>
          </a:p>
          <a:p>
            <a:r>
              <a:rPr lang="en-US" dirty="0" smtClean="0"/>
              <a:t>Program</a:t>
            </a:r>
            <a:endParaRPr lang="en-US" dirty="0"/>
          </a:p>
        </p:txBody>
      </p:sp>
      <p:sp>
        <p:nvSpPr>
          <p:cNvPr id="7193" name="Rectangle 25"/>
          <p:cNvSpPr>
            <a:spLocks noGrp="1" noChangeArrowheads="1"/>
          </p:cNvSpPr>
          <p:nvPr>
            <p:ph type="dt" idx="1"/>
          </p:nvPr>
        </p:nvSpPr>
        <p:spPr bwMode="auto">
          <a:xfrm>
            <a:off x="3733801" y="296455"/>
            <a:ext cx="2703513" cy="466083"/>
          </a:xfrm>
          <a:prstGeom prst="rect">
            <a:avLst/>
          </a:prstGeom>
          <a:noFill/>
          <a:ln w="9525">
            <a:noFill/>
            <a:miter lim="800000"/>
            <a:headEnd/>
            <a:tailEnd/>
          </a:ln>
          <a:effectLst/>
        </p:spPr>
        <p:txBody>
          <a:bodyPr vert="horz" wrap="square" lIns="18906" tIns="0" rIns="18906" bIns="0" numCol="1" anchor="t" anchorCtr="0" compatLnSpc="1">
            <a:prstTxWarp prst="textNoShape">
              <a:avLst/>
            </a:prstTxWarp>
          </a:bodyPr>
          <a:lstStyle>
            <a:lvl1pPr algn="r" defTabSz="949325" eaLnBrk="0" hangingPunct="0">
              <a:spcBef>
                <a:spcPct val="0"/>
              </a:spcBef>
              <a:defRPr sz="1000" b="0"/>
            </a:lvl1pPr>
          </a:lstStyle>
          <a:p>
            <a:fld id="{454AB770-A45E-4881-B684-B36680350C26}" type="datetime1">
              <a:rPr lang="en-US"/>
              <a:pPr/>
              <a:t>4/3/14</a:t>
            </a:fld>
            <a:endParaRPr lang="en-US"/>
          </a:p>
        </p:txBody>
      </p:sp>
    </p:spTree>
    <p:extLst>
      <p:ext uri="{BB962C8B-B14F-4D97-AF65-F5344CB8AC3E}">
        <p14:creationId xmlns:p14="http://schemas.microsoft.com/office/powerpoint/2010/main" val="1720265549"/>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D8F348F5-97A1-4309-ADC6-A00DD72A5AB8}" type="datetime1">
              <a:rPr lang="en-US"/>
              <a:pPr/>
              <a:t>4/3/14</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pPr marL="228600" indent="-228600"/>
            <a:r>
              <a:rPr lang="en-US" b="1" dirty="0"/>
              <a:t>Title Slide</a:t>
            </a:r>
          </a:p>
          <a:p>
            <a:pPr marL="685800" lvl="1" indent="-342900"/>
            <a:r>
              <a:rPr lang="en-US" dirty="0"/>
              <a:t>Title and Subtitle text blocks should not be moved from their position if at all possible.</a:t>
            </a:r>
          </a:p>
          <a:p>
            <a:pPr marL="228600" indent="-228600"/>
            <a:endParaRPr lang="en-US" dirty="0"/>
          </a:p>
          <a:p>
            <a:pPr marL="228600" indent="-228600"/>
            <a:endParaRPr lang="en-US" dirty="0"/>
          </a:p>
          <a:p>
            <a:pPr marL="228600" indent="-228600"/>
            <a:endParaRPr lang="en-US" dirty="0"/>
          </a:p>
        </p:txBody>
      </p:sp>
    </p:spTree>
    <p:extLst>
      <p:ext uri="{BB962C8B-B14F-4D97-AF65-F5344CB8AC3E}">
        <p14:creationId xmlns:p14="http://schemas.microsoft.com/office/powerpoint/2010/main" val="211137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4/3/14</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7714C061-06BC-4B45-90DB-3968B0D850B7}" type="datetime1">
              <a:rPr lang="en-US"/>
              <a:pPr/>
              <a:t>4/3/14</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193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2014 </a:t>
            </a:r>
            <a:r>
              <a:rPr lang="en-US" sz="700" dirty="0">
                <a:solidFill>
                  <a:schemeClr val="bg1"/>
                </a:solidFill>
              </a:rPr>
              <a:t>Carnegie Mellon University</a:t>
            </a:r>
          </a:p>
        </p:txBody>
      </p:sp>
      <p:grpSp>
        <p:nvGrpSpPr>
          <p:cNvPr id="3121"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8150" y="6368896"/>
            <a:ext cx="5581650" cy="286058"/>
          </a:xfrm>
          <a:prstGeom prst="rect">
            <a:avLst/>
          </a:prstGeom>
          <a:noFill/>
        </p:spPr>
      </p:pic>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247268"/>
            <a:ext cx="2286000" cy="53090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dirty="0" smtClean="0">
                <a:solidFill>
                  <a:schemeClr val="bg1"/>
                </a:solidFill>
              </a:rPr>
              <a:t>Verifying Programs by</a:t>
            </a:r>
            <a:r>
              <a:rPr lang="en-US" sz="900" baseline="0" dirty="0" smtClean="0">
                <a:solidFill>
                  <a:schemeClr val="bg1"/>
                </a:solidFill>
              </a:rPr>
              <a:t> Evolving </a:t>
            </a:r>
            <a:r>
              <a:rPr lang="en-US" sz="900" baseline="0" dirty="0" err="1" smtClean="0">
                <a:solidFill>
                  <a:schemeClr val="bg1"/>
                </a:solidFill>
              </a:rPr>
              <a:t>Approx</a:t>
            </a:r>
            <a:endParaRPr lang="en-US" sz="900" b="0" dirty="0" smtClean="0">
              <a:solidFill>
                <a:schemeClr val="bg1"/>
              </a:solidFill>
            </a:endParaRPr>
          </a:p>
          <a:p>
            <a:pPr algn="l" eaLnBrk="0" hangingPunct="0">
              <a:spcBef>
                <a:spcPct val="0"/>
              </a:spcBef>
            </a:pPr>
            <a:r>
              <a:rPr lang="en-US" sz="900" dirty="0" smtClean="0">
                <a:solidFill>
                  <a:schemeClr val="bg1"/>
                </a:solidFill>
              </a:rPr>
              <a:t>Arie</a:t>
            </a:r>
            <a:r>
              <a:rPr lang="en-US" sz="900" baseline="0" dirty="0" smtClean="0">
                <a:solidFill>
                  <a:schemeClr val="bg1"/>
                </a:solidFill>
              </a:rPr>
              <a:t> Gurfinkel</a:t>
            </a:r>
            <a:r>
              <a:rPr lang="en-US" sz="900" dirty="0" smtClean="0">
                <a:solidFill>
                  <a:schemeClr val="bg1"/>
                </a:solidFill>
              </a:rPr>
              <a:t>, April 2014</a:t>
            </a:r>
            <a:endParaRPr lang="en-US" sz="700" dirty="0" smtClean="0">
              <a:solidFill>
                <a:schemeClr val="bg1"/>
              </a:solidFill>
            </a:endParaRPr>
          </a:p>
          <a:p>
            <a:pPr algn="l" eaLnBrk="0" hangingPunct="0">
              <a:lnSpc>
                <a:spcPct val="150000"/>
              </a:lnSpc>
              <a:spcBef>
                <a:spcPct val="0"/>
              </a:spcBef>
            </a:pPr>
            <a:r>
              <a:rPr lang="en-US" sz="700" b="1" spc="0" dirty="0" smtClean="0">
                <a:solidFill>
                  <a:schemeClr val="bg1"/>
                </a:solidFill>
              </a:rPr>
              <a:t>©</a:t>
            </a:r>
            <a:r>
              <a:rPr lang="en-US" sz="700" b="1" spc="0" baseline="0" dirty="0" smtClean="0">
                <a:solidFill>
                  <a:schemeClr val="bg1"/>
                </a:solidFill>
              </a:rPr>
              <a:t> 2014 Carnegie Mellon University</a:t>
            </a:r>
            <a:endParaRPr lang="en-US" sz="700" b="0" spc="0" dirty="0">
              <a:solidFill>
                <a:schemeClr val="bg1"/>
              </a:solidFill>
            </a:endParaRPr>
          </a:p>
        </p:txBody>
      </p:sp>
      <p:pic>
        <p:nvPicPr>
          <p:cNvPr id="1099" name="Picture 7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438150" y="6368896"/>
            <a:ext cx="5581650" cy="28605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mailto:permission@sei.cm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arieg.bitbucket.org/fbit" TargetMode="Externa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sv-comp.sosy-lab.org/2014/results/index.php" TargetMode="External"/><Relationship Id="rId5" Type="http://schemas.openxmlformats.org/officeDocument/2006/relationships/hyperlink" Target="http://arieg.bitbucket.org/fbit" TargetMode="External"/><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ieg.bitbucket.org/fbit" TargetMode="External"/><Relationship Id="rId3"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diagramData" Target="../diagrams/data4.xml"/><Relationship Id="rId14" Type="http://schemas.openxmlformats.org/officeDocument/2006/relationships/diagramLayout" Target="../diagrams/layout4.xml"/><Relationship Id="rId15" Type="http://schemas.openxmlformats.org/officeDocument/2006/relationships/diagramQuickStyle" Target="../diagrams/quickStyle4.xml"/><Relationship Id="rId16" Type="http://schemas.openxmlformats.org/officeDocument/2006/relationships/diagramColors" Target="../diagrams/colors4.xml"/><Relationship Id="rId1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nvSpPr>
        <p:spPr bwMode="auto">
          <a:xfrm>
            <a:off x="4181475" y="5726113"/>
            <a:ext cx="184150" cy="396875"/>
          </a:xfrm>
          <a:prstGeom prst="rect">
            <a:avLst/>
          </a:prstGeom>
          <a:noFill/>
          <a:ln w="6350">
            <a:noFill/>
            <a:miter lim="800000"/>
            <a:headEnd/>
            <a:tailEnd/>
          </a:ln>
          <a:effectLst/>
        </p:spPr>
        <p:txBody>
          <a:bodyPr wrap="none" anchor="ctr">
            <a:spAutoFit/>
          </a:bodyPr>
          <a:lstStyle/>
          <a:p>
            <a:endParaRPr lang="en-US" b="0"/>
          </a:p>
        </p:txBody>
      </p:sp>
      <p:sp>
        <p:nvSpPr>
          <p:cNvPr id="875523" name="Rectangle 3"/>
          <p:cNvSpPr>
            <a:spLocks noGrp="1" noChangeArrowheads="1"/>
          </p:cNvSpPr>
          <p:nvPr>
            <p:ph type="ctrTitle"/>
          </p:nvPr>
        </p:nvSpPr>
        <p:spPr>
          <a:xfrm>
            <a:off x="4267200" y="2293938"/>
            <a:ext cx="4267200" cy="1107983"/>
          </a:xfrm>
        </p:spPr>
        <p:txBody>
          <a:bodyPr/>
          <a:lstStyle/>
          <a:p>
            <a:r>
              <a:rPr lang="en-US" dirty="0"/>
              <a:t>Verifying Programs </a:t>
            </a:r>
            <a:r>
              <a:rPr lang="en-US" dirty="0" smtClean="0"/>
              <a:t>by Evolving </a:t>
            </a:r>
            <a:br>
              <a:rPr lang="en-US" dirty="0" smtClean="0"/>
            </a:br>
            <a:r>
              <a:rPr lang="en-US" dirty="0" smtClean="0"/>
              <a:t>(</a:t>
            </a:r>
            <a:r>
              <a:rPr lang="en-US" dirty="0"/>
              <a:t>Under)-Approximations</a:t>
            </a:r>
          </a:p>
        </p:txBody>
      </p:sp>
      <p:sp>
        <p:nvSpPr>
          <p:cNvPr id="875524" name="Rectangle 4"/>
          <p:cNvSpPr>
            <a:spLocks noGrp="1" noChangeArrowheads="1"/>
          </p:cNvSpPr>
          <p:nvPr>
            <p:ph type="subTitle" idx="1"/>
          </p:nvPr>
        </p:nvSpPr>
        <p:spPr>
          <a:xfrm>
            <a:off x="4267200" y="3894138"/>
            <a:ext cx="3810000" cy="1751012"/>
          </a:xfrm>
        </p:spPr>
        <p:txBody>
          <a:bodyPr/>
          <a:lstStyle/>
          <a:p>
            <a:r>
              <a:rPr lang="en-US" dirty="0" smtClean="0"/>
              <a:t>Arie Gurfinkel</a:t>
            </a:r>
          </a:p>
          <a:p>
            <a:r>
              <a:rPr lang="en-US" dirty="0" smtClean="0"/>
              <a:t>SEI / CMU</a:t>
            </a:r>
          </a:p>
          <a:p>
            <a:endParaRPr lang="en-US" dirty="0"/>
          </a:p>
          <a:p>
            <a:r>
              <a:rPr lang="en-US" dirty="0" smtClean="0"/>
              <a:t>based on work with A. </a:t>
            </a:r>
            <a:r>
              <a:rPr lang="en-US" dirty="0" err="1" smtClean="0"/>
              <a:t>Komuravelli</a:t>
            </a:r>
            <a:r>
              <a:rPr lang="en-US" dirty="0" smtClean="0"/>
              <a:t>, S. </a:t>
            </a:r>
            <a:r>
              <a:rPr lang="en-US" dirty="0" err="1" smtClean="0"/>
              <a:t>Chaki</a:t>
            </a:r>
            <a:r>
              <a:rPr lang="en-US" dirty="0" smtClean="0"/>
              <a:t>, E. Clarke, A. </a:t>
            </a:r>
            <a:r>
              <a:rPr lang="en-US" dirty="0" err="1" smtClean="0"/>
              <a:t>Belov</a:t>
            </a:r>
            <a:r>
              <a:rPr lang="en-US" dirty="0" smtClean="0"/>
              <a:t>, and J. </a:t>
            </a:r>
            <a:r>
              <a:rPr lang="en-US" dirty="0"/>
              <a:t>Marques-Silva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Oval 15"/>
          <p:cNvSpPr/>
          <p:nvPr/>
        </p:nvSpPr>
        <p:spPr>
          <a:xfrm>
            <a:off x="1961444" y="1538111"/>
            <a:ext cx="3635833" cy="3471333"/>
          </a:xfrm>
          <a:prstGeom prst="ellipse">
            <a:avLst/>
          </a:prstGeom>
          <a:gradFill flip="none" rotWithShape="1">
            <a:gsLst>
              <a:gs pos="0">
                <a:schemeClr val="accent4">
                  <a:tint val="50000"/>
                  <a:satMod val="300000"/>
                  <a:alpha val="27000"/>
                </a:schemeClr>
              </a:gs>
              <a:gs pos="35000">
                <a:schemeClr val="accent4">
                  <a:tint val="37000"/>
                  <a:satMod val="300000"/>
                  <a:alpha val="27000"/>
                </a:schemeClr>
              </a:gs>
              <a:gs pos="100000">
                <a:schemeClr val="accent4">
                  <a:tint val="15000"/>
                  <a:satMod val="350000"/>
                  <a:alpha val="27000"/>
                </a:schemeClr>
              </a:gs>
            </a:gsLst>
            <a:lin ang="16200000" scaled="1"/>
            <a:tileRect/>
          </a:gradFill>
          <a:ln w="28575" cmpd="sng">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Oval 4"/>
          <p:cNvSpPr/>
          <p:nvPr/>
        </p:nvSpPr>
        <p:spPr>
          <a:xfrm>
            <a:off x="2287107" y="2300111"/>
            <a:ext cx="2680004" cy="2547049"/>
          </a:xfrm>
          <a:prstGeom prst="ellipse">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92118" y="3468850"/>
            <a:ext cx="1594659" cy="1664885"/>
          </a:xfrm>
          <a:prstGeom prst="ellipse">
            <a:avLst/>
          </a:prstGeom>
          <a:gradFill flip="none" rotWithShape="1">
            <a:gsLst>
              <a:gs pos="0">
                <a:schemeClr val="accent3">
                  <a:tint val="50000"/>
                  <a:satMod val="300000"/>
                  <a:alpha val="83000"/>
                </a:schemeClr>
              </a:gs>
              <a:gs pos="35000">
                <a:schemeClr val="accent3">
                  <a:tint val="37000"/>
                  <a:satMod val="300000"/>
                  <a:alpha val="83000"/>
                </a:schemeClr>
              </a:gs>
              <a:gs pos="100000">
                <a:schemeClr val="accent3">
                  <a:tint val="15000"/>
                  <a:satMod val="350000"/>
                  <a:alpha val="8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val 5"/>
          <p:cNvSpPr/>
          <p:nvPr/>
        </p:nvSpPr>
        <p:spPr>
          <a:xfrm>
            <a:off x="5101047" y="2829820"/>
            <a:ext cx="1538350" cy="1461161"/>
          </a:xfrm>
          <a:prstGeom prst="ellipse">
            <a:avLst/>
          </a:prstGeom>
          <a:solidFill>
            <a:schemeClr val="accent2">
              <a:alpha val="33000"/>
            </a:schemeClr>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5597277" y="3372674"/>
            <a:ext cx="1042120" cy="369332"/>
          </a:xfrm>
          <a:prstGeom prst="rect">
            <a:avLst/>
          </a:prstGeom>
          <a:noFill/>
        </p:spPr>
        <p:txBody>
          <a:bodyPr wrap="none" rtlCol="0">
            <a:spAutoFit/>
          </a:bodyPr>
          <a:lstStyle/>
          <a:p>
            <a:r>
              <a:rPr lang="en-US" b="1" i="1" dirty="0" smtClean="0"/>
              <a:t>error</a:t>
            </a:r>
            <a:r>
              <a:rPr lang="en-US" b="1" dirty="0" smtClean="0"/>
              <a:t>(</a:t>
            </a:r>
            <a:r>
              <a:rPr lang="en-US" b="1" i="1" dirty="0" smtClean="0"/>
              <a:t>P</a:t>
            </a:r>
            <a:r>
              <a:rPr lang="en-US" b="1" dirty="0" smtClean="0"/>
              <a:t>)</a:t>
            </a:r>
            <a:endParaRPr lang="en-US" b="1" dirty="0"/>
          </a:p>
        </p:txBody>
      </p:sp>
      <p:sp>
        <p:nvSpPr>
          <p:cNvPr id="17" name="Oval 16"/>
          <p:cNvSpPr/>
          <p:nvPr/>
        </p:nvSpPr>
        <p:spPr>
          <a:xfrm>
            <a:off x="3526099" y="2328333"/>
            <a:ext cx="1545047" cy="2023693"/>
          </a:xfrm>
          <a:prstGeom prst="ellipse">
            <a:avLst/>
          </a:prstGeom>
          <a:gradFill flip="none" rotWithShape="1">
            <a:gsLst>
              <a:gs pos="0">
                <a:schemeClr val="accent3">
                  <a:tint val="50000"/>
                  <a:satMod val="300000"/>
                  <a:alpha val="73000"/>
                </a:schemeClr>
              </a:gs>
              <a:gs pos="35000">
                <a:schemeClr val="accent3">
                  <a:tint val="37000"/>
                  <a:satMod val="300000"/>
                  <a:alpha val="73000"/>
                </a:schemeClr>
              </a:gs>
              <a:gs pos="100000">
                <a:schemeClr val="accent3">
                  <a:tint val="15000"/>
                  <a:satMod val="350000"/>
                  <a:alpha val="7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Oval 13"/>
          <p:cNvSpPr/>
          <p:nvPr/>
        </p:nvSpPr>
        <p:spPr>
          <a:xfrm>
            <a:off x="4195333" y="2667001"/>
            <a:ext cx="771778" cy="479778"/>
          </a:xfrm>
          <a:prstGeom prst="ellipse">
            <a:avLst/>
          </a:prstGeom>
          <a:gradFill flip="none" rotWithShape="1">
            <a:gsLst>
              <a:gs pos="0">
                <a:schemeClr val="dk1">
                  <a:tint val="50000"/>
                  <a:satMod val="300000"/>
                  <a:alpha val="36000"/>
                </a:schemeClr>
              </a:gs>
              <a:gs pos="35000">
                <a:schemeClr val="dk1">
                  <a:tint val="37000"/>
                  <a:satMod val="300000"/>
                  <a:alpha val="36000"/>
                </a:schemeClr>
              </a:gs>
              <a:gs pos="100000">
                <a:schemeClr val="dk1">
                  <a:tint val="15000"/>
                  <a:satMod val="350000"/>
                  <a:alpha val="36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3076118" y="3381748"/>
            <a:ext cx="1119215" cy="369332"/>
          </a:xfrm>
          <a:prstGeom prst="rect">
            <a:avLst/>
          </a:prstGeom>
          <a:noFill/>
        </p:spPr>
        <p:txBody>
          <a:bodyPr wrap="none" rtlCol="0">
            <a:spAutoFit/>
          </a:bodyPr>
          <a:lstStyle/>
          <a:p>
            <a:r>
              <a:rPr lang="en-US" b="1" i="1" dirty="0" smtClean="0">
                <a:cs typeface="Consolas"/>
              </a:rPr>
              <a:t>reach</a:t>
            </a:r>
            <a:r>
              <a:rPr lang="en-US" b="1" dirty="0" smtClean="0">
                <a:cs typeface="Consolas"/>
              </a:rPr>
              <a:t>(</a:t>
            </a:r>
            <a:r>
              <a:rPr lang="en-US" b="1" i="1" dirty="0" smtClean="0">
                <a:cs typeface="Consolas"/>
              </a:rPr>
              <a:t>P</a:t>
            </a:r>
            <a:r>
              <a:rPr lang="en-US" b="1" dirty="0" smtClean="0">
                <a:cs typeface="Consolas"/>
              </a:rPr>
              <a:t>)</a:t>
            </a:r>
            <a:endParaRPr lang="en-US" b="1" dirty="0">
              <a:cs typeface="Consolas"/>
            </a:endParaRPr>
          </a:p>
        </p:txBody>
      </p:sp>
      <p:sp>
        <p:nvSpPr>
          <p:cNvPr id="9" name="Oval 8"/>
          <p:cNvSpPr/>
          <p:nvPr/>
        </p:nvSpPr>
        <p:spPr>
          <a:xfrm>
            <a:off x="3784799" y="3752318"/>
            <a:ext cx="636311" cy="640644"/>
          </a:xfrm>
          <a:prstGeom prst="ellipse">
            <a:avLst/>
          </a:prstGeom>
          <a:gradFill flip="none" rotWithShape="1">
            <a:gsLst>
              <a:gs pos="0">
                <a:schemeClr val="dk1">
                  <a:tint val="50000"/>
                  <a:satMod val="300000"/>
                  <a:alpha val="37000"/>
                </a:schemeClr>
              </a:gs>
              <a:gs pos="35000">
                <a:schemeClr val="dk1">
                  <a:tint val="37000"/>
                  <a:satMod val="300000"/>
                  <a:alpha val="37000"/>
                </a:schemeClr>
              </a:gs>
              <a:gs pos="100000">
                <a:schemeClr val="dk1">
                  <a:tint val="15000"/>
                  <a:satMod val="350000"/>
                  <a:alpha val="37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33400" y="422275"/>
            <a:ext cx="8153400" cy="394980"/>
          </a:xfrm>
        </p:spPr>
        <p:txBody>
          <a:bodyPr/>
          <a:lstStyle/>
          <a:p>
            <a:r>
              <a:rPr lang="en-US" dirty="0" smtClean="0"/>
              <a:t>Spacer Verification Strategy</a:t>
            </a:r>
            <a:endParaRPr lang="en-US" dirty="0"/>
          </a:p>
        </p:txBody>
      </p:sp>
      <p:sp>
        <p:nvSpPr>
          <p:cNvPr id="18" name="TextBox 17"/>
          <p:cNvSpPr txBox="1"/>
          <p:nvPr/>
        </p:nvSpPr>
        <p:spPr>
          <a:xfrm>
            <a:off x="287867" y="5715000"/>
            <a:ext cx="1762171" cy="369332"/>
          </a:xfrm>
          <a:prstGeom prst="rect">
            <a:avLst/>
          </a:prstGeom>
          <a:noFill/>
        </p:spPr>
        <p:txBody>
          <a:bodyPr wrap="none" rtlCol="0">
            <a:spAutoFit/>
          </a:bodyPr>
          <a:lstStyle/>
          <a:p>
            <a:r>
              <a:rPr lang="en-US" b="1" dirty="0" smtClean="0"/>
              <a:t>Under-approx.</a:t>
            </a:r>
            <a:endParaRPr lang="en-US" b="1" dirty="0"/>
          </a:p>
        </p:txBody>
      </p:sp>
      <p:sp>
        <p:nvSpPr>
          <p:cNvPr id="19" name="Rectangle 18"/>
          <p:cNvSpPr/>
          <p:nvPr/>
        </p:nvSpPr>
        <p:spPr>
          <a:xfrm>
            <a:off x="1961444" y="5715000"/>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0" name="TextBox 19"/>
          <p:cNvSpPr txBox="1"/>
          <p:nvPr/>
        </p:nvSpPr>
        <p:spPr>
          <a:xfrm>
            <a:off x="2343772" y="5715000"/>
            <a:ext cx="1121070" cy="369332"/>
          </a:xfrm>
          <a:prstGeom prst="rect">
            <a:avLst/>
          </a:prstGeom>
          <a:noFill/>
        </p:spPr>
        <p:txBody>
          <a:bodyPr wrap="none" rtlCol="0">
            <a:spAutoFit/>
          </a:bodyPr>
          <a:lstStyle/>
          <a:p>
            <a:r>
              <a:rPr lang="en-US" b="1" dirty="0" smtClean="0"/>
              <a:t>Abstract</a:t>
            </a:r>
            <a:endParaRPr lang="en-US" b="1" dirty="0"/>
          </a:p>
        </p:txBody>
      </p:sp>
      <p:sp>
        <p:nvSpPr>
          <p:cNvPr id="21" name="Rectangle 20"/>
          <p:cNvSpPr/>
          <p:nvPr/>
        </p:nvSpPr>
        <p:spPr>
          <a:xfrm>
            <a:off x="3455544" y="5715000"/>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2" name="TextBox 21"/>
          <p:cNvSpPr txBox="1"/>
          <p:nvPr/>
        </p:nvSpPr>
        <p:spPr>
          <a:xfrm>
            <a:off x="3886597" y="5715000"/>
            <a:ext cx="1762171" cy="369332"/>
          </a:xfrm>
          <a:prstGeom prst="rect">
            <a:avLst/>
          </a:prstGeom>
          <a:noFill/>
        </p:spPr>
        <p:txBody>
          <a:bodyPr wrap="none" rtlCol="0">
            <a:spAutoFit/>
          </a:bodyPr>
          <a:lstStyle/>
          <a:p>
            <a:r>
              <a:rPr lang="en-US" b="1" dirty="0" smtClean="0"/>
              <a:t>Under-approx.</a:t>
            </a:r>
            <a:endParaRPr lang="en-US" b="1" dirty="0"/>
          </a:p>
        </p:txBody>
      </p:sp>
      <p:sp>
        <p:nvSpPr>
          <p:cNvPr id="23" name="Rectangle 22"/>
          <p:cNvSpPr/>
          <p:nvPr/>
        </p:nvSpPr>
        <p:spPr>
          <a:xfrm>
            <a:off x="5648768" y="5715000"/>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4" name="TextBox 23"/>
          <p:cNvSpPr txBox="1"/>
          <p:nvPr/>
        </p:nvSpPr>
        <p:spPr>
          <a:xfrm>
            <a:off x="6079821" y="5715000"/>
            <a:ext cx="890125" cy="369332"/>
          </a:xfrm>
          <a:prstGeom prst="rect">
            <a:avLst/>
          </a:prstGeom>
          <a:noFill/>
        </p:spPr>
        <p:txBody>
          <a:bodyPr wrap="none" rtlCol="0">
            <a:spAutoFit/>
          </a:bodyPr>
          <a:lstStyle/>
          <a:p>
            <a:r>
              <a:rPr lang="en-US" b="1" dirty="0" smtClean="0"/>
              <a:t>Refine</a:t>
            </a:r>
            <a:endParaRPr lang="en-US" b="1" dirty="0"/>
          </a:p>
        </p:txBody>
      </p:sp>
      <p:sp>
        <p:nvSpPr>
          <p:cNvPr id="25" name="Rectangle 24"/>
          <p:cNvSpPr/>
          <p:nvPr/>
        </p:nvSpPr>
        <p:spPr>
          <a:xfrm>
            <a:off x="6917731" y="5715000"/>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6" name="TextBox 25"/>
          <p:cNvSpPr txBox="1"/>
          <p:nvPr/>
        </p:nvSpPr>
        <p:spPr>
          <a:xfrm>
            <a:off x="7300059" y="5715000"/>
            <a:ext cx="1121070" cy="369332"/>
          </a:xfrm>
          <a:prstGeom prst="rect">
            <a:avLst/>
          </a:prstGeom>
          <a:noFill/>
        </p:spPr>
        <p:txBody>
          <a:bodyPr wrap="none" rtlCol="0">
            <a:spAutoFit/>
          </a:bodyPr>
          <a:lstStyle/>
          <a:p>
            <a:r>
              <a:rPr lang="en-US" b="1" dirty="0" smtClean="0"/>
              <a:t>Abstract</a:t>
            </a:r>
            <a:endParaRPr lang="en-US" b="1" dirty="0"/>
          </a:p>
        </p:txBody>
      </p:sp>
    </p:spTree>
    <p:extLst>
      <p:ext uri="{BB962C8B-B14F-4D97-AF65-F5344CB8AC3E}">
        <p14:creationId xmlns:p14="http://schemas.microsoft.com/office/powerpoint/2010/main" val="1055202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Oval 15"/>
          <p:cNvSpPr/>
          <p:nvPr/>
        </p:nvSpPr>
        <p:spPr>
          <a:xfrm>
            <a:off x="1171222" y="1538111"/>
            <a:ext cx="4426055" cy="3866445"/>
          </a:xfrm>
          <a:prstGeom prst="ellipse">
            <a:avLst/>
          </a:prstGeom>
          <a:gradFill flip="none" rotWithShape="1">
            <a:gsLst>
              <a:gs pos="0">
                <a:schemeClr val="accent4">
                  <a:tint val="50000"/>
                  <a:satMod val="300000"/>
                  <a:alpha val="27000"/>
                </a:schemeClr>
              </a:gs>
              <a:gs pos="35000">
                <a:schemeClr val="accent4">
                  <a:tint val="37000"/>
                  <a:satMod val="300000"/>
                  <a:alpha val="27000"/>
                </a:schemeClr>
              </a:gs>
              <a:gs pos="100000">
                <a:schemeClr val="accent4">
                  <a:tint val="15000"/>
                  <a:satMod val="350000"/>
                  <a:alpha val="27000"/>
                </a:schemeClr>
              </a:gs>
            </a:gsLst>
            <a:lin ang="16200000" scaled="1"/>
            <a:tileRect/>
          </a:gradFill>
          <a:ln w="28575" cmpd="sng">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Oval 4"/>
          <p:cNvSpPr/>
          <p:nvPr/>
        </p:nvSpPr>
        <p:spPr>
          <a:xfrm>
            <a:off x="2287107" y="2300111"/>
            <a:ext cx="2680004" cy="2547049"/>
          </a:xfrm>
          <a:prstGeom prst="ellipse">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92118" y="3468850"/>
            <a:ext cx="1594659" cy="1664885"/>
          </a:xfrm>
          <a:prstGeom prst="ellipse">
            <a:avLst/>
          </a:prstGeom>
          <a:gradFill flip="none" rotWithShape="1">
            <a:gsLst>
              <a:gs pos="0">
                <a:schemeClr val="accent3">
                  <a:tint val="50000"/>
                  <a:satMod val="300000"/>
                  <a:alpha val="83000"/>
                </a:schemeClr>
              </a:gs>
              <a:gs pos="35000">
                <a:schemeClr val="accent3">
                  <a:tint val="37000"/>
                  <a:satMod val="300000"/>
                  <a:alpha val="83000"/>
                </a:schemeClr>
              </a:gs>
              <a:gs pos="100000">
                <a:schemeClr val="accent3">
                  <a:tint val="15000"/>
                  <a:satMod val="350000"/>
                  <a:alpha val="8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val 5"/>
          <p:cNvSpPr/>
          <p:nvPr/>
        </p:nvSpPr>
        <p:spPr>
          <a:xfrm>
            <a:off x="5101047" y="2829820"/>
            <a:ext cx="1538350" cy="1461161"/>
          </a:xfrm>
          <a:prstGeom prst="ellipse">
            <a:avLst/>
          </a:prstGeom>
          <a:solidFill>
            <a:schemeClr val="accent2">
              <a:alpha val="33000"/>
            </a:schemeClr>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5597277" y="3372674"/>
            <a:ext cx="1042120" cy="369332"/>
          </a:xfrm>
          <a:prstGeom prst="rect">
            <a:avLst/>
          </a:prstGeom>
          <a:noFill/>
        </p:spPr>
        <p:txBody>
          <a:bodyPr wrap="none" rtlCol="0">
            <a:spAutoFit/>
          </a:bodyPr>
          <a:lstStyle/>
          <a:p>
            <a:r>
              <a:rPr lang="en-US" b="1" i="1" dirty="0" smtClean="0"/>
              <a:t>error</a:t>
            </a:r>
            <a:r>
              <a:rPr lang="en-US" b="1" dirty="0" smtClean="0"/>
              <a:t>(</a:t>
            </a:r>
            <a:r>
              <a:rPr lang="en-US" b="1" i="1" dirty="0" smtClean="0"/>
              <a:t>P</a:t>
            </a:r>
            <a:r>
              <a:rPr lang="en-US" b="1" dirty="0" smtClean="0"/>
              <a:t>)</a:t>
            </a:r>
            <a:endParaRPr lang="en-US" b="1" dirty="0"/>
          </a:p>
        </p:txBody>
      </p:sp>
      <p:sp>
        <p:nvSpPr>
          <p:cNvPr id="17" name="Oval 16"/>
          <p:cNvSpPr/>
          <p:nvPr/>
        </p:nvSpPr>
        <p:spPr>
          <a:xfrm>
            <a:off x="3526099" y="2328333"/>
            <a:ext cx="1545047" cy="2023693"/>
          </a:xfrm>
          <a:prstGeom prst="ellipse">
            <a:avLst/>
          </a:prstGeom>
          <a:gradFill flip="none" rotWithShape="1">
            <a:gsLst>
              <a:gs pos="0">
                <a:schemeClr val="accent3">
                  <a:tint val="50000"/>
                  <a:satMod val="300000"/>
                  <a:alpha val="73000"/>
                </a:schemeClr>
              </a:gs>
              <a:gs pos="35000">
                <a:schemeClr val="accent3">
                  <a:tint val="37000"/>
                  <a:satMod val="300000"/>
                  <a:alpha val="73000"/>
                </a:schemeClr>
              </a:gs>
              <a:gs pos="100000">
                <a:schemeClr val="accent3">
                  <a:tint val="15000"/>
                  <a:satMod val="350000"/>
                  <a:alpha val="7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Oval 13"/>
          <p:cNvSpPr/>
          <p:nvPr/>
        </p:nvSpPr>
        <p:spPr>
          <a:xfrm>
            <a:off x="4195333" y="2667001"/>
            <a:ext cx="771778" cy="479778"/>
          </a:xfrm>
          <a:prstGeom prst="ellipse">
            <a:avLst/>
          </a:prstGeom>
          <a:gradFill flip="none" rotWithShape="1">
            <a:gsLst>
              <a:gs pos="0">
                <a:schemeClr val="dk1">
                  <a:tint val="50000"/>
                  <a:satMod val="300000"/>
                  <a:alpha val="36000"/>
                </a:schemeClr>
              </a:gs>
              <a:gs pos="35000">
                <a:schemeClr val="dk1">
                  <a:tint val="37000"/>
                  <a:satMod val="300000"/>
                  <a:alpha val="36000"/>
                </a:schemeClr>
              </a:gs>
              <a:gs pos="100000">
                <a:schemeClr val="dk1">
                  <a:tint val="15000"/>
                  <a:satMod val="350000"/>
                  <a:alpha val="36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Oval 26"/>
          <p:cNvSpPr/>
          <p:nvPr/>
        </p:nvSpPr>
        <p:spPr>
          <a:xfrm>
            <a:off x="2287107" y="1955517"/>
            <a:ext cx="1908226" cy="1786489"/>
          </a:xfrm>
          <a:prstGeom prst="ellipse">
            <a:avLst/>
          </a:prstGeom>
          <a:gradFill flip="none" rotWithShape="1">
            <a:gsLst>
              <a:gs pos="0">
                <a:schemeClr val="accent3">
                  <a:tint val="50000"/>
                  <a:satMod val="300000"/>
                  <a:alpha val="73000"/>
                </a:schemeClr>
              </a:gs>
              <a:gs pos="35000">
                <a:schemeClr val="accent3">
                  <a:tint val="37000"/>
                  <a:satMod val="300000"/>
                  <a:alpha val="73000"/>
                </a:schemeClr>
              </a:gs>
              <a:gs pos="100000">
                <a:schemeClr val="accent3">
                  <a:tint val="15000"/>
                  <a:satMod val="350000"/>
                  <a:alpha val="7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Oval 27"/>
          <p:cNvSpPr/>
          <p:nvPr/>
        </p:nvSpPr>
        <p:spPr>
          <a:xfrm>
            <a:off x="1735667" y="3001161"/>
            <a:ext cx="2150930" cy="2132574"/>
          </a:xfrm>
          <a:prstGeom prst="ellipse">
            <a:avLst/>
          </a:prstGeom>
          <a:gradFill flip="none" rotWithShape="1">
            <a:gsLst>
              <a:gs pos="0">
                <a:schemeClr val="accent3">
                  <a:tint val="50000"/>
                  <a:satMod val="300000"/>
                  <a:alpha val="73000"/>
                </a:schemeClr>
              </a:gs>
              <a:gs pos="35000">
                <a:schemeClr val="accent3">
                  <a:tint val="37000"/>
                  <a:satMod val="300000"/>
                  <a:alpha val="73000"/>
                </a:schemeClr>
              </a:gs>
              <a:gs pos="100000">
                <a:schemeClr val="accent3">
                  <a:tint val="15000"/>
                  <a:satMod val="350000"/>
                  <a:alpha val="7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3784799" y="3752318"/>
            <a:ext cx="636311" cy="640644"/>
          </a:xfrm>
          <a:prstGeom prst="ellipse">
            <a:avLst/>
          </a:prstGeom>
          <a:gradFill flip="none" rotWithShape="1">
            <a:gsLst>
              <a:gs pos="0">
                <a:schemeClr val="dk1">
                  <a:tint val="50000"/>
                  <a:satMod val="300000"/>
                  <a:alpha val="40000"/>
                </a:schemeClr>
              </a:gs>
              <a:gs pos="35000">
                <a:schemeClr val="dk1">
                  <a:tint val="37000"/>
                  <a:satMod val="300000"/>
                  <a:alpha val="40000"/>
                </a:schemeClr>
              </a:gs>
              <a:gs pos="100000">
                <a:schemeClr val="dk1">
                  <a:tint val="15000"/>
                  <a:satMod val="350000"/>
                  <a:alpha val="4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3076118" y="3381748"/>
            <a:ext cx="1119215" cy="369332"/>
          </a:xfrm>
          <a:prstGeom prst="rect">
            <a:avLst/>
          </a:prstGeom>
          <a:noFill/>
        </p:spPr>
        <p:txBody>
          <a:bodyPr wrap="none" rtlCol="0">
            <a:spAutoFit/>
          </a:bodyPr>
          <a:lstStyle/>
          <a:p>
            <a:r>
              <a:rPr lang="en-US" b="1" i="1" dirty="0" smtClean="0">
                <a:cs typeface="Consolas"/>
              </a:rPr>
              <a:t>reach</a:t>
            </a:r>
            <a:r>
              <a:rPr lang="en-US" b="1" dirty="0" smtClean="0">
                <a:cs typeface="Consolas"/>
              </a:rPr>
              <a:t>(</a:t>
            </a:r>
            <a:r>
              <a:rPr lang="en-US" b="1" i="1" dirty="0" smtClean="0">
                <a:cs typeface="Consolas"/>
              </a:rPr>
              <a:t>P</a:t>
            </a:r>
            <a:r>
              <a:rPr lang="en-US" b="1" dirty="0" smtClean="0">
                <a:cs typeface="Consolas"/>
              </a:rPr>
              <a:t>)</a:t>
            </a:r>
            <a:endParaRPr lang="en-US" b="1" dirty="0">
              <a:cs typeface="Consolas"/>
            </a:endParaRPr>
          </a:p>
        </p:txBody>
      </p:sp>
      <p:sp>
        <p:nvSpPr>
          <p:cNvPr id="2" name="Title 1"/>
          <p:cNvSpPr>
            <a:spLocks noGrp="1"/>
          </p:cNvSpPr>
          <p:nvPr>
            <p:ph type="title"/>
          </p:nvPr>
        </p:nvSpPr>
        <p:spPr>
          <a:xfrm>
            <a:off x="533400" y="422275"/>
            <a:ext cx="8153400" cy="394980"/>
          </a:xfrm>
        </p:spPr>
        <p:txBody>
          <a:bodyPr/>
          <a:lstStyle/>
          <a:p>
            <a:r>
              <a:rPr lang="en-US" dirty="0" smtClean="0"/>
              <a:t>Spacer Verification Strategy</a:t>
            </a:r>
            <a:endParaRPr lang="en-US" dirty="0"/>
          </a:p>
        </p:txBody>
      </p:sp>
      <p:sp>
        <p:nvSpPr>
          <p:cNvPr id="18" name="TextBox 17"/>
          <p:cNvSpPr txBox="1"/>
          <p:nvPr/>
        </p:nvSpPr>
        <p:spPr>
          <a:xfrm>
            <a:off x="287867" y="5715000"/>
            <a:ext cx="1608133" cy="369332"/>
          </a:xfrm>
          <a:prstGeom prst="rect">
            <a:avLst/>
          </a:prstGeom>
          <a:noFill/>
        </p:spPr>
        <p:txBody>
          <a:bodyPr wrap="none" rtlCol="0">
            <a:spAutoFit/>
          </a:bodyPr>
          <a:lstStyle/>
          <a:p>
            <a:r>
              <a:rPr lang="en-US" b="1" dirty="0" smtClean="0"/>
              <a:t>And so on …</a:t>
            </a:r>
            <a:endParaRPr lang="en-US" b="1" dirty="0"/>
          </a:p>
        </p:txBody>
      </p:sp>
      <p:sp>
        <p:nvSpPr>
          <p:cNvPr id="19" name="Oval 18"/>
          <p:cNvSpPr/>
          <p:nvPr/>
        </p:nvSpPr>
        <p:spPr>
          <a:xfrm>
            <a:off x="2731032" y="2279692"/>
            <a:ext cx="715687" cy="479778"/>
          </a:xfrm>
          <a:prstGeom prst="ellipse">
            <a:avLst/>
          </a:prstGeom>
          <a:gradFill flip="none" rotWithShape="1">
            <a:gsLst>
              <a:gs pos="0">
                <a:schemeClr val="dk1">
                  <a:tint val="50000"/>
                  <a:satMod val="300000"/>
                  <a:alpha val="36000"/>
                </a:schemeClr>
              </a:gs>
              <a:gs pos="35000">
                <a:schemeClr val="dk1">
                  <a:tint val="37000"/>
                  <a:satMod val="300000"/>
                  <a:alpha val="36000"/>
                </a:schemeClr>
              </a:gs>
              <a:gs pos="100000">
                <a:schemeClr val="dk1">
                  <a:tint val="15000"/>
                  <a:satMod val="350000"/>
                  <a:alpha val="36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134450" y="3742006"/>
            <a:ext cx="941667" cy="952846"/>
          </a:xfrm>
          <a:prstGeom prst="ellipse">
            <a:avLst/>
          </a:prstGeom>
          <a:gradFill flip="none" rotWithShape="1">
            <a:gsLst>
              <a:gs pos="0">
                <a:schemeClr val="dk1">
                  <a:tint val="50000"/>
                  <a:satMod val="300000"/>
                  <a:alpha val="36000"/>
                </a:schemeClr>
              </a:gs>
              <a:gs pos="35000">
                <a:schemeClr val="dk1">
                  <a:tint val="37000"/>
                  <a:satMod val="300000"/>
                  <a:alpha val="36000"/>
                </a:schemeClr>
              </a:gs>
              <a:gs pos="100000">
                <a:schemeClr val="dk1">
                  <a:tint val="15000"/>
                  <a:satMod val="350000"/>
                  <a:alpha val="36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82953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Oval 15"/>
          <p:cNvSpPr/>
          <p:nvPr/>
        </p:nvSpPr>
        <p:spPr>
          <a:xfrm>
            <a:off x="1171222" y="1538111"/>
            <a:ext cx="4426055" cy="3866445"/>
          </a:xfrm>
          <a:prstGeom prst="ellipse">
            <a:avLst/>
          </a:prstGeom>
          <a:gradFill flip="none" rotWithShape="1">
            <a:gsLst>
              <a:gs pos="0">
                <a:schemeClr val="accent4">
                  <a:tint val="50000"/>
                  <a:satMod val="300000"/>
                  <a:alpha val="27000"/>
                </a:schemeClr>
              </a:gs>
              <a:gs pos="35000">
                <a:schemeClr val="accent4">
                  <a:tint val="37000"/>
                  <a:satMod val="300000"/>
                  <a:alpha val="27000"/>
                </a:schemeClr>
              </a:gs>
              <a:gs pos="100000">
                <a:schemeClr val="accent4">
                  <a:tint val="15000"/>
                  <a:satMod val="350000"/>
                  <a:alpha val="27000"/>
                </a:schemeClr>
              </a:gs>
            </a:gsLst>
            <a:lin ang="16200000" scaled="1"/>
            <a:tileRect/>
          </a:gradFill>
          <a:ln w="28575" cmpd="sng">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Oval 9"/>
          <p:cNvSpPr/>
          <p:nvPr/>
        </p:nvSpPr>
        <p:spPr>
          <a:xfrm>
            <a:off x="3292118" y="3468850"/>
            <a:ext cx="1594659" cy="1664885"/>
          </a:xfrm>
          <a:prstGeom prst="ellipse">
            <a:avLst/>
          </a:prstGeom>
          <a:gradFill flip="none" rotWithShape="1">
            <a:gsLst>
              <a:gs pos="0">
                <a:schemeClr val="accent3">
                  <a:tint val="50000"/>
                  <a:satMod val="300000"/>
                  <a:alpha val="83000"/>
                </a:schemeClr>
              </a:gs>
              <a:gs pos="35000">
                <a:schemeClr val="accent3">
                  <a:tint val="37000"/>
                  <a:satMod val="300000"/>
                  <a:alpha val="83000"/>
                </a:schemeClr>
              </a:gs>
              <a:gs pos="100000">
                <a:schemeClr val="accent3">
                  <a:tint val="15000"/>
                  <a:satMod val="350000"/>
                  <a:alpha val="8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val 5"/>
          <p:cNvSpPr/>
          <p:nvPr/>
        </p:nvSpPr>
        <p:spPr>
          <a:xfrm>
            <a:off x="5101047" y="2829820"/>
            <a:ext cx="1538350" cy="1461161"/>
          </a:xfrm>
          <a:prstGeom prst="ellipse">
            <a:avLst/>
          </a:prstGeom>
          <a:solidFill>
            <a:schemeClr val="accent2">
              <a:alpha val="33000"/>
            </a:schemeClr>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5548885" y="3372674"/>
            <a:ext cx="1138904" cy="400110"/>
          </a:xfrm>
          <a:prstGeom prst="rect">
            <a:avLst/>
          </a:prstGeom>
          <a:noFill/>
        </p:spPr>
        <p:txBody>
          <a:bodyPr wrap="none" rtlCol="0">
            <a:spAutoFit/>
          </a:bodyPr>
          <a:lstStyle/>
          <a:p>
            <a:r>
              <a:rPr lang="en-US" i="1" dirty="0" smtClean="0"/>
              <a:t>error</a:t>
            </a:r>
            <a:r>
              <a:rPr lang="en-US" dirty="0" smtClean="0"/>
              <a:t>(</a:t>
            </a:r>
            <a:r>
              <a:rPr lang="en-US" i="1" dirty="0" smtClean="0"/>
              <a:t>P</a:t>
            </a:r>
            <a:r>
              <a:rPr lang="en-US" dirty="0" smtClean="0"/>
              <a:t>)</a:t>
            </a:r>
            <a:endParaRPr lang="en-US" dirty="0"/>
          </a:p>
        </p:txBody>
      </p:sp>
      <p:sp>
        <p:nvSpPr>
          <p:cNvPr id="17" name="Oval 16"/>
          <p:cNvSpPr/>
          <p:nvPr/>
        </p:nvSpPr>
        <p:spPr>
          <a:xfrm>
            <a:off x="3526099" y="2328333"/>
            <a:ext cx="1545047" cy="2023693"/>
          </a:xfrm>
          <a:prstGeom prst="ellipse">
            <a:avLst/>
          </a:prstGeom>
          <a:gradFill flip="none" rotWithShape="1">
            <a:gsLst>
              <a:gs pos="0">
                <a:schemeClr val="accent3">
                  <a:tint val="50000"/>
                  <a:satMod val="300000"/>
                  <a:alpha val="73000"/>
                </a:schemeClr>
              </a:gs>
              <a:gs pos="35000">
                <a:schemeClr val="accent3">
                  <a:tint val="37000"/>
                  <a:satMod val="300000"/>
                  <a:alpha val="73000"/>
                </a:schemeClr>
              </a:gs>
              <a:gs pos="100000">
                <a:schemeClr val="accent3">
                  <a:tint val="15000"/>
                  <a:satMod val="350000"/>
                  <a:alpha val="7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Oval 13"/>
          <p:cNvSpPr/>
          <p:nvPr/>
        </p:nvSpPr>
        <p:spPr>
          <a:xfrm>
            <a:off x="4195333" y="2667001"/>
            <a:ext cx="771778" cy="479778"/>
          </a:xfrm>
          <a:prstGeom prst="ellipse">
            <a:avLst/>
          </a:prstGeom>
          <a:gradFill flip="none" rotWithShape="1">
            <a:gsLst>
              <a:gs pos="0">
                <a:schemeClr val="dk1">
                  <a:tint val="50000"/>
                  <a:satMod val="300000"/>
                  <a:alpha val="36000"/>
                </a:schemeClr>
              </a:gs>
              <a:gs pos="35000">
                <a:schemeClr val="dk1">
                  <a:tint val="37000"/>
                  <a:satMod val="300000"/>
                  <a:alpha val="36000"/>
                </a:schemeClr>
              </a:gs>
              <a:gs pos="100000">
                <a:schemeClr val="dk1">
                  <a:tint val="15000"/>
                  <a:satMod val="350000"/>
                  <a:alpha val="36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Oval 26"/>
          <p:cNvSpPr/>
          <p:nvPr/>
        </p:nvSpPr>
        <p:spPr>
          <a:xfrm>
            <a:off x="2287107" y="1955517"/>
            <a:ext cx="1908226" cy="1786489"/>
          </a:xfrm>
          <a:prstGeom prst="ellipse">
            <a:avLst/>
          </a:prstGeom>
          <a:gradFill flip="none" rotWithShape="1">
            <a:gsLst>
              <a:gs pos="0">
                <a:schemeClr val="accent3">
                  <a:tint val="50000"/>
                  <a:satMod val="300000"/>
                  <a:alpha val="73000"/>
                </a:schemeClr>
              </a:gs>
              <a:gs pos="35000">
                <a:schemeClr val="accent3">
                  <a:tint val="37000"/>
                  <a:satMod val="300000"/>
                  <a:alpha val="73000"/>
                </a:schemeClr>
              </a:gs>
              <a:gs pos="100000">
                <a:schemeClr val="accent3">
                  <a:tint val="15000"/>
                  <a:satMod val="350000"/>
                  <a:alpha val="7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Oval 27"/>
          <p:cNvSpPr/>
          <p:nvPr/>
        </p:nvSpPr>
        <p:spPr>
          <a:xfrm>
            <a:off x="1735667" y="3001161"/>
            <a:ext cx="2150930" cy="2132574"/>
          </a:xfrm>
          <a:prstGeom prst="ellipse">
            <a:avLst/>
          </a:prstGeom>
          <a:gradFill flip="none" rotWithShape="1">
            <a:gsLst>
              <a:gs pos="0">
                <a:schemeClr val="accent3">
                  <a:tint val="50000"/>
                  <a:satMod val="300000"/>
                  <a:alpha val="73000"/>
                </a:schemeClr>
              </a:gs>
              <a:gs pos="35000">
                <a:schemeClr val="accent3">
                  <a:tint val="37000"/>
                  <a:satMod val="300000"/>
                  <a:alpha val="73000"/>
                </a:schemeClr>
              </a:gs>
              <a:gs pos="100000">
                <a:schemeClr val="accent3">
                  <a:tint val="15000"/>
                  <a:satMod val="350000"/>
                  <a:alpha val="7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3784799" y="3752318"/>
            <a:ext cx="636311" cy="640644"/>
          </a:xfrm>
          <a:prstGeom prst="ellipse">
            <a:avLst/>
          </a:prstGeom>
          <a:gradFill flip="none" rotWithShape="1">
            <a:gsLst>
              <a:gs pos="0">
                <a:schemeClr val="dk1">
                  <a:tint val="50000"/>
                  <a:satMod val="300000"/>
                  <a:alpha val="40000"/>
                </a:schemeClr>
              </a:gs>
              <a:gs pos="35000">
                <a:schemeClr val="dk1">
                  <a:tint val="37000"/>
                  <a:satMod val="300000"/>
                  <a:alpha val="40000"/>
                </a:schemeClr>
              </a:gs>
              <a:gs pos="100000">
                <a:schemeClr val="dk1">
                  <a:tint val="15000"/>
                  <a:satMod val="350000"/>
                  <a:alpha val="4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3076118" y="3381748"/>
            <a:ext cx="1119215" cy="369332"/>
          </a:xfrm>
          <a:prstGeom prst="rect">
            <a:avLst/>
          </a:prstGeom>
          <a:noFill/>
        </p:spPr>
        <p:txBody>
          <a:bodyPr wrap="none" rtlCol="0">
            <a:spAutoFit/>
          </a:bodyPr>
          <a:lstStyle/>
          <a:p>
            <a:r>
              <a:rPr lang="en-US" b="1" i="1" dirty="0" smtClean="0">
                <a:cs typeface="Consolas"/>
              </a:rPr>
              <a:t>reach</a:t>
            </a:r>
            <a:r>
              <a:rPr lang="en-US" b="1" dirty="0" smtClean="0">
                <a:cs typeface="Consolas"/>
              </a:rPr>
              <a:t>(</a:t>
            </a:r>
            <a:r>
              <a:rPr lang="en-US" b="1" i="1" dirty="0" smtClean="0">
                <a:cs typeface="Consolas"/>
              </a:rPr>
              <a:t>P</a:t>
            </a:r>
            <a:r>
              <a:rPr lang="en-US" b="1" dirty="0" smtClean="0">
                <a:cs typeface="Consolas"/>
              </a:rPr>
              <a:t>)</a:t>
            </a:r>
            <a:endParaRPr lang="en-US" b="1" dirty="0">
              <a:cs typeface="Consolas"/>
            </a:endParaRPr>
          </a:p>
        </p:txBody>
      </p:sp>
      <p:sp>
        <p:nvSpPr>
          <p:cNvPr id="3" name="Rounded Rectangular Callout 2"/>
          <p:cNvSpPr/>
          <p:nvPr/>
        </p:nvSpPr>
        <p:spPr>
          <a:xfrm>
            <a:off x="6639396" y="1227666"/>
            <a:ext cx="1418047" cy="620889"/>
          </a:xfrm>
          <a:prstGeom prst="wedgeRoundRectCallout">
            <a:avLst>
              <a:gd name="adj1" fmla="val -205923"/>
              <a:gd name="adj2" fmla="val 16931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i="1" dirty="0" smtClean="0">
                <a:solidFill>
                  <a:schemeClr val="tx1"/>
                </a:solidFill>
              </a:rPr>
              <a:t>reach</a:t>
            </a:r>
            <a:r>
              <a:rPr lang="en-US" b="0" dirty="0" smtClean="0">
                <a:solidFill>
                  <a:schemeClr val="tx1"/>
                </a:solidFill>
              </a:rPr>
              <a:t>(</a:t>
            </a:r>
            <a:r>
              <a:rPr lang="en-US" b="0" i="1" dirty="0" smtClean="0">
                <a:solidFill>
                  <a:schemeClr val="tx1"/>
                </a:solidFill>
              </a:rPr>
              <a:t>P</a:t>
            </a:r>
            <a:r>
              <a:rPr lang="en-US" b="0" dirty="0" smtClean="0">
                <a:solidFill>
                  <a:schemeClr val="tx1"/>
                </a:solidFill>
              </a:rPr>
              <a:t>) is covered</a:t>
            </a:r>
            <a:endParaRPr lang="en-US" b="0" dirty="0">
              <a:solidFill>
                <a:schemeClr val="tx1"/>
              </a:solidFill>
            </a:endParaRPr>
          </a:p>
        </p:txBody>
      </p:sp>
      <p:sp>
        <p:nvSpPr>
          <p:cNvPr id="20" name="Oval 19"/>
          <p:cNvSpPr/>
          <p:nvPr/>
        </p:nvSpPr>
        <p:spPr>
          <a:xfrm>
            <a:off x="2731032" y="2279692"/>
            <a:ext cx="715687" cy="479778"/>
          </a:xfrm>
          <a:prstGeom prst="ellipse">
            <a:avLst/>
          </a:prstGeom>
          <a:gradFill flip="none" rotWithShape="1">
            <a:gsLst>
              <a:gs pos="0">
                <a:schemeClr val="dk1">
                  <a:tint val="50000"/>
                  <a:satMod val="300000"/>
                  <a:alpha val="36000"/>
                </a:schemeClr>
              </a:gs>
              <a:gs pos="35000">
                <a:schemeClr val="dk1">
                  <a:tint val="37000"/>
                  <a:satMod val="300000"/>
                  <a:alpha val="36000"/>
                </a:schemeClr>
              </a:gs>
              <a:gs pos="100000">
                <a:schemeClr val="dk1">
                  <a:tint val="15000"/>
                  <a:satMod val="350000"/>
                  <a:alpha val="36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2134450" y="3742006"/>
            <a:ext cx="941667" cy="952846"/>
          </a:xfrm>
          <a:prstGeom prst="ellipse">
            <a:avLst/>
          </a:prstGeom>
          <a:gradFill flip="none" rotWithShape="1">
            <a:gsLst>
              <a:gs pos="0">
                <a:schemeClr val="dk1">
                  <a:tint val="50000"/>
                  <a:satMod val="300000"/>
                  <a:alpha val="36000"/>
                </a:schemeClr>
              </a:gs>
              <a:gs pos="35000">
                <a:schemeClr val="dk1">
                  <a:tint val="37000"/>
                  <a:satMod val="300000"/>
                  <a:alpha val="36000"/>
                </a:schemeClr>
              </a:gs>
              <a:gs pos="100000">
                <a:schemeClr val="dk1">
                  <a:tint val="15000"/>
                  <a:satMod val="350000"/>
                  <a:alpha val="36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Oval 4"/>
          <p:cNvSpPr/>
          <p:nvPr/>
        </p:nvSpPr>
        <p:spPr>
          <a:xfrm>
            <a:off x="2287107" y="2300111"/>
            <a:ext cx="2680004" cy="2547049"/>
          </a:xfrm>
          <a:prstGeom prst="ellipse">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422275"/>
            <a:ext cx="8153400" cy="394980"/>
          </a:xfrm>
        </p:spPr>
        <p:txBody>
          <a:bodyPr/>
          <a:lstStyle/>
          <a:p>
            <a:r>
              <a:rPr lang="en-US" dirty="0" smtClean="0"/>
              <a:t>Spacer Verification Strategy</a:t>
            </a:r>
            <a:endParaRPr lang="en-US" dirty="0"/>
          </a:p>
        </p:txBody>
      </p:sp>
      <p:sp>
        <p:nvSpPr>
          <p:cNvPr id="11" name="TextBox 10"/>
          <p:cNvSpPr txBox="1"/>
          <p:nvPr/>
        </p:nvSpPr>
        <p:spPr>
          <a:xfrm>
            <a:off x="1082876" y="5816282"/>
            <a:ext cx="7007247"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0" dirty="0"/>
              <a:t>Abstractions guide the SMT solver to look </a:t>
            </a:r>
            <a:r>
              <a:rPr lang="en-US" b="0" dirty="0" smtClean="0"/>
              <a:t>for general proofs</a:t>
            </a:r>
            <a:endParaRPr lang="en-US" b="0" dirty="0"/>
          </a:p>
        </p:txBody>
      </p:sp>
    </p:spTree>
    <p:extLst>
      <p:ext uri="{BB962C8B-B14F-4D97-AF65-F5344CB8AC3E}">
        <p14:creationId xmlns:p14="http://schemas.microsoft.com/office/powerpoint/2010/main" val="11386625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cs typeface="BlairMdITC TT-Medium"/>
              </a:rPr>
              <a:t>Mixing Over- and Under-</a:t>
            </a:r>
            <a:endParaRPr lang="en-US" dirty="0"/>
          </a:p>
        </p:txBody>
      </p:sp>
      <p:sp>
        <p:nvSpPr>
          <p:cNvPr id="5" name="Oval 4"/>
          <p:cNvSpPr/>
          <p:nvPr/>
        </p:nvSpPr>
        <p:spPr>
          <a:xfrm>
            <a:off x="1072444" y="1767829"/>
            <a:ext cx="423333" cy="349954"/>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565398" y="1636895"/>
            <a:ext cx="595490" cy="603954"/>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71243" y="1509892"/>
            <a:ext cx="908756" cy="829731"/>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93071" y="1506219"/>
            <a:ext cx="543739" cy="523220"/>
          </a:xfrm>
          <a:prstGeom prst="rect">
            <a:avLst/>
          </a:prstGeom>
          <a:noFill/>
        </p:spPr>
        <p:txBody>
          <a:bodyPr wrap="none" rtlCol="0">
            <a:spAutoFit/>
          </a:bodyPr>
          <a:lstStyle/>
          <a:p>
            <a:r>
              <a:rPr lang="en-US" sz="2800" b="1" dirty="0" smtClean="0"/>
              <a:t>…</a:t>
            </a:r>
            <a:endParaRPr lang="en-US" sz="2800" b="1" dirty="0"/>
          </a:p>
        </p:txBody>
      </p:sp>
      <p:sp>
        <p:nvSpPr>
          <p:cNvPr id="9" name="Oval 8"/>
          <p:cNvSpPr/>
          <p:nvPr/>
        </p:nvSpPr>
        <p:spPr>
          <a:xfrm>
            <a:off x="6990642" y="1299290"/>
            <a:ext cx="1377247" cy="122626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281462" y="5419016"/>
            <a:ext cx="1145824" cy="10851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Oval 10"/>
          <p:cNvSpPr/>
          <p:nvPr/>
        </p:nvSpPr>
        <p:spPr>
          <a:xfrm>
            <a:off x="2424287" y="4429165"/>
            <a:ext cx="863603" cy="83145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Box 11"/>
          <p:cNvSpPr txBox="1"/>
          <p:nvPr/>
        </p:nvSpPr>
        <p:spPr>
          <a:xfrm rot="16200000">
            <a:off x="2484583" y="3811019"/>
            <a:ext cx="543739" cy="523220"/>
          </a:xfrm>
          <a:prstGeom prst="rect">
            <a:avLst/>
          </a:prstGeom>
          <a:noFill/>
        </p:spPr>
        <p:txBody>
          <a:bodyPr wrap="none" rtlCol="0">
            <a:spAutoFit/>
          </a:bodyPr>
          <a:lstStyle/>
          <a:p>
            <a:r>
              <a:rPr lang="en-US" sz="2800" b="1" dirty="0" smtClean="0"/>
              <a:t>…</a:t>
            </a:r>
            <a:endParaRPr lang="en-US" sz="2800" b="1" dirty="0"/>
          </a:p>
        </p:txBody>
      </p:sp>
      <p:sp>
        <p:nvSpPr>
          <p:cNvPr id="13" name="Oval 12"/>
          <p:cNvSpPr/>
          <p:nvPr/>
        </p:nvSpPr>
        <p:spPr>
          <a:xfrm>
            <a:off x="2494840" y="3090333"/>
            <a:ext cx="736603" cy="6822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Oval 13"/>
          <p:cNvSpPr/>
          <p:nvPr/>
        </p:nvSpPr>
        <p:spPr>
          <a:xfrm>
            <a:off x="3835397" y="4854222"/>
            <a:ext cx="1611491" cy="15370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TextBox 14"/>
          <p:cNvSpPr txBox="1"/>
          <p:nvPr/>
        </p:nvSpPr>
        <p:spPr>
          <a:xfrm rot="16200000">
            <a:off x="4265315" y="2608928"/>
            <a:ext cx="543739" cy="523220"/>
          </a:xfrm>
          <a:prstGeom prst="rect">
            <a:avLst/>
          </a:prstGeom>
          <a:noFill/>
        </p:spPr>
        <p:txBody>
          <a:bodyPr wrap="none" rtlCol="0">
            <a:spAutoFit/>
          </a:bodyPr>
          <a:lstStyle/>
          <a:p>
            <a:r>
              <a:rPr lang="en-US" sz="2800" b="1" dirty="0" smtClean="0"/>
              <a:t>…</a:t>
            </a:r>
            <a:endParaRPr lang="en-US" sz="2800" b="1" dirty="0"/>
          </a:p>
        </p:txBody>
      </p:sp>
      <p:sp>
        <p:nvSpPr>
          <p:cNvPr id="16" name="Oval 15"/>
          <p:cNvSpPr/>
          <p:nvPr/>
        </p:nvSpPr>
        <p:spPr>
          <a:xfrm>
            <a:off x="4053819" y="3444123"/>
            <a:ext cx="1136249" cy="109793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Oval 16"/>
          <p:cNvSpPr/>
          <p:nvPr/>
        </p:nvSpPr>
        <p:spPr>
          <a:xfrm>
            <a:off x="6613994" y="4542054"/>
            <a:ext cx="2190046" cy="19621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Oval 18"/>
          <p:cNvSpPr/>
          <p:nvPr/>
        </p:nvSpPr>
        <p:spPr>
          <a:xfrm>
            <a:off x="6835881" y="2906123"/>
            <a:ext cx="1696158" cy="152304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Box 19"/>
          <p:cNvSpPr txBox="1"/>
          <p:nvPr/>
        </p:nvSpPr>
        <p:spPr>
          <a:xfrm>
            <a:off x="5793071" y="4018834"/>
            <a:ext cx="543739" cy="523220"/>
          </a:xfrm>
          <a:prstGeom prst="rect">
            <a:avLst/>
          </a:prstGeom>
          <a:noFill/>
        </p:spPr>
        <p:txBody>
          <a:bodyPr wrap="none" rtlCol="0">
            <a:spAutoFit/>
          </a:bodyPr>
          <a:lstStyle/>
          <a:p>
            <a:r>
              <a:rPr lang="en-US" sz="2800" b="1" dirty="0" smtClean="0"/>
              <a:t>…</a:t>
            </a:r>
            <a:endParaRPr lang="en-US" sz="2800" b="1" dirty="0"/>
          </a:p>
        </p:txBody>
      </p:sp>
      <p:sp>
        <p:nvSpPr>
          <p:cNvPr id="25" name="Striped Right Arrow 24"/>
          <p:cNvSpPr/>
          <p:nvPr/>
        </p:nvSpPr>
        <p:spPr>
          <a:xfrm rot="5400000">
            <a:off x="-1487040" y="3539448"/>
            <a:ext cx="4264684" cy="904469"/>
          </a:xfrm>
          <a:prstGeom prst="stripedRightArrow">
            <a:avLst>
              <a:gd name="adj1" fmla="val 32912"/>
              <a:gd name="adj2" fmla="val 7420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Striped Right Arrow 25"/>
          <p:cNvSpPr/>
          <p:nvPr/>
        </p:nvSpPr>
        <p:spPr>
          <a:xfrm>
            <a:off x="1182203" y="735820"/>
            <a:ext cx="5653677" cy="933232"/>
          </a:xfrm>
          <a:prstGeom prst="stripedRightArrow">
            <a:avLst>
              <a:gd name="adj1" fmla="val 32912"/>
              <a:gd name="adj2" fmla="val 74208"/>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TextBox 26"/>
          <p:cNvSpPr txBox="1"/>
          <p:nvPr/>
        </p:nvSpPr>
        <p:spPr>
          <a:xfrm>
            <a:off x="2298126" y="999445"/>
            <a:ext cx="2707893" cy="400110"/>
          </a:xfrm>
          <a:prstGeom prst="rect">
            <a:avLst/>
          </a:prstGeom>
          <a:noFill/>
        </p:spPr>
        <p:txBody>
          <a:bodyPr wrap="none" rtlCol="0">
            <a:spAutoFit/>
          </a:bodyPr>
          <a:lstStyle/>
          <a:p>
            <a:r>
              <a:rPr lang="en-US" b="0" dirty="0" smtClean="0"/>
              <a:t>Under-approximations</a:t>
            </a:r>
            <a:endParaRPr lang="en-US" b="0" dirty="0"/>
          </a:p>
        </p:txBody>
      </p:sp>
      <p:sp>
        <p:nvSpPr>
          <p:cNvPr id="28" name="TextBox 27"/>
          <p:cNvSpPr txBox="1"/>
          <p:nvPr/>
        </p:nvSpPr>
        <p:spPr>
          <a:xfrm>
            <a:off x="472598" y="2646597"/>
            <a:ext cx="377026" cy="3029034"/>
          </a:xfrm>
          <a:prstGeom prst="rect">
            <a:avLst/>
          </a:prstGeom>
          <a:noFill/>
        </p:spPr>
        <p:txBody>
          <a:bodyPr wrap="none" rtlCol="0">
            <a:spAutoFit/>
          </a:bodyPr>
          <a:lstStyle/>
          <a:p>
            <a:pPr algn="ctr">
              <a:lnSpc>
                <a:spcPts val="1700"/>
              </a:lnSpc>
            </a:pPr>
            <a:r>
              <a:rPr lang="en-US" b="0" dirty="0" smtClean="0"/>
              <a:t>A</a:t>
            </a:r>
          </a:p>
          <a:p>
            <a:pPr algn="ctr">
              <a:lnSpc>
                <a:spcPts val="1700"/>
              </a:lnSpc>
            </a:pPr>
            <a:r>
              <a:rPr lang="en-US" b="0" dirty="0" smtClean="0"/>
              <a:t>b</a:t>
            </a:r>
          </a:p>
          <a:p>
            <a:pPr algn="ctr">
              <a:lnSpc>
                <a:spcPts val="1700"/>
              </a:lnSpc>
            </a:pPr>
            <a:r>
              <a:rPr lang="en-US" b="0" dirty="0" smtClean="0"/>
              <a:t>s</a:t>
            </a:r>
          </a:p>
          <a:p>
            <a:pPr algn="ctr">
              <a:lnSpc>
                <a:spcPts val="1700"/>
              </a:lnSpc>
            </a:pPr>
            <a:r>
              <a:rPr lang="en-US" b="0" dirty="0" smtClean="0"/>
              <a:t>t</a:t>
            </a:r>
          </a:p>
          <a:p>
            <a:pPr algn="ctr">
              <a:lnSpc>
                <a:spcPts val="1700"/>
              </a:lnSpc>
            </a:pPr>
            <a:r>
              <a:rPr lang="en-US" b="0" dirty="0" smtClean="0"/>
              <a:t>r</a:t>
            </a:r>
          </a:p>
          <a:p>
            <a:pPr algn="ctr">
              <a:lnSpc>
                <a:spcPts val="1700"/>
              </a:lnSpc>
            </a:pPr>
            <a:r>
              <a:rPr lang="en-US" b="0" dirty="0" smtClean="0"/>
              <a:t>a</a:t>
            </a:r>
          </a:p>
          <a:p>
            <a:pPr algn="ctr">
              <a:lnSpc>
                <a:spcPts val="1700"/>
              </a:lnSpc>
            </a:pPr>
            <a:r>
              <a:rPr lang="en-US" b="0" dirty="0" smtClean="0"/>
              <a:t>c</a:t>
            </a:r>
          </a:p>
          <a:p>
            <a:pPr algn="ctr">
              <a:lnSpc>
                <a:spcPts val="1700"/>
              </a:lnSpc>
            </a:pPr>
            <a:r>
              <a:rPr lang="en-US" b="0" dirty="0" smtClean="0"/>
              <a:t>t</a:t>
            </a:r>
          </a:p>
        </p:txBody>
      </p:sp>
      <p:cxnSp>
        <p:nvCxnSpPr>
          <p:cNvPr id="30" name="Straight Arrow Connector 29"/>
          <p:cNvCxnSpPr>
            <a:stCxn id="5" idx="4"/>
            <a:endCxn id="10" idx="1"/>
          </p:cNvCxnSpPr>
          <p:nvPr/>
        </p:nvCxnSpPr>
        <p:spPr>
          <a:xfrm>
            <a:off x="1284111" y="2117783"/>
            <a:ext cx="1165153" cy="3460149"/>
          </a:xfrm>
          <a:prstGeom prst="straightConnector1">
            <a:avLst/>
          </a:prstGeom>
          <a:ln>
            <a:solidFill>
              <a:schemeClr val="accent3">
                <a:lumMod val="7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4" idx="1"/>
          </p:cNvCxnSpPr>
          <p:nvPr/>
        </p:nvCxnSpPr>
        <p:spPr>
          <a:xfrm>
            <a:off x="3018063" y="3772537"/>
            <a:ext cx="1053331" cy="1306781"/>
          </a:xfrm>
          <a:prstGeom prst="straightConnector1">
            <a:avLst/>
          </a:prstGeom>
          <a:ln>
            <a:solidFill>
              <a:srgbClr val="77933C"/>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 idx="5"/>
          </p:cNvCxnSpPr>
          <p:nvPr/>
        </p:nvCxnSpPr>
        <p:spPr>
          <a:xfrm>
            <a:off x="4946915" y="2218112"/>
            <a:ext cx="846156" cy="1126221"/>
          </a:xfrm>
          <a:prstGeom prst="straightConnector1">
            <a:avLst/>
          </a:prstGeom>
          <a:ln>
            <a:solidFill>
              <a:srgbClr val="77933C"/>
            </a:solidFill>
            <a:prstDash val="dash"/>
            <a:tailEnd type="triangle" w="lg" len="lg"/>
          </a:ln>
        </p:spPr>
        <p:style>
          <a:lnRef idx="2">
            <a:schemeClr val="accent1"/>
          </a:lnRef>
          <a:fillRef idx="0">
            <a:schemeClr val="accent1"/>
          </a:fillRef>
          <a:effectRef idx="1">
            <a:schemeClr val="accent1"/>
          </a:effectRef>
          <a:fontRef idx="minor">
            <a:schemeClr val="tx1"/>
          </a:fontRef>
        </p:style>
      </p:cxnSp>
      <p:pic>
        <p:nvPicPr>
          <p:cNvPr id="37" name="Picture 3" descr="C:\Documents and Settings\arie\Local Settings\Temporary Internet Files\Content.IE5\CDV5HDAD\MC900441310[1].png"/>
          <p:cNvPicPr>
            <a:picLocks noChangeAspect="1" noChangeArrowheads="1"/>
          </p:cNvPicPr>
          <p:nvPr/>
        </p:nvPicPr>
        <p:blipFill>
          <a:blip r:embed="rId2" cstate="print"/>
          <a:srcRect/>
          <a:stretch>
            <a:fillRect/>
          </a:stretch>
        </p:blipFill>
        <p:spPr bwMode="auto">
          <a:xfrm>
            <a:off x="6336810" y="2675353"/>
            <a:ext cx="829959" cy="829959"/>
          </a:xfrm>
          <a:prstGeom prst="rect">
            <a:avLst/>
          </a:prstGeom>
          <a:noFill/>
        </p:spPr>
      </p:pic>
    </p:spTree>
    <p:extLst>
      <p:ext uri="{BB962C8B-B14F-4D97-AF65-F5344CB8AC3E}">
        <p14:creationId xmlns:p14="http://schemas.microsoft.com/office/powerpoint/2010/main" val="20943459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animBg="1"/>
      <p:bldP spid="12" grpId="0"/>
      <p:bldP spid="13" grpId="0" animBg="1"/>
      <p:bldP spid="14" grpId="0" animBg="1"/>
      <p:bldP spid="15" grpId="0"/>
      <p:bldP spid="16" grpId="0" animBg="1"/>
      <p:bldP spid="17"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Mixing Over- and Under-</a:t>
            </a:r>
            <a:endParaRPr lang="en-US" dirty="0"/>
          </a:p>
        </p:txBody>
      </p:sp>
      <p:sp>
        <p:nvSpPr>
          <p:cNvPr id="5" name="Oval 4"/>
          <p:cNvSpPr/>
          <p:nvPr/>
        </p:nvSpPr>
        <p:spPr>
          <a:xfrm>
            <a:off x="1072444" y="1767829"/>
            <a:ext cx="423333" cy="349954"/>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565398" y="1636895"/>
            <a:ext cx="595490" cy="603954"/>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71243" y="1509892"/>
            <a:ext cx="908756" cy="829731"/>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93071" y="1506219"/>
            <a:ext cx="543739" cy="523220"/>
          </a:xfrm>
          <a:prstGeom prst="rect">
            <a:avLst/>
          </a:prstGeom>
          <a:noFill/>
        </p:spPr>
        <p:txBody>
          <a:bodyPr wrap="none" rtlCol="0">
            <a:spAutoFit/>
          </a:bodyPr>
          <a:lstStyle/>
          <a:p>
            <a:r>
              <a:rPr lang="en-US" sz="2800" b="1" dirty="0" smtClean="0"/>
              <a:t>…</a:t>
            </a:r>
            <a:endParaRPr lang="en-US" sz="2800" b="1" dirty="0"/>
          </a:p>
        </p:txBody>
      </p:sp>
      <p:sp>
        <p:nvSpPr>
          <p:cNvPr id="9" name="Oval 8"/>
          <p:cNvSpPr/>
          <p:nvPr/>
        </p:nvSpPr>
        <p:spPr>
          <a:xfrm>
            <a:off x="6990642" y="1299290"/>
            <a:ext cx="1377247" cy="122626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281462" y="5419016"/>
            <a:ext cx="1145824" cy="10851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Oval 10"/>
          <p:cNvSpPr/>
          <p:nvPr/>
        </p:nvSpPr>
        <p:spPr>
          <a:xfrm>
            <a:off x="2424287" y="4429165"/>
            <a:ext cx="863603" cy="83145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Box 11"/>
          <p:cNvSpPr txBox="1"/>
          <p:nvPr/>
        </p:nvSpPr>
        <p:spPr>
          <a:xfrm rot="16200000">
            <a:off x="2484583" y="3811019"/>
            <a:ext cx="543739" cy="523220"/>
          </a:xfrm>
          <a:prstGeom prst="rect">
            <a:avLst/>
          </a:prstGeom>
          <a:noFill/>
        </p:spPr>
        <p:txBody>
          <a:bodyPr wrap="none" rtlCol="0">
            <a:spAutoFit/>
          </a:bodyPr>
          <a:lstStyle/>
          <a:p>
            <a:r>
              <a:rPr lang="en-US" sz="2800" b="1" dirty="0" smtClean="0"/>
              <a:t>…</a:t>
            </a:r>
            <a:endParaRPr lang="en-US" sz="2800" b="1" dirty="0"/>
          </a:p>
        </p:txBody>
      </p:sp>
      <p:sp>
        <p:nvSpPr>
          <p:cNvPr id="13" name="Oval 12"/>
          <p:cNvSpPr/>
          <p:nvPr/>
        </p:nvSpPr>
        <p:spPr>
          <a:xfrm>
            <a:off x="2494840" y="3090333"/>
            <a:ext cx="736603" cy="6822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Oval 13"/>
          <p:cNvSpPr/>
          <p:nvPr/>
        </p:nvSpPr>
        <p:spPr>
          <a:xfrm>
            <a:off x="3835397" y="4854222"/>
            <a:ext cx="1611491" cy="15370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TextBox 14"/>
          <p:cNvSpPr txBox="1"/>
          <p:nvPr/>
        </p:nvSpPr>
        <p:spPr>
          <a:xfrm rot="16200000">
            <a:off x="4265315" y="2608928"/>
            <a:ext cx="543739" cy="523220"/>
          </a:xfrm>
          <a:prstGeom prst="rect">
            <a:avLst/>
          </a:prstGeom>
          <a:noFill/>
        </p:spPr>
        <p:txBody>
          <a:bodyPr wrap="none" rtlCol="0">
            <a:spAutoFit/>
          </a:bodyPr>
          <a:lstStyle/>
          <a:p>
            <a:r>
              <a:rPr lang="en-US" sz="2800" b="1" dirty="0" smtClean="0"/>
              <a:t>…</a:t>
            </a:r>
            <a:endParaRPr lang="en-US" sz="2800" b="1" dirty="0"/>
          </a:p>
        </p:txBody>
      </p:sp>
      <p:sp>
        <p:nvSpPr>
          <p:cNvPr id="16" name="Oval 15"/>
          <p:cNvSpPr/>
          <p:nvPr/>
        </p:nvSpPr>
        <p:spPr>
          <a:xfrm>
            <a:off x="4053819" y="3444123"/>
            <a:ext cx="1136249" cy="109793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Oval 16"/>
          <p:cNvSpPr/>
          <p:nvPr/>
        </p:nvSpPr>
        <p:spPr>
          <a:xfrm>
            <a:off x="6613994" y="4542054"/>
            <a:ext cx="2190046" cy="19621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Oval 18"/>
          <p:cNvSpPr/>
          <p:nvPr/>
        </p:nvSpPr>
        <p:spPr>
          <a:xfrm>
            <a:off x="6835881" y="2906123"/>
            <a:ext cx="1696158" cy="152304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Box 19"/>
          <p:cNvSpPr txBox="1"/>
          <p:nvPr/>
        </p:nvSpPr>
        <p:spPr>
          <a:xfrm>
            <a:off x="5793071" y="4018834"/>
            <a:ext cx="543739" cy="523220"/>
          </a:xfrm>
          <a:prstGeom prst="rect">
            <a:avLst/>
          </a:prstGeom>
          <a:noFill/>
        </p:spPr>
        <p:txBody>
          <a:bodyPr wrap="none" rtlCol="0">
            <a:spAutoFit/>
          </a:bodyPr>
          <a:lstStyle/>
          <a:p>
            <a:r>
              <a:rPr lang="en-US" sz="2800" b="1" dirty="0" smtClean="0"/>
              <a:t>…</a:t>
            </a:r>
            <a:endParaRPr lang="en-US" sz="2800" b="1" dirty="0"/>
          </a:p>
        </p:txBody>
      </p:sp>
      <p:sp>
        <p:nvSpPr>
          <p:cNvPr id="25" name="Striped Right Arrow 24"/>
          <p:cNvSpPr/>
          <p:nvPr/>
        </p:nvSpPr>
        <p:spPr>
          <a:xfrm rot="5400000">
            <a:off x="-1487040" y="3539448"/>
            <a:ext cx="4264684" cy="904469"/>
          </a:xfrm>
          <a:prstGeom prst="stripedRightArrow">
            <a:avLst>
              <a:gd name="adj1" fmla="val 32912"/>
              <a:gd name="adj2" fmla="val 74208"/>
            </a:avLst>
          </a:prstGeom>
          <a:solidFill>
            <a:schemeClr val="accent4">
              <a:lumMod val="75000"/>
              <a:alpha val="98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Striped Right Arrow 25"/>
          <p:cNvSpPr/>
          <p:nvPr/>
        </p:nvSpPr>
        <p:spPr>
          <a:xfrm>
            <a:off x="1182203" y="735820"/>
            <a:ext cx="5653677" cy="933232"/>
          </a:xfrm>
          <a:prstGeom prst="stripedRightArrow">
            <a:avLst>
              <a:gd name="adj1" fmla="val 32912"/>
              <a:gd name="adj2" fmla="val 74208"/>
            </a:avLst>
          </a:prstGeom>
          <a:solidFill>
            <a:schemeClr val="accent6">
              <a:lumMod val="75000"/>
              <a:alpha val="98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TextBox 26"/>
          <p:cNvSpPr txBox="1"/>
          <p:nvPr/>
        </p:nvSpPr>
        <p:spPr>
          <a:xfrm>
            <a:off x="2424287" y="999445"/>
            <a:ext cx="2455570" cy="369332"/>
          </a:xfrm>
          <a:prstGeom prst="rect">
            <a:avLst/>
          </a:prstGeom>
          <a:noFill/>
        </p:spPr>
        <p:txBody>
          <a:bodyPr wrap="none" rtlCol="0">
            <a:spAutoFit/>
          </a:bodyPr>
          <a:lstStyle/>
          <a:p>
            <a:r>
              <a:rPr lang="en-US" dirty="0" smtClean="0"/>
              <a:t>Under-approximations</a:t>
            </a:r>
            <a:endParaRPr lang="en-US" dirty="0"/>
          </a:p>
        </p:txBody>
      </p:sp>
      <p:sp>
        <p:nvSpPr>
          <p:cNvPr id="28" name="TextBox 27"/>
          <p:cNvSpPr txBox="1"/>
          <p:nvPr/>
        </p:nvSpPr>
        <p:spPr>
          <a:xfrm>
            <a:off x="485422" y="2646597"/>
            <a:ext cx="351378" cy="2308324"/>
          </a:xfrm>
          <a:prstGeom prst="rect">
            <a:avLst/>
          </a:prstGeom>
          <a:noFill/>
        </p:spPr>
        <p:txBody>
          <a:bodyPr wrap="none" rtlCol="0">
            <a:spAutoFit/>
          </a:bodyPr>
          <a:lstStyle/>
          <a:p>
            <a:pPr algn="ctr"/>
            <a:r>
              <a:rPr lang="en-US" dirty="0" smtClean="0"/>
              <a:t>A</a:t>
            </a:r>
          </a:p>
          <a:p>
            <a:pPr algn="ctr"/>
            <a:r>
              <a:rPr lang="en-US" dirty="0" smtClean="0"/>
              <a:t>b</a:t>
            </a:r>
          </a:p>
          <a:p>
            <a:pPr algn="ctr"/>
            <a:r>
              <a:rPr lang="en-US" dirty="0" smtClean="0"/>
              <a:t>s</a:t>
            </a:r>
          </a:p>
          <a:p>
            <a:pPr algn="ctr"/>
            <a:r>
              <a:rPr lang="en-US" dirty="0" smtClean="0"/>
              <a:t>t</a:t>
            </a:r>
          </a:p>
          <a:p>
            <a:pPr algn="ctr"/>
            <a:r>
              <a:rPr lang="en-US" dirty="0" smtClean="0"/>
              <a:t>r</a:t>
            </a:r>
          </a:p>
          <a:p>
            <a:pPr algn="ctr"/>
            <a:r>
              <a:rPr lang="en-US" dirty="0" smtClean="0"/>
              <a:t>a</a:t>
            </a:r>
          </a:p>
          <a:p>
            <a:pPr algn="ctr"/>
            <a:r>
              <a:rPr lang="en-US" dirty="0" smtClean="0"/>
              <a:t>c</a:t>
            </a:r>
          </a:p>
          <a:p>
            <a:pPr algn="ctr"/>
            <a:r>
              <a:rPr lang="en-US" dirty="0" smtClean="0"/>
              <a:t>t</a:t>
            </a:r>
          </a:p>
        </p:txBody>
      </p:sp>
      <p:cxnSp>
        <p:nvCxnSpPr>
          <p:cNvPr id="30" name="Straight Arrow Connector 29"/>
          <p:cNvCxnSpPr>
            <a:stCxn id="5" idx="4"/>
            <a:endCxn id="10" idx="1"/>
          </p:cNvCxnSpPr>
          <p:nvPr/>
        </p:nvCxnSpPr>
        <p:spPr>
          <a:xfrm>
            <a:off x="1284111" y="2117783"/>
            <a:ext cx="1165153" cy="3460149"/>
          </a:xfrm>
          <a:prstGeom prst="straightConnector1">
            <a:avLst/>
          </a:prstGeom>
          <a:ln>
            <a:solidFill>
              <a:schemeClr val="accent3">
                <a:lumMod val="7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4" idx="1"/>
          </p:cNvCxnSpPr>
          <p:nvPr/>
        </p:nvCxnSpPr>
        <p:spPr>
          <a:xfrm>
            <a:off x="3018063" y="3772537"/>
            <a:ext cx="1053331" cy="1306781"/>
          </a:xfrm>
          <a:prstGeom prst="straightConnector1">
            <a:avLst/>
          </a:prstGeom>
          <a:ln>
            <a:solidFill>
              <a:srgbClr val="77933C"/>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 idx="5"/>
          </p:cNvCxnSpPr>
          <p:nvPr/>
        </p:nvCxnSpPr>
        <p:spPr>
          <a:xfrm>
            <a:off x="4946915" y="2218112"/>
            <a:ext cx="846156" cy="1126221"/>
          </a:xfrm>
          <a:prstGeom prst="straightConnector1">
            <a:avLst/>
          </a:prstGeom>
          <a:ln>
            <a:solidFill>
              <a:srgbClr val="77933C"/>
            </a:solidFill>
            <a:prstDash val="dash"/>
            <a:tailEnd type="triangle" w="lg" len="lg"/>
          </a:ln>
        </p:spPr>
        <p:style>
          <a:lnRef idx="2">
            <a:schemeClr val="accent1"/>
          </a:lnRef>
          <a:fillRef idx="0">
            <a:schemeClr val="accent1"/>
          </a:fillRef>
          <a:effectRef idx="1">
            <a:schemeClr val="accent1"/>
          </a:effectRef>
          <a:fontRef idx="minor">
            <a:schemeClr val="tx1"/>
          </a:fontRef>
        </p:style>
      </p:cxnSp>
      <p:pic>
        <p:nvPicPr>
          <p:cNvPr id="37" name="Picture 3" descr="C:\Documents and Settings\arie\Local Settings\Temporary Internet Files\Content.IE5\CDV5HDAD\MC900441310[1].png"/>
          <p:cNvPicPr>
            <a:picLocks noChangeAspect="1" noChangeArrowheads="1"/>
          </p:cNvPicPr>
          <p:nvPr/>
        </p:nvPicPr>
        <p:blipFill>
          <a:blip r:embed="rId2" cstate="print"/>
          <a:srcRect/>
          <a:stretch>
            <a:fillRect/>
          </a:stretch>
        </p:blipFill>
        <p:spPr bwMode="auto">
          <a:xfrm>
            <a:off x="6336810" y="2675353"/>
            <a:ext cx="829959" cy="829959"/>
          </a:xfrm>
          <a:prstGeom prst="rect">
            <a:avLst/>
          </a:prstGeom>
          <a:noFill/>
        </p:spPr>
      </p:pic>
      <p:pic>
        <p:nvPicPr>
          <p:cNvPr id="22" name="Picture 21"/>
          <p:cNvPicPr>
            <a:picLocks noChangeAspect="1"/>
          </p:cNvPicPr>
          <p:nvPr/>
        </p:nvPicPr>
        <p:blipFill>
          <a:blip r:embed="rId3">
            <a:clrChange>
              <a:clrFrom>
                <a:srgbClr val="FFFFFF"/>
              </a:clrFrom>
              <a:clrTo>
                <a:srgbClr val="FFFFFF">
                  <a:alpha val="0"/>
                </a:srgbClr>
              </a:clrTo>
            </a:clrChange>
            <a:alphaModFix amt="70000"/>
          </a:blip>
          <a:stretch>
            <a:fillRect/>
          </a:stretch>
        </p:blipFill>
        <p:spPr>
          <a:xfrm>
            <a:off x="193068" y="685800"/>
            <a:ext cx="8625084" cy="5793353"/>
          </a:xfrm>
          <a:prstGeom prst="rect">
            <a:avLst/>
          </a:prstGeom>
        </p:spPr>
      </p:pic>
      <p:sp>
        <p:nvSpPr>
          <p:cNvPr id="23" name="Rounded Rectangular Callout 22"/>
          <p:cNvSpPr/>
          <p:nvPr/>
        </p:nvSpPr>
        <p:spPr>
          <a:xfrm>
            <a:off x="4798795" y="2133600"/>
            <a:ext cx="1449605" cy="737879"/>
          </a:xfrm>
          <a:prstGeom prst="wedgeRoundRectCallout">
            <a:avLst>
              <a:gd name="adj1" fmla="val -131334"/>
              <a:gd name="adj2" fmla="val 19461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dirty="0" smtClean="0">
                <a:solidFill>
                  <a:srgbClr val="000000"/>
                </a:solidFill>
              </a:rPr>
              <a:t>not monotonic</a:t>
            </a:r>
            <a:endParaRPr lang="en-US" b="0" dirty="0">
              <a:solidFill>
                <a:srgbClr val="000000"/>
              </a:solidFill>
            </a:endParaRPr>
          </a:p>
        </p:txBody>
      </p:sp>
    </p:spTree>
    <p:extLst>
      <p:ext uri="{BB962C8B-B14F-4D97-AF65-F5344CB8AC3E}">
        <p14:creationId xmlns:p14="http://schemas.microsoft.com/office/powerpoint/2010/main" val="2924117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Mixing Over- and Under-</a:t>
            </a:r>
            <a:endParaRPr lang="en-US" dirty="0"/>
          </a:p>
        </p:txBody>
      </p:sp>
      <p:sp>
        <p:nvSpPr>
          <p:cNvPr id="5" name="Oval 4"/>
          <p:cNvSpPr/>
          <p:nvPr/>
        </p:nvSpPr>
        <p:spPr>
          <a:xfrm>
            <a:off x="1072444" y="1767829"/>
            <a:ext cx="423333" cy="349954"/>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565398" y="1636895"/>
            <a:ext cx="595490" cy="603954"/>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71243" y="1509892"/>
            <a:ext cx="908756" cy="829731"/>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93071" y="1506219"/>
            <a:ext cx="543739" cy="523220"/>
          </a:xfrm>
          <a:prstGeom prst="rect">
            <a:avLst/>
          </a:prstGeom>
          <a:noFill/>
        </p:spPr>
        <p:txBody>
          <a:bodyPr wrap="none" rtlCol="0">
            <a:spAutoFit/>
          </a:bodyPr>
          <a:lstStyle/>
          <a:p>
            <a:r>
              <a:rPr lang="en-US" sz="2800" b="1" dirty="0" smtClean="0"/>
              <a:t>…</a:t>
            </a:r>
            <a:endParaRPr lang="en-US" sz="2800" b="1" dirty="0"/>
          </a:p>
        </p:txBody>
      </p:sp>
      <p:sp>
        <p:nvSpPr>
          <p:cNvPr id="9" name="Oval 8"/>
          <p:cNvSpPr/>
          <p:nvPr/>
        </p:nvSpPr>
        <p:spPr>
          <a:xfrm>
            <a:off x="6990642" y="1299290"/>
            <a:ext cx="1377247" cy="122626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281462" y="5419016"/>
            <a:ext cx="1145824" cy="10851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Oval 10"/>
          <p:cNvSpPr/>
          <p:nvPr/>
        </p:nvSpPr>
        <p:spPr>
          <a:xfrm>
            <a:off x="2424287" y="4429165"/>
            <a:ext cx="863603" cy="83145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Box 11"/>
          <p:cNvSpPr txBox="1"/>
          <p:nvPr/>
        </p:nvSpPr>
        <p:spPr>
          <a:xfrm rot="16200000">
            <a:off x="2484583" y="3811019"/>
            <a:ext cx="543739" cy="523220"/>
          </a:xfrm>
          <a:prstGeom prst="rect">
            <a:avLst/>
          </a:prstGeom>
          <a:noFill/>
        </p:spPr>
        <p:txBody>
          <a:bodyPr wrap="none" rtlCol="0">
            <a:spAutoFit/>
          </a:bodyPr>
          <a:lstStyle/>
          <a:p>
            <a:r>
              <a:rPr lang="en-US" sz="2800" b="1" dirty="0" smtClean="0"/>
              <a:t>…</a:t>
            </a:r>
            <a:endParaRPr lang="en-US" sz="2800" b="1" dirty="0"/>
          </a:p>
        </p:txBody>
      </p:sp>
      <p:sp>
        <p:nvSpPr>
          <p:cNvPr id="13" name="Oval 12"/>
          <p:cNvSpPr/>
          <p:nvPr/>
        </p:nvSpPr>
        <p:spPr>
          <a:xfrm>
            <a:off x="2494840" y="3090333"/>
            <a:ext cx="736603" cy="6822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Oval 13"/>
          <p:cNvSpPr/>
          <p:nvPr/>
        </p:nvSpPr>
        <p:spPr>
          <a:xfrm>
            <a:off x="3835397" y="4854222"/>
            <a:ext cx="1611491" cy="15370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TextBox 14"/>
          <p:cNvSpPr txBox="1"/>
          <p:nvPr/>
        </p:nvSpPr>
        <p:spPr>
          <a:xfrm rot="16200000">
            <a:off x="4265315" y="2608928"/>
            <a:ext cx="543739" cy="523220"/>
          </a:xfrm>
          <a:prstGeom prst="rect">
            <a:avLst/>
          </a:prstGeom>
          <a:noFill/>
        </p:spPr>
        <p:txBody>
          <a:bodyPr wrap="none" rtlCol="0">
            <a:spAutoFit/>
          </a:bodyPr>
          <a:lstStyle/>
          <a:p>
            <a:r>
              <a:rPr lang="en-US" sz="2800" b="1" dirty="0" smtClean="0"/>
              <a:t>…</a:t>
            </a:r>
            <a:endParaRPr lang="en-US" sz="2800" b="1" dirty="0"/>
          </a:p>
        </p:txBody>
      </p:sp>
      <p:sp>
        <p:nvSpPr>
          <p:cNvPr id="16" name="Oval 15"/>
          <p:cNvSpPr/>
          <p:nvPr/>
        </p:nvSpPr>
        <p:spPr>
          <a:xfrm>
            <a:off x="4053819" y="3444123"/>
            <a:ext cx="1136249" cy="109793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Oval 16"/>
          <p:cNvSpPr/>
          <p:nvPr/>
        </p:nvSpPr>
        <p:spPr>
          <a:xfrm>
            <a:off x="6613994" y="4542054"/>
            <a:ext cx="2190046" cy="19621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Oval 18"/>
          <p:cNvSpPr/>
          <p:nvPr/>
        </p:nvSpPr>
        <p:spPr>
          <a:xfrm>
            <a:off x="6835881" y="2906123"/>
            <a:ext cx="1696158" cy="152304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Box 19"/>
          <p:cNvSpPr txBox="1"/>
          <p:nvPr/>
        </p:nvSpPr>
        <p:spPr>
          <a:xfrm>
            <a:off x="5793071" y="4018834"/>
            <a:ext cx="543739" cy="523220"/>
          </a:xfrm>
          <a:prstGeom prst="rect">
            <a:avLst/>
          </a:prstGeom>
          <a:noFill/>
        </p:spPr>
        <p:txBody>
          <a:bodyPr wrap="none" rtlCol="0">
            <a:spAutoFit/>
          </a:bodyPr>
          <a:lstStyle/>
          <a:p>
            <a:r>
              <a:rPr lang="en-US" sz="2800" b="1" dirty="0" smtClean="0"/>
              <a:t>…</a:t>
            </a:r>
            <a:endParaRPr lang="en-US" sz="2800" b="1" dirty="0"/>
          </a:p>
        </p:txBody>
      </p:sp>
      <p:sp>
        <p:nvSpPr>
          <p:cNvPr id="25" name="Striped Right Arrow 24"/>
          <p:cNvSpPr/>
          <p:nvPr/>
        </p:nvSpPr>
        <p:spPr>
          <a:xfrm rot="5400000">
            <a:off x="-1487040" y="3539448"/>
            <a:ext cx="4264684" cy="904469"/>
          </a:xfrm>
          <a:prstGeom prst="stripedRightArrow">
            <a:avLst>
              <a:gd name="adj1" fmla="val 32912"/>
              <a:gd name="adj2" fmla="val 74208"/>
            </a:avLst>
          </a:prstGeom>
          <a:solidFill>
            <a:schemeClr val="accent4">
              <a:lumMod val="75000"/>
              <a:alpha val="98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Striped Right Arrow 25"/>
          <p:cNvSpPr/>
          <p:nvPr/>
        </p:nvSpPr>
        <p:spPr>
          <a:xfrm>
            <a:off x="1182203" y="735820"/>
            <a:ext cx="5653677" cy="933232"/>
          </a:xfrm>
          <a:prstGeom prst="stripedRightArrow">
            <a:avLst>
              <a:gd name="adj1" fmla="val 32912"/>
              <a:gd name="adj2" fmla="val 74208"/>
            </a:avLst>
          </a:prstGeom>
          <a:solidFill>
            <a:schemeClr val="accent6">
              <a:lumMod val="75000"/>
              <a:alpha val="98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TextBox 26"/>
          <p:cNvSpPr txBox="1"/>
          <p:nvPr/>
        </p:nvSpPr>
        <p:spPr>
          <a:xfrm>
            <a:off x="2424287" y="999445"/>
            <a:ext cx="2455570" cy="369332"/>
          </a:xfrm>
          <a:prstGeom prst="rect">
            <a:avLst/>
          </a:prstGeom>
          <a:noFill/>
        </p:spPr>
        <p:txBody>
          <a:bodyPr wrap="none" rtlCol="0">
            <a:spAutoFit/>
          </a:bodyPr>
          <a:lstStyle/>
          <a:p>
            <a:r>
              <a:rPr lang="en-US" dirty="0" smtClean="0"/>
              <a:t>Under-approximations</a:t>
            </a:r>
            <a:endParaRPr lang="en-US" dirty="0"/>
          </a:p>
        </p:txBody>
      </p:sp>
      <p:sp>
        <p:nvSpPr>
          <p:cNvPr id="28" name="TextBox 27"/>
          <p:cNvSpPr txBox="1"/>
          <p:nvPr/>
        </p:nvSpPr>
        <p:spPr>
          <a:xfrm>
            <a:off x="485422" y="2646597"/>
            <a:ext cx="351378" cy="2308324"/>
          </a:xfrm>
          <a:prstGeom prst="rect">
            <a:avLst/>
          </a:prstGeom>
          <a:noFill/>
        </p:spPr>
        <p:txBody>
          <a:bodyPr wrap="none" rtlCol="0">
            <a:spAutoFit/>
          </a:bodyPr>
          <a:lstStyle/>
          <a:p>
            <a:pPr algn="ctr"/>
            <a:r>
              <a:rPr lang="en-US" dirty="0" smtClean="0"/>
              <a:t>A</a:t>
            </a:r>
          </a:p>
          <a:p>
            <a:pPr algn="ctr"/>
            <a:r>
              <a:rPr lang="en-US" dirty="0" smtClean="0"/>
              <a:t>b</a:t>
            </a:r>
          </a:p>
          <a:p>
            <a:pPr algn="ctr"/>
            <a:r>
              <a:rPr lang="en-US" dirty="0" smtClean="0"/>
              <a:t>s</a:t>
            </a:r>
          </a:p>
          <a:p>
            <a:pPr algn="ctr"/>
            <a:r>
              <a:rPr lang="en-US" dirty="0" smtClean="0"/>
              <a:t>t</a:t>
            </a:r>
          </a:p>
          <a:p>
            <a:pPr algn="ctr"/>
            <a:r>
              <a:rPr lang="en-US" dirty="0" smtClean="0"/>
              <a:t>r</a:t>
            </a:r>
          </a:p>
          <a:p>
            <a:pPr algn="ctr"/>
            <a:r>
              <a:rPr lang="en-US" dirty="0" smtClean="0"/>
              <a:t>a</a:t>
            </a:r>
          </a:p>
          <a:p>
            <a:pPr algn="ctr"/>
            <a:r>
              <a:rPr lang="en-US" dirty="0" smtClean="0"/>
              <a:t>c</a:t>
            </a:r>
          </a:p>
          <a:p>
            <a:pPr algn="ctr"/>
            <a:r>
              <a:rPr lang="en-US" dirty="0" smtClean="0"/>
              <a:t>t</a:t>
            </a:r>
          </a:p>
        </p:txBody>
      </p:sp>
      <p:cxnSp>
        <p:nvCxnSpPr>
          <p:cNvPr id="30" name="Straight Arrow Connector 29"/>
          <p:cNvCxnSpPr>
            <a:stCxn id="5" idx="4"/>
            <a:endCxn id="10" idx="1"/>
          </p:cNvCxnSpPr>
          <p:nvPr/>
        </p:nvCxnSpPr>
        <p:spPr>
          <a:xfrm>
            <a:off x="1284111" y="2117783"/>
            <a:ext cx="1165153" cy="3460149"/>
          </a:xfrm>
          <a:prstGeom prst="straightConnector1">
            <a:avLst/>
          </a:prstGeom>
          <a:ln>
            <a:solidFill>
              <a:schemeClr val="accent3">
                <a:lumMod val="7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4" idx="1"/>
          </p:cNvCxnSpPr>
          <p:nvPr/>
        </p:nvCxnSpPr>
        <p:spPr>
          <a:xfrm>
            <a:off x="3018063" y="3772537"/>
            <a:ext cx="1053331" cy="1306781"/>
          </a:xfrm>
          <a:prstGeom prst="straightConnector1">
            <a:avLst/>
          </a:prstGeom>
          <a:ln>
            <a:solidFill>
              <a:srgbClr val="77933C"/>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 idx="5"/>
          </p:cNvCxnSpPr>
          <p:nvPr/>
        </p:nvCxnSpPr>
        <p:spPr>
          <a:xfrm>
            <a:off x="4946915" y="2218112"/>
            <a:ext cx="846156" cy="1126221"/>
          </a:xfrm>
          <a:prstGeom prst="straightConnector1">
            <a:avLst/>
          </a:prstGeom>
          <a:ln>
            <a:solidFill>
              <a:srgbClr val="77933C"/>
            </a:solidFill>
            <a:prstDash val="dash"/>
            <a:tailEnd type="triangle" w="lg" len="lg"/>
          </a:ln>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2">
            <a:clrChange>
              <a:clrFrom>
                <a:srgbClr val="FFFFFF"/>
              </a:clrFrom>
              <a:clrTo>
                <a:srgbClr val="FFFFFF">
                  <a:alpha val="0"/>
                </a:srgbClr>
              </a:clrTo>
            </a:clrChange>
            <a:alphaModFix amt="85000"/>
          </a:blip>
          <a:stretch>
            <a:fillRect/>
          </a:stretch>
        </p:blipFill>
        <p:spPr>
          <a:xfrm>
            <a:off x="200375" y="916160"/>
            <a:ext cx="8712200" cy="5588000"/>
          </a:xfrm>
          <a:prstGeom prst="rect">
            <a:avLst/>
          </a:prstGeom>
        </p:spPr>
      </p:pic>
      <p:pic>
        <p:nvPicPr>
          <p:cNvPr id="37" name="Picture 3" descr="C:\Documents and Settings\arie\Local Settings\Temporary Internet Files\Content.IE5\CDV5HDAD\MC900441310[1].png"/>
          <p:cNvPicPr>
            <a:picLocks noChangeAspect="1" noChangeArrowheads="1"/>
          </p:cNvPicPr>
          <p:nvPr/>
        </p:nvPicPr>
        <p:blipFill>
          <a:blip r:embed="rId3" cstate="print"/>
          <a:srcRect/>
          <a:stretch>
            <a:fillRect/>
          </a:stretch>
        </p:blipFill>
        <p:spPr bwMode="auto">
          <a:xfrm>
            <a:off x="6336810" y="2675353"/>
            <a:ext cx="829959" cy="829959"/>
          </a:xfrm>
          <a:prstGeom prst="rect">
            <a:avLst/>
          </a:prstGeom>
          <a:noFill/>
        </p:spPr>
      </p:pic>
      <p:sp>
        <p:nvSpPr>
          <p:cNvPr id="22" name="Rounded Rectangular Callout 21"/>
          <p:cNvSpPr/>
          <p:nvPr/>
        </p:nvSpPr>
        <p:spPr>
          <a:xfrm>
            <a:off x="3835397" y="2117783"/>
            <a:ext cx="1611491" cy="645914"/>
          </a:xfrm>
          <a:prstGeom prst="wedgeRoundRectCallout">
            <a:avLst>
              <a:gd name="adj1" fmla="val 134158"/>
              <a:gd name="adj2" fmla="val 18702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dirty="0" smtClean="0">
                <a:solidFill>
                  <a:srgbClr val="000000"/>
                </a:solidFill>
              </a:rPr>
              <a:t>non-trivial abstraction</a:t>
            </a:r>
            <a:endParaRPr lang="en-US" b="0" dirty="0">
              <a:solidFill>
                <a:srgbClr val="000000"/>
              </a:solidFill>
            </a:endParaRPr>
          </a:p>
        </p:txBody>
      </p:sp>
    </p:spTree>
    <p:extLst>
      <p:ext uri="{BB962C8B-B14F-4D97-AF65-F5344CB8AC3E}">
        <p14:creationId xmlns:p14="http://schemas.microsoft.com/office/powerpoint/2010/main" val="1998055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latin typeface="BlairMdITC TT-Medium"/>
                <a:cs typeface="BlairMdITC TT-Medium"/>
              </a:rPr>
              <a:t>Spacer 1.0</a:t>
            </a:r>
            <a:endParaRPr lang="en-US" dirty="0">
              <a:latin typeface="BlairMdITC TT-Medium"/>
              <a:cs typeface="BlairMdITC TT-Medium"/>
            </a:endParaRPr>
          </a:p>
        </p:txBody>
      </p:sp>
      <p:sp>
        <p:nvSpPr>
          <p:cNvPr id="6" name="Data 5"/>
          <p:cNvSpPr/>
          <p:nvPr/>
        </p:nvSpPr>
        <p:spPr>
          <a:xfrm>
            <a:off x="3816866" y="916995"/>
            <a:ext cx="1834445" cy="612648"/>
          </a:xfrm>
          <a:prstGeom prst="flowChartInputOutp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0" dirty="0" smtClean="0"/>
              <a:t>Program</a:t>
            </a:r>
            <a:endParaRPr lang="en-US" sz="1800" b="0" dirty="0"/>
          </a:p>
        </p:txBody>
      </p:sp>
      <p:sp>
        <p:nvSpPr>
          <p:cNvPr id="7" name="Process 6"/>
          <p:cNvSpPr/>
          <p:nvPr/>
        </p:nvSpPr>
        <p:spPr>
          <a:xfrm>
            <a:off x="3689866" y="2144663"/>
            <a:ext cx="1715911" cy="61264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Under-Approximate</a:t>
            </a:r>
            <a:endParaRPr lang="en-US" b="0" dirty="0"/>
          </a:p>
        </p:txBody>
      </p:sp>
      <p:sp>
        <p:nvSpPr>
          <p:cNvPr id="9" name="Decision 8"/>
          <p:cNvSpPr/>
          <p:nvPr/>
        </p:nvSpPr>
        <p:spPr>
          <a:xfrm>
            <a:off x="3266533" y="3519308"/>
            <a:ext cx="2582334" cy="1425223"/>
          </a:xfrm>
          <a:prstGeom prst="flowChartDecisi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0" dirty="0" smtClean="0"/>
              <a:t>Check Safety</a:t>
            </a:r>
            <a:endParaRPr lang="en-US" b="0" dirty="0"/>
          </a:p>
        </p:txBody>
      </p:sp>
      <p:sp>
        <p:nvSpPr>
          <p:cNvPr id="10" name="Decision 9"/>
          <p:cNvSpPr/>
          <p:nvPr/>
        </p:nvSpPr>
        <p:spPr>
          <a:xfrm>
            <a:off x="6455645" y="3763433"/>
            <a:ext cx="2455334" cy="945444"/>
          </a:xfrm>
          <a:prstGeom prst="flowChartDecis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Feasible?</a:t>
            </a:r>
            <a:endParaRPr lang="en-US" b="0" dirty="0"/>
          </a:p>
        </p:txBody>
      </p:sp>
      <p:sp>
        <p:nvSpPr>
          <p:cNvPr id="12" name="Decision 11"/>
          <p:cNvSpPr/>
          <p:nvPr/>
        </p:nvSpPr>
        <p:spPr>
          <a:xfrm>
            <a:off x="215712" y="3763433"/>
            <a:ext cx="2455334" cy="945444"/>
          </a:xfrm>
          <a:prstGeom prst="flowChartDecis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Feasible?</a:t>
            </a:r>
            <a:endParaRPr lang="en-US" b="0" dirty="0"/>
          </a:p>
        </p:txBody>
      </p:sp>
      <p:sp>
        <p:nvSpPr>
          <p:cNvPr id="14" name="Process 13"/>
          <p:cNvSpPr/>
          <p:nvPr/>
        </p:nvSpPr>
        <p:spPr>
          <a:xfrm>
            <a:off x="867644" y="2144663"/>
            <a:ext cx="1157111" cy="61264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Abstract</a:t>
            </a:r>
            <a:endParaRPr lang="en-US" b="0" dirty="0"/>
          </a:p>
        </p:txBody>
      </p:sp>
      <p:sp>
        <p:nvSpPr>
          <p:cNvPr id="15" name="Process 14"/>
          <p:cNvSpPr/>
          <p:nvPr/>
        </p:nvSpPr>
        <p:spPr>
          <a:xfrm>
            <a:off x="7104755" y="2144663"/>
            <a:ext cx="1157111" cy="61264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Refine</a:t>
            </a:r>
            <a:endParaRPr lang="en-US" b="0" dirty="0"/>
          </a:p>
        </p:txBody>
      </p:sp>
      <p:cxnSp>
        <p:nvCxnSpPr>
          <p:cNvPr id="17" name="Straight Arrow Connector 16"/>
          <p:cNvCxnSpPr>
            <a:stCxn id="6" idx="3"/>
            <a:endCxn id="7" idx="0"/>
          </p:cNvCxnSpPr>
          <p:nvPr/>
        </p:nvCxnSpPr>
        <p:spPr>
          <a:xfrm flipH="1">
            <a:off x="4547822" y="1529643"/>
            <a:ext cx="2822" cy="6150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2"/>
            <a:endCxn id="9" idx="0"/>
          </p:cNvCxnSpPr>
          <p:nvPr/>
        </p:nvCxnSpPr>
        <p:spPr>
          <a:xfrm>
            <a:off x="4547822" y="2757311"/>
            <a:ext cx="9878" cy="761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3"/>
            <a:endCxn id="10" idx="1"/>
          </p:cNvCxnSpPr>
          <p:nvPr/>
        </p:nvCxnSpPr>
        <p:spPr>
          <a:xfrm>
            <a:off x="5848867" y="4231920"/>
            <a:ext cx="606778" cy="4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0" idx="0"/>
            <a:endCxn id="15" idx="2"/>
          </p:cNvCxnSpPr>
          <p:nvPr/>
        </p:nvCxnSpPr>
        <p:spPr>
          <a:xfrm flipH="1" flipV="1">
            <a:off x="7683311" y="2757311"/>
            <a:ext cx="1" cy="1006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5" idx="1"/>
            <a:endCxn id="7" idx="3"/>
          </p:cNvCxnSpPr>
          <p:nvPr/>
        </p:nvCxnSpPr>
        <p:spPr>
          <a:xfrm flipH="1">
            <a:off x="5405777" y="2450987"/>
            <a:ext cx="16989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9" idx="1"/>
            <a:endCxn id="12" idx="3"/>
          </p:cNvCxnSpPr>
          <p:nvPr/>
        </p:nvCxnSpPr>
        <p:spPr>
          <a:xfrm flipH="1">
            <a:off x="2671046" y="4231920"/>
            <a:ext cx="595487" cy="4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2" idx="0"/>
            <a:endCxn id="14" idx="2"/>
          </p:cNvCxnSpPr>
          <p:nvPr/>
        </p:nvCxnSpPr>
        <p:spPr>
          <a:xfrm flipV="1">
            <a:off x="1443379" y="2757311"/>
            <a:ext cx="2821" cy="1006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4" idx="3"/>
            <a:endCxn id="7" idx="1"/>
          </p:cNvCxnSpPr>
          <p:nvPr/>
        </p:nvCxnSpPr>
        <p:spPr>
          <a:xfrm>
            <a:off x="2024755" y="2450987"/>
            <a:ext cx="16651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517315" y="3066534"/>
            <a:ext cx="2950472" cy="400110"/>
          </a:xfrm>
          <a:prstGeom prst="rect">
            <a:avLst/>
          </a:prstGeom>
          <a:noFill/>
        </p:spPr>
        <p:txBody>
          <a:bodyPr wrap="none" rtlCol="0">
            <a:spAutoFit/>
          </a:bodyPr>
          <a:lstStyle/>
          <a:p>
            <a:r>
              <a:rPr lang="en-US" b="0" dirty="0" smtClean="0"/>
              <a:t>Proof-Based Abstraction</a:t>
            </a:r>
            <a:endParaRPr lang="en-US" b="0" dirty="0"/>
          </a:p>
        </p:txBody>
      </p:sp>
      <p:sp>
        <p:nvSpPr>
          <p:cNvPr id="40" name="Curved Down Arrow 39"/>
          <p:cNvSpPr/>
          <p:nvPr/>
        </p:nvSpPr>
        <p:spPr>
          <a:xfrm rot="10800000">
            <a:off x="2264646" y="2919024"/>
            <a:ext cx="1216152" cy="731520"/>
          </a:xfrm>
          <a:prstGeom prst="curvedDownArrow">
            <a:avLst/>
          </a:prstGeom>
          <a:solidFill>
            <a:schemeClr val="accent3">
              <a:lumMod val="5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Curved Up Arrow 40"/>
          <p:cNvSpPr/>
          <p:nvPr/>
        </p:nvSpPr>
        <p:spPr>
          <a:xfrm>
            <a:off x="5611147" y="2931157"/>
            <a:ext cx="1319578" cy="731521"/>
          </a:xfrm>
          <a:prstGeom prst="curvedUpArrow">
            <a:avLst/>
          </a:prstGeom>
          <a:solidFill>
            <a:schemeClr val="accent2">
              <a:lumMod val="75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5661544" y="3072558"/>
            <a:ext cx="1096750" cy="400110"/>
          </a:xfrm>
          <a:prstGeom prst="rect">
            <a:avLst/>
          </a:prstGeom>
          <a:noFill/>
        </p:spPr>
        <p:txBody>
          <a:bodyPr wrap="none" rtlCol="0">
            <a:spAutoFit/>
          </a:bodyPr>
          <a:lstStyle/>
          <a:p>
            <a:r>
              <a:rPr lang="en-US" b="0" dirty="0" smtClean="0"/>
              <a:t>CEGAR</a:t>
            </a:r>
            <a:endParaRPr lang="en-US" b="0" dirty="0"/>
          </a:p>
        </p:txBody>
      </p:sp>
      <p:sp>
        <p:nvSpPr>
          <p:cNvPr id="43" name="TextBox 42"/>
          <p:cNvSpPr txBox="1"/>
          <p:nvPr/>
        </p:nvSpPr>
        <p:spPr>
          <a:xfrm>
            <a:off x="851251" y="3080645"/>
            <a:ext cx="512530" cy="400110"/>
          </a:xfrm>
          <a:prstGeom prst="rect">
            <a:avLst/>
          </a:prstGeom>
          <a:noFill/>
        </p:spPr>
        <p:txBody>
          <a:bodyPr wrap="none" rtlCol="0">
            <a:spAutoFit/>
          </a:bodyPr>
          <a:lstStyle/>
          <a:p>
            <a:r>
              <a:rPr lang="en-US" b="0" dirty="0" smtClean="0"/>
              <a:t>No</a:t>
            </a:r>
            <a:endParaRPr lang="en-US" b="0" dirty="0"/>
          </a:p>
        </p:txBody>
      </p:sp>
      <p:sp>
        <p:nvSpPr>
          <p:cNvPr id="44" name="TextBox 43"/>
          <p:cNvSpPr txBox="1"/>
          <p:nvPr/>
        </p:nvSpPr>
        <p:spPr>
          <a:xfrm>
            <a:off x="7808062" y="3080645"/>
            <a:ext cx="512530" cy="400110"/>
          </a:xfrm>
          <a:prstGeom prst="rect">
            <a:avLst/>
          </a:prstGeom>
          <a:noFill/>
        </p:spPr>
        <p:txBody>
          <a:bodyPr wrap="none" rtlCol="0">
            <a:spAutoFit/>
          </a:bodyPr>
          <a:lstStyle/>
          <a:p>
            <a:r>
              <a:rPr lang="en-US" b="0" dirty="0" smtClean="0"/>
              <a:t>No</a:t>
            </a:r>
            <a:endParaRPr lang="en-US" b="0" dirty="0"/>
          </a:p>
        </p:txBody>
      </p:sp>
      <p:pic>
        <p:nvPicPr>
          <p:cNvPr id="46" name="Picture 3" descr="C:\Documents and Settings\arie\Local Settings\Temporary Internet Files\Content.IE5\CDV5HDAD\MC900441310[1].png"/>
          <p:cNvPicPr>
            <a:picLocks noChangeAspect="1" noChangeArrowheads="1"/>
          </p:cNvPicPr>
          <p:nvPr/>
        </p:nvPicPr>
        <p:blipFill>
          <a:blip r:embed="rId2" cstate="print"/>
          <a:srcRect/>
          <a:stretch>
            <a:fillRect/>
          </a:stretch>
        </p:blipFill>
        <p:spPr bwMode="auto">
          <a:xfrm>
            <a:off x="836600" y="5240867"/>
            <a:ext cx="1219200" cy="1219200"/>
          </a:xfrm>
          <a:prstGeom prst="rect">
            <a:avLst/>
          </a:prstGeom>
          <a:noFill/>
        </p:spPr>
      </p:pic>
      <p:sp>
        <p:nvSpPr>
          <p:cNvPr id="47" name="Multiply 46"/>
          <p:cNvSpPr/>
          <p:nvPr/>
        </p:nvSpPr>
        <p:spPr>
          <a:xfrm>
            <a:off x="7226112" y="5283200"/>
            <a:ext cx="914400" cy="914400"/>
          </a:xfrm>
          <a:prstGeom prst="mathMultiply">
            <a:avLst/>
          </a:prstGeom>
          <a:solidFill>
            <a:srgbClr val="CC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9" name="Straight Arrow Connector 48"/>
          <p:cNvCxnSpPr>
            <a:stCxn id="12" idx="2"/>
            <a:endCxn id="46" idx="0"/>
          </p:cNvCxnSpPr>
          <p:nvPr/>
        </p:nvCxnSpPr>
        <p:spPr>
          <a:xfrm>
            <a:off x="1443379" y="4708877"/>
            <a:ext cx="2821" cy="531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0" idx="2"/>
          </p:cNvCxnSpPr>
          <p:nvPr/>
        </p:nvCxnSpPr>
        <p:spPr>
          <a:xfrm>
            <a:off x="7683312" y="4708877"/>
            <a:ext cx="0" cy="5743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737876" y="4759865"/>
            <a:ext cx="603075" cy="400110"/>
          </a:xfrm>
          <a:prstGeom prst="rect">
            <a:avLst/>
          </a:prstGeom>
          <a:noFill/>
        </p:spPr>
        <p:txBody>
          <a:bodyPr wrap="none" rtlCol="0">
            <a:spAutoFit/>
          </a:bodyPr>
          <a:lstStyle/>
          <a:p>
            <a:r>
              <a:rPr lang="en-US" b="0" dirty="0" smtClean="0"/>
              <a:t>Yes</a:t>
            </a:r>
            <a:endParaRPr lang="en-US" b="0" dirty="0"/>
          </a:p>
        </p:txBody>
      </p:sp>
      <p:sp>
        <p:nvSpPr>
          <p:cNvPr id="55" name="TextBox 54"/>
          <p:cNvSpPr txBox="1"/>
          <p:nvPr/>
        </p:nvSpPr>
        <p:spPr>
          <a:xfrm>
            <a:off x="7803535" y="4759865"/>
            <a:ext cx="603075" cy="400110"/>
          </a:xfrm>
          <a:prstGeom prst="rect">
            <a:avLst/>
          </a:prstGeom>
          <a:noFill/>
        </p:spPr>
        <p:txBody>
          <a:bodyPr wrap="none" rtlCol="0">
            <a:spAutoFit/>
          </a:bodyPr>
          <a:lstStyle/>
          <a:p>
            <a:r>
              <a:rPr lang="en-US" b="0" dirty="0" smtClean="0"/>
              <a:t>Yes</a:t>
            </a:r>
            <a:endParaRPr lang="en-US" b="0" dirty="0"/>
          </a:p>
        </p:txBody>
      </p:sp>
      <p:sp>
        <p:nvSpPr>
          <p:cNvPr id="56" name="TextBox 55"/>
          <p:cNvSpPr txBox="1"/>
          <p:nvPr/>
        </p:nvSpPr>
        <p:spPr>
          <a:xfrm>
            <a:off x="2119966" y="4367767"/>
            <a:ext cx="1620957" cy="400110"/>
          </a:xfrm>
          <a:prstGeom prst="rect">
            <a:avLst/>
          </a:prstGeom>
          <a:noFill/>
        </p:spPr>
        <p:txBody>
          <a:bodyPr wrap="none" rtlCol="0">
            <a:spAutoFit/>
          </a:bodyPr>
          <a:lstStyle/>
          <a:p>
            <a:r>
              <a:rPr lang="en-US" b="0" dirty="0" smtClean="0"/>
              <a:t>Safety Proof</a:t>
            </a:r>
            <a:endParaRPr lang="en-US" b="0" dirty="0"/>
          </a:p>
        </p:txBody>
      </p:sp>
      <p:sp>
        <p:nvSpPr>
          <p:cNvPr id="57" name="TextBox 56"/>
          <p:cNvSpPr txBox="1"/>
          <p:nvPr/>
        </p:nvSpPr>
        <p:spPr>
          <a:xfrm>
            <a:off x="5253641" y="4367767"/>
            <a:ext cx="2066566" cy="400110"/>
          </a:xfrm>
          <a:prstGeom prst="rect">
            <a:avLst/>
          </a:prstGeom>
          <a:noFill/>
        </p:spPr>
        <p:txBody>
          <a:bodyPr wrap="none" rtlCol="0">
            <a:spAutoFit/>
          </a:bodyPr>
          <a:lstStyle/>
          <a:p>
            <a:r>
              <a:rPr lang="en-US" b="0" dirty="0" smtClean="0"/>
              <a:t>Counterexample</a:t>
            </a:r>
            <a:endParaRPr lang="en-US" b="0" dirty="0"/>
          </a:p>
        </p:txBody>
      </p:sp>
    </p:spTree>
    <p:extLst>
      <p:ext uri="{BB962C8B-B14F-4D97-AF65-F5344CB8AC3E}">
        <p14:creationId xmlns:p14="http://schemas.microsoft.com/office/powerpoint/2010/main" val="847689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cs typeface="BlairMdITC TT-Medium"/>
              </a:rPr>
              <a:t>Spacer by Example</a:t>
            </a:r>
            <a:endParaRPr lang="en-US" dirty="0"/>
          </a:p>
        </p:txBody>
      </p:sp>
      <p:sp>
        <p:nvSpPr>
          <p:cNvPr id="6" name="TextBox 5"/>
          <p:cNvSpPr txBox="1"/>
          <p:nvPr/>
        </p:nvSpPr>
        <p:spPr>
          <a:xfrm>
            <a:off x="1985095" y="1185333"/>
            <a:ext cx="5620850"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endParaRPr lang="en-US" sz="1600" b="0" dirty="0" smtClean="0">
              <a:latin typeface="Consolas"/>
              <a:cs typeface="Consolas"/>
            </a:endParaRP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a:latin typeface="Consolas"/>
                <a:cs typeface="Consolas"/>
              </a:rPr>
              <a:t>	</a:t>
            </a:r>
            <a:endParaRPr lang="en-US" sz="1600" b="0" dirty="0" smtClean="0">
              <a:latin typeface="Consolas"/>
              <a:cs typeface="Consolas"/>
            </a:endParaRPr>
          </a:p>
          <a:p>
            <a:pPr algn="l">
              <a:lnSpc>
                <a:spcPts val="1020"/>
              </a:lnSpc>
            </a:pPr>
            <a:r>
              <a:rPr lang="en-US" sz="1600" b="0" dirty="0">
                <a:latin typeface="Consolas"/>
                <a:cs typeface="Consolas"/>
              </a:rPr>
              <a:t>	</a:t>
            </a:r>
            <a:endParaRPr lang="en-US" sz="1600" b="0" dirty="0" smtClean="0">
              <a:latin typeface="Consolas"/>
              <a:cs typeface="Consolas"/>
            </a:endParaRPr>
          </a:p>
          <a:p>
            <a:pPr algn="l">
              <a:lnSpc>
                <a:spcPts val="1020"/>
              </a:lnSpc>
            </a:pPr>
            <a:r>
              <a:rPr lang="en-US" sz="1600" b="0" dirty="0">
                <a:latin typeface="Consolas"/>
                <a:cs typeface="Consolas"/>
              </a:rPr>
              <a:t>	</a:t>
            </a:r>
            <a:endParaRPr lang="en-US" sz="1600" b="0" dirty="0" smtClean="0">
              <a:latin typeface="Consolas"/>
              <a:cs typeface="Consolas"/>
            </a:endParaRP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y += 100;</a:t>
            </a:r>
          </a:p>
          <a:p>
            <a:pPr algn="l">
              <a:lnSpc>
                <a:spcPts val="1020"/>
              </a:lnSpc>
            </a:pPr>
            <a:r>
              <a:rPr lang="en-US" sz="1600" b="0" dirty="0">
                <a:latin typeface="Consolas"/>
                <a:cs typeface="Consolas"/>
              </a:rPr>
              <a:t>	</a:t>
            </a:r>
            <a:r>
              <a:rPr lang="en-US" sz="1600" b="0" dirty="0" smtClean="0">
                <a:latin typeface="Consolas"/>
                <a:cs typeface="Consolas"/>
              </a:rPr>
              <a:t>::	(x ≥ 4) -&gt; x++; y++;</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y = −y;</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latin typeface="Consolas"/>
                <a:cs typeface="Consolas"/>
              </a:rPr>
              <a:t>w++; z += 10;</a:t>
            </a:r>
          </a:p>
          <a:p>
            <a:pPr algn="l">
              <a:lnSpc>
                <a:spcPts val="1020"/>
              </a:lnSpc>
            </a:pPr>
            <a:r>
              <a:rPr lang="en-US" sz="1600" b="0" dirty="0">
                <a:latin typeface="Consolas"/>
                <a:cs typeface="Consolas"/>
              </a:rPr>
              <a:t>	</a:t>
            </a:r>
            <a:endParaRPr lang="en-US" sz="1600" b="0" dirty="0" smtClean="0">
              <a:latin typeface="Consolas"/>
              <a:cs typeface="Consolas"/>
            </a:endParaRP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4 &amp;&amp; y ≤ 2));</a:t>
            </a:r>
          </a:p>
        </p:txBody>
      </p:sp>
      <p:sp>
        <p:nvSpPr>
          <p:cNvPr id="7" name="Rounded Rectangular Callout 6"/>
          <p:cNvSpPr/>
          <p:nvPr/>
        </p:nvSpPr>
        <p:spPr>
          <a:xfrm>
            <a:off x="3948218" y="1185333"/>
            <a:ext cx="4896557" cy="1312333"/>
          </a:xfrm>
          <a:prstGeom prst="wedgeRoundRectCallout">
            <a:avLst>
              <a:gd name="adj1" fmla="val -30919"/>
              <a:gd name="adj2" fmla="val 7755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ts val="1720"/>
              </a:lnSpc>
            </a:pPr>
            <a:r>
              <a:rPr lang="en-US" sz="1600" b="0" dirty="0" smtClean="0">
                <a:latin typeface="Consolas"/>
                <a:cs typeface="Consolas"/>
              </a:rPr>
              <a:t>if (</a:t>
            </a:r>
            <a:r>
              <a:rPr lang="en-US" sz="1600" b="0" dirty="0" err="1" smtClean="0">
                <a:latin typeface="Consolas"/>
                <a:cs typeface="Consolas"/>
              </a:rPr>
              <a:t>nd</a:t>
            </a:r>
            <a:r>
              <a:rPr lang="en-US" sz="1600" b="0" dirty="0" smtClean="0">
                <a:latin typeface="Consolas"/>
                <a:cs typeface="Consolas"/>
              </a:rPr>
              <a:t> ()) {x++; y += 100;}</a:t>
            </a:r>
          </a:p>
          <a:p>
            <a:pPr>
              <a:lnSpc>
                <a:spcPts val="1720"/>
              </a:lnSpc>
            </a:pPr>
            <a:r>
              <a:rPr lang="en-US" sz="1600" b="0" dirty="0" smtClean="0">
                <a:latin typeface="Consolas"/>
                <a:cs typeface="Consolas"/>
              </a:rPr>
              <a:t>else if (</a:t>
            </a:r>
            <a:r>
              <a:rPr lang="en-US" sz="1600" b="0" dirty="0" err="1" smtClean="0">
                <a:latin typeface="Consolas"/>
                <a:cs typeface="Consolas"/>
              </a:rPr>
              <a:t>nd</a:t>
            </a:r>
            <a:r>
              <a:rPr lang="en-US" sz="1600" b="0" dirty="0" smtClean="0">
                <a:latin typeface="Consolas"/>
                <a:cs typeface="Consolas"/>
              </a:rPr>
              <a:t> () &amp;&amp; x ≥ 4) {x++; y++;}</a:t>
            </a:r>
          </a:p>
          <a:p>
            <a:pPr>
              <a:lnSpc>
                <a:spcPts val="1720"/>
              </a:lnSpc>
            </a:pPr>
            <a:r>
              <a:rPr lang="en-US" sz="1600" b="0" dirty="0" smtClean="0">
                <a:latin typeface="Consolas"/>
                <a:cs typeface="Consolas"/>
              </a:rPr>
              <a:t>else if (y &gt; 10w &amp;&amp; z ≥ 100x) {y = −y;}</a:t>
            </a:r>
          </a:p>
          <a:p>
            <a:pPr>
              <a:lnSpc>
                <a:spcPts val="1720"/>
              </a:lnSpc>
            </a:pPr>
            <a:r>
              <a:rPr lang="en-US" sz="1600" b="0" dirty="0" smtClean="0">
                <a:latin typeface="Consolas"/>
                <a:cs typeface="Consolas"/>
              </a:rPr>
              <a:t>else assume (0);</a:t>
            </a:r>
          </a:p>
        </p:txBody>
      </p:sp>
      <p:sp>
        <p:nvSpPr>
          <p:cNvPr id="8" name="Left Brace 7"/>
          <p:cNvSpPr/>
          <p:nvPr/>
        </p:nvSpPr>
        <p:spPr>
          <a:xfrm>
            <a:off x="2108200" y="2945315"/>
            <a:ext cx="474810" cy="1175128"/>
          </a:xfrm>
          <a:prstGeom prst="leftBrace">
            <a:avLst>
              <a:gd name="adj1" fmla="val 8333"/>
              <a:gd name="adj2" fmla="val 4879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12643" y="3277648"/>
            <a:ext cx="1085554" cy="584776"/>
          </a:xfrm>
          <a:prstGeom prst="rect">
            <a:avLst/>
          </a:prstGeom>
          <a:noFill/>
        </p:spPr>
        <p:txBody>
          <a:bodyPr wrap="none" rtlCol="0">
            <a:spAutoFit/>
          </a:bodyPr>
          <a:lstStyle/>
          <a:p>
            <a:pPr>
              <a:spcBef>
                <a:spcPts val="0"/>
              </a:spcBef>
            </a:pPr>
            <a:r>
              <a:rPr lang="en-US" sz="1600" b="0" dirty="0" smtClean="0"/>
              <a:t>guarded </a:t>
            </a:r>
          </a:p>
          <a:p>
            <a:pPr>
              <a:spcBef>
                <a:spcPts val="0"/>
              </a:spcBef>
            </a:pPr>
            <a:r>
              <a:rPr lang="en-US" sz="1600" b="0" dirty="0" smtClean="0"/>
              <a:t>command</a:t>
            </a:r>
            <a:endParaRPr lang="en-US" sz="1600" b="0" dirty="0"/>
          </a:p>
        </p:txBody>
      </p:sp>
      <p:sp>
        <p:nvSpPr>
          <p:cNvPr id="10" name="TextBox 9"/>
          <p:cNvSpPr txBox="1"/>
          <p:nvPr/>
        </p:nvSpPr>
        <p:spPr>
          <a:xfrm>
            <a:off x="7493668" y="2563095"/>
            <a:ext cx="840144" cy="400110"/>
          </a:xfrm>
          <a:prstGeom prst="rect">
            <a:avLst/>
          </a:prstGeom>
          <a:noFill/>
        </p:spPr>
        <p:txBody>
          <a:bodyPr wrap="none" rtlCol="0">
            <a:spAutoFit/>
          </a:bodyPr>
          <a:lstStyle/>
          <a:p>
            <a:r>
              <a:rPr lang="en-US" b="0" dirty="0" smtClean="0"/>
              <a:t>C-like</a:t>
            </a:r>
            <a:endParaRPr lang="en-US" b="0" dirty="0"/>
          </a:p>
        </p:txBody>
      </p:sp>
    </p:spTree>
    <p:extLst>
      <p:ext uri="{BB962C8B-B14F-4D97-AF65-F5344CB8AC3E}">
        <p14:creationId xmlns:p14="http://schemas.microsoft.com/office/powerpoint/2010/main" val="29448714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cs typeface="BlairMdITC TT-Medium"/>
              </a:rPr>
              <a:t>Spacer by Example: Under-approximation</a:t>
            </a:r>
            <a:endParaRPr lang="en-US" dirty="0"/>
          </a:p>
        </p:txBody>
      </p:sp>
      <p:sp>
        <p:nvSpPr>
          <p:cNvPr id="6" name="TextBox 5"/>
          <p:cNvSpPr txBox="1"/>
          <p:nvPr/>
        </p:nvSpPr>
        <p:spPr>
          <a:xfrm>
            <a:off x="1985094" y="1185333"/>
            <a:ext cx="5620850"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rgbClr val="0000FF"/>
                </a:solidFill>
                <a:latin typeface="Consolas"/>
                <a:cs typeface="Consolas"/>
              </a:rPr>
              <a:t>c = 0;</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r>
              <a:rPr lang="en-US" sz="1600" b="0" dirty="0" smtClean="0">
                <a:solidFill>
                  <a:srgbClr val="008000"/>
                </a:solidFill>
                <a:latin typeface="Consolas"/>
                <a:cs typeface="Consolas"/>
              </a:rPr>
              <a:t>// (y &gt; 10w) =&gt; (z &lt; 100x), z ≤ 100x,</a:t>
            </a:r>
          </a:p>
          <a:p>
            <a:pPr algn="l">
              <a:lnSpc>
                <a:spcPts val="1020"/>
              </a:lnSpc>
            </a:pPr>
            <a:r>
              <a:rPr lang="en-US" sz="1600" b="0" dirty="0" smtClean="0">
                <a:solidFill>
                  <a:srgbClr val="008000"/>
                </a:solidFill>
                <a:latin typeface="Consolas"/>
                <a:cs typeface="Consolas"/>
              </a:rPr>
              <a:t>	// x ≤ 2, c ≤ 0 =&gt; x ≤ 0, c ≤ 1 =&gt; x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(c &lt; 2);</a:t>
            </a: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y += 100;</a:t>
            </a:r>
          </a:p>
          <a:p>
            <a:pPr algn="l">
              <a:lnSpc>
                <a:spcPts val="1020"/>
              </a:lnSpc>
            </a:pPr>
            <a:r>
              <a:rPr lang="en-US" sz="1600" b="0" dirty="0">
                <a:latin typeface="Consolas"/>
                <a:cs typeface="Consolas"/>
              </a:rPr>
              <a:t>	</a:t>
            </a:r>
            <a:r>
              <a:rPr lang="en-US" sz="1600" b="0" dirty="0" smtClean="0">
                <a:latin typeface="Consolas"/>
                <a:cs typeface="Consolas"/>
              </a:rPr>
              <a:t>::	(x ≥ 4) -&gt; x++; y++;</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y = −y;</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latin typeface="Consolas"/>
                <a:cs typeface="Consolas"/>
              </a:rPr>
              <a:t>w++; z += 10;</a:t>
            </a:r>
          </a:p>
          <a:p>
            <a:pPr algn="l">
              <a:lnSpc>
                <a:spcPts val="1020"/>
              </a:lnSpc>
            </a:pPr>
            <a:r>
              <a:rPr lang="en-US" sz="1600" b="0" dirty="0">
                <a:latin typeface="Consolas"/>
                <a:cs typeface="Consolas"/>
              </a:rPr>
              <a:t>	</a:t>
            </a:r>
            <a:r>
              <a:rPr lang="en-US" sz="1600" b="0" dirty="0" smtClean="0">
                <a:solidFill>
                  <a:srgbClr val="0000FF"/>
                </a:solidFill>
                <a:latin typeface="Consolas"/>
                <a:cs typeface="Consolas"/>
              </a:rPr>
              <a:t>c += 1;</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4 &amp;&amp; y ≤ 2));</a:t>
            </a:r>
          </a:p>
        </p:txBody>
      </p:sp>
      <p:sp>
        <p:nvSpPr>
          <p:cNvPr id="3" name="TextBox 2"/>
          <p:cNvSpPr txBox="1"/>
          <p:nvPr/>
        </p:nvSpPr>
        <p:spPr>
          <a:xfrm>
            <a:off x="152400" y="3020999"/>
            <a:ext cx="1765803" cy="400110"/>
          </a:xfrm>
          <a:prstGeom prst="rect">
            <a:avLst/>
          </a:prstGeom>
          <a:noFill/>
        </p:spPr>
        <p:txBody>
          <a:bodyPr wrap="none" rtlCol="0">
            <a:spAutoFit/>
          </a:bodyPr>
          <a:lstStyle/>
          <a:p>
            <a:r>
              <a:rPr lang="en-US" b="0" dirty="0" smtClean="0"/>
              <a:t>Add Counters</a:t>
            </a:r>
            <a:endParaRPr lang="en-US" b="0" dirty="0"/>
          </a:p>
        </p:txBody>
      </p:sp>
      <p:sp>
        <p:nvSpPr>
          <p:cNvPr id="4" name="TextBox 3"/>
          <p:cNvSpPr txBox="1"/>
          <p:nvPr/>
        </p:nvSpPr>
        <p:spPr>
          <a:xfrm>
            <a:off x="287867" y="5791200"/>
            <a:ext cx="2301043" cy="369332"/>
          </a:xfrm>
          <a:prstGeom prst="rect">
            <a:avLst/>
          </a:prstGeom>
          <a:noFill/>
        </p:spPr>
        <p:txBody>
          <a:bodyPr wrap="none" rtlCol="0">
            <a:spAutoFit/>
          </a:bodyPr>
          <a:lstStyle/>
          <a:p>
            <a:r>
              <a:rPr lang="en-US" b="1" dirty="0" smtClean="0"/>
              <a:t>Under-approximate</a:t>
            </a:r>
            <a:endParaRPr lang="en-US" b="1" dirty="0"/>
          </a:p>
        </p:txBody>
      </p:sp>
      <p:sp>
        <p:nvSpPr>
          <p:cNvPr id="5" name="TextBox 4"/>
          <p:cNvSpPr txBox="1"/>
          <p:nvPr/>
        </p:nvSpPr>
        <p:spPr>
          <a:xfrm>
            <a:off x="3019963" y="5803738"/>
            <a:ext cx="800520" cy="369332"/>
          </a:xfrm>
          <a:prstGeom prst="rect">
            <a:avLst/>
          </a:prstGeom>
          <a:noFill/>
        </p:spPr>
        <p:txBody>
          <a:bodyPr wrap="none" rtlCol="0">
            <a:spAutoFit/>
          </a:bodyPr>
          <a:lstStyle/>
          <a:p>
            <a:r>
              <a:rPr lang="en-US" b="1" dirty="0" smtClean="0"/>
              <a:t>Solve</a:t>
            </a:r>
            <a:endParaRPr lang="en-US" b="1" dirty="0"/>
          </a:p>
        </p:txBody>
      </p:sp>
      <p:sp>
        <p:nvSpPr>
          <p:cNvPr id="11" name="Rectangle 10"/>
          <p:cNvSpPr/>
          <p:nvPr/>
        </p:nvSpPr>
        <p:spPr>
          <a:xfrm>
            <a:off x="2588910" y="5803738"/>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3" name="Rounded Rectangular Callout 22"/>
          <p:cNvSpPr/>
          <p:nvPr/>
        </p:nvSpPr>
        <p:spPr>
          <a:xfrm>
            <a:off x="7675506" y="1822357"/>
            <a:ext cx="1311463" cy="612648"/>
          </a:xfrm>
          <a:prstGeom prst="wedgeRoundRectCallout">
            <a:avLst>
              <a:gd name="adj1" fmla="val -90307"/>
              <a:gd name="adj2" fmla="val 4897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0" dirty="0" smtClean="0"/>
              <a:t>Loop Invariants</a:t>
            </a:r>
            <a:endParaRPr lang="en-US" sz="1800" b="0" dirty="0"/>
          </a:p>
        </p:txBody>
      </p:sp>
    </p:spTree>
    <p:extLst>
      <p:ext uri="{BB962C8B-B14F-4D97-AF65-F5344CB8AC3E}">
        <p14:creationId xmlns:p14="http://schemas.microsoft.com/office/powerpoint/2010/main" val="17166287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6">
                                            <p:txEl>
                                              <p:pRg st="1" end="1"/>
                                            </p:txEl>
                                          </p:spTgt>
                                        </p:tgtEl>
                                        <p:attrNameLst>
                                          <p:attrName>style.color</p:attrName>
                                        </p:attrNameLst>
                                      </p:cBhvr>
                                      <p:to>
                                        <a:schemeClr val="tx1"/>
                                      </p:to>
                                    </p:animClr>
                                  </p:childTnLst>
                                </p:cTn>
                              </p:par>
                              <p:par>
                                <p:cTn id="15" presetID="3" presetClass="emph" presetSubtype="2" fill="hold" nodeType="withEffect">
                                  <p:stCondLst>
                                    <p:cond delay="0"/>
                                  </p:stCondLst>
                                  <p:childTnLst>
                                    <p:animClr clrSpc="rgb" dir="cw">
                                      <p:cBhvr override="childStyle">
                                        <p:cTn id="16" dur="500" fill="hold"/>
                                        <p:tgtEl>
                                          <p:spTgt spid="6">
                                            <p:txEl>
                                              <p:pRg st="13" end="13"/>
                                            </p:txEl>
                                          </p:spTgt>
                                        </p:tgtEl>
                                        <p:attrNameLst>
                                          <p:attrName>style.color</p:attrName>
                                        </p:attrNameLst>
                                      </p:cBhvr>
                                      <p:to>
                                        <a:schemeClr val="tx1"/>
                                      </p:to>
                                    </p:animClr>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11"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Spacer by </a:t>
            </a:r>
            <a:r>
              <a:rPr lang="en-US" dirty="0" smtClean="0">
                <a:cs typeface="BlairMdITC TT-Medium"/>
              </a:rPr>
              <a:t>Example: Bounded Invariants</a:t>
            </a:r>
            <a:endParaRPr lang="en-US" dirty="0"/>
          </a:p>
        </p:txBody>
      </p:sp>
      <p:sp>
        <p:nvSpPr>
          <p:cNvPr id="6" name="TextBox 5"/>
          <p:cNvSpPr txBox="1"/>
          <p:nvPr/>
        </p:nvSpPr>
        <p:spPr>
          <a:xfrm>
            <a:off x="2151550" y="1185333"/>
            <a:ext cx="5620850"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chemeClr val="tx1"/>
                </a:solidFill>
                <a:latin typeface="Consolas"/>
                <a:cs typeface="Consolas"/>
              </a:rPr>
              <a:t>c = 0;</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r>
              <a:rPr lang="en-US" sz="1600" b="0" dirty="0" smtClean="0">
                <a:solidFill>
                  <a:srgbClr val="008000"/>
                </a:solidFill>
                <a:latin typeface="Consolas"/>
                <a:cs typeface="Consolas"/>
              </a:rPr>
              <a:t>// (y &gt; 10w) =&gt; (z &lt; 100x), z ≤ 100x,</a:t>
            </a:r>
          </a:p>
          <a:p>
            <a:pPr algn="l">
              <a:lnSpc>
                <a:spcPts val="1020"/>
              </a:lnSpc>
            </a:pPr>
            <a:r>
              <a:rPr lang="en-US" sz="1600" b="0" dirty="0" smtClean="0">
                <a:solidFill>
                  <a:srgbClr val="008000"/>
                </a:solidFill>
                <a:latin typeface="Consolas"/>
                <a:cs typeface="Consolas"/>
              </a:rPr>
              <a:t>	// x ≤ 2, c ≤ 0 =&gt; x ≤ 0, c ≤ 1 =&gt; x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(c &lt; 2);</a:t>
            </a: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y += 100;</a:t>
            </a:r>
          </a:p>
          <a:p>
            <a:pPr algn="l">
              <a:lnSpc>
                <a:spcPts val="1020"/>
              </a:lnSpc>
            </a:pPr>
            <a:r>
              <a:rPr lang="en-US" sz="1600" b="0" dirty="0">
                <a:latin typeface="Consolas"/>
                <a:cs typeface="Consolas"/>
              </a:rPr>
              <a:t>	</a:t>
            </a:r>
            <a:r>
              <a:rPr lang="en-US" sz="1600" b="0" dirty="0" smtClean="0">
                <a:latin typeface="Consolas"/>
                <a:cs typeface="Consolas"/>
              </a:rPr>
              <a:t>::	(x ≥ 4) -&gt; x++; y++;</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y = −y;</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latin typeface="Consolas"/>
                <a:cs typeface="Consolas"/>
              </a:rPr>
              <a:t>w++; z += 10;</a:t>
            </a:r>
          </a:p>
          <a:p>
            <a:pPr algn="l">
              <a:lnSpc>
                <a:spcPts val="1020"/>
              </a:lnSpc>
            </a:pPr>
            <a:r>
              <a:rPr lang="en-US" sz="1600" b="0" dirty="0">
                <a:latin typeface="Consolas"/>
                <a:cs typeface="Consolas"/>
              </a:rPr>
              <a:t>	</a:t>
            </a:r>
            <a:r>
              <a:rPr lang="en-US" sz="1600" b="0" dirty="0" smtClean="0">
                <a:solidFill>
                  <a:srgbClr val="000000"/>
                </a:solidFill>
                <a:latin typeface="Consolas"/>
                <a:cs typeface="Consolas"/>
              </a:rPr>
              <a:t>c += 1;</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4 &amp;&amp; y ≤ 2));</a:t>
            </a:r>
          </a:p>
        </p:txBody>
      </p:sp>
      <p:sp>
        <p:nvSpPr>
          <p:cNvPr id="3" name="TextBox 2"/>
          <p:cNvSpPr txBox="1"/>
          <p:nvPr/>
        </p:nvSpPr>
        <p:spPr>
          <a:xfrm>
            <a:off x="-638" y="3020999"/>
            <a:ext cx="2058038" cy="369332"/>
          </a:xfrm>
          <a:prstGeom prst="rect">
            <a:avLst/>
          </a:prstGeom>
          <a:noFill/>
        </p:spPr>
        <p:txBody>
          <a:bodyPr wrap="none" rtlCol="0">
            <a:spAutoFit/>
          </a:bodyPr>
          <a:lstStyle/>
          <a:p>
            <a:r>
              <a:rPr lang="en-US" sz="1800" b="0" dirty="0" smtClean="0"/>
              <a:t>Inductive Invariant</a:t>
            </a:r>
            <a:endParaRPr lang="en-US" sz="1800" b="0" dirty="0"/>
          </a:p>
        </p:txBody>
      </p:sp>
      <p:sp>
        <p:nvSpPr>
          <p:cNvPr id="4" name="TextBox 3"/>
          <p:cNvSpPr txBox="1"/>
          <p:nvPr/>
        </p:nvSpPr>
        <p:spPr>
          <a:xfrm>
            <a:off x="287867" y="5715000"/>
            <a:ext cx="2301043" cy="369332"/>
          </a:xfrm>
          <a:prstGeom prst="rect">
            <a:avLst/>
          </a:prstGeom>
          <a:noFill/>
        </p:spPr>
        <p:txBody>
          <a:bodyPr wrap="none" rtlCol="0">
            <a:spAutoFit/>
          </a:bodyPr>
          <a:lstStyle/>
          <a:p>
            <a:r>
              <a:rPr lang="en-US" b="1" dirty="0" smtClean="0"/>
              <a:t>Under-approximate</a:t>
            </a:r>
            <a:endParaRPr lang="en-US" b="1" dirty="0"/>
          </a:p>
        </p:txBody>
      </p:sp>
      <p:sp>
        <p:nvSpPr>
          <p:cNvPr id="5" name="TextBox 4"/>
          <p:cNvSpPr txBox="1"/>
          <p:nvPr/>
        </p:nvSpPr>
        <p:spPr>
          <a:xfrm>
            <a:off x="3019963" y="5727538"/>
            <a:ext cx="800520" cy="369332"/>
          </a:xfrm>
          <a:prstGeom prst="rect">
            <a:avLst/>
          </a:prstGeom>
          <a:noFill/>
        </p:spPr>
        <p:txBody>
          <a:bodyPr wrap="none" rtlCol="0">
            <a:spAutoFit/>
          </a:bodyPr>
          <a:lstStyle/>
          <a:p>
            <a:r>
              <a:rPr lang="en-US" b="1" dirty="0" smtClean="0"/>
              <a:t>Solve</a:t>
            </a:r>
            <a:endParaRPr lang="en-US" b="1" dirty="0"/>
          </a:p>
        </p:txBody>
      </p:sp>
      <p:sp>
        <p:nvSpPr>
          <p:cNvPr id="11" name="Rectangle 10"/>
          <p:cNvSpPr/>
          <p:nvPr/>
        </p:nvSpPr>
        <p:spPr>
          <a:xfrm>
            <a:off x="2588910" y="5727538"/>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5" name="TextBox 14"/>
          <p:cNvSpPr txBox="1"/>
          <p:nvPr/>
        </p:nvSpPr>
        <p:spPr>
          <a:xfrm>
            <a:off x="773315" y="3537768"/>
            <a:ext cx="712279" cy="400110"/>
          </a:xfrm>
          <a:prstGeom prst="rect">
            <a:avLst/>
          </a:prstGeom>
          <a:noFill/>
        </p:spPr>
        <p:txBody>
          <a:bodyPr wrap="none" rtlCol="0">
            <a:spAutoFit/>
          </a:bodyPr>
          <a:lstStyle/>
          <a:p>
            <a:r>
              <a:rPr lang="en-US" b="0" dirty="0" smtClean="0"/>
              <a:t>Safe</a:t>
            </a:r>
            <a:endParaRPr lang="en-US" b="0" dirty="0"/>
          </a:p>
        </p:txBody>
      </p:sp>
    </p:spTree>
    <p:extLst>
      <p:ext uri="{BB962C8B-B14F-4D97-AF65-F5344CB8AC3E}">
        <p14:creationId xmlns:p14="http://schemas.microsoft.com/office/powerpoint/2010/main" val="34272678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228600"/>
            <a:ext cx="8153400" cy="5943600"/>
          </a:xfrm>
        </p:spPr>
        <p:txBody>
          <a:bodyPr>
            <a:noAutofit/>
          </a:bodyPr>
          <a:lstStyle/>
          <a:p>
            <a:pPr>
              <a:spcAft>
                <a:spcPts val="1080"/>
              </a:spcAft>
            </a:pPr>
            <a:r>
              <a:rPr lang="en-US" sz="1600" dirty="0"/>
              <a:t>Copyright 2013 Carnegie Mellon </a:t>
            </a:r>
            <a:r>
              <a:rPr lang="en-US" sz="1600" dirty="0" smtClean="0"/>
              <a:t>University</a:t>
            </a:r>
            <a:endParaRPr lang="en-US" sz="1600" dirty="0"/>
          </a:p>
          <a:p>
            <a:pPr>
              <a:spcAft>
                <a:spcPts val="1080"/>
              </a:spcAft>
            </a:pPr>
            <a:r>
              <a:rPr lang="en-US" sz="1600" dirty="0" smtClean="0"/>
              <a:t>This </a:t>
            </a:r>
            <a:r>
              <a:rPr lang="en-US" sz="1600" dirty="0"/>
              <a:t>material is based upon work funded and supported by the Department of Defense under Contract No. FA8721-05-C-0003 with Carnegie Mellon University for the operation of the Software Engineering Institute, a federally funded research and development center</a:t>
            </a:r>
            <a:r>
              <a:rPr lang="en-US" sz="1600" dirty="0" smtClean="0"/>
              <a:t>.</a:t>
            </a:r>
            <a:endParaRPr lang="en-US" sz="1600" dirty="0"/>
          </a:p>
          <a:p>
            <a:pPr>
              <a:spcAft>
                <a:spcPts val="1080"/>
              </a:spcAft>
            </a:pPr>
            <a:r>
              <a:rPr lang="en-US" sz="1600" dirty="0" smtClean="0"/>
              <a:t>Any </a:t>
            </a:r>
            <a:r>
              <a:rPr lang="en-US" sz="1600" dirty="0"/>
              <a:t>opinions, findings and conclusions or recommendations expressed in this material are those of the author(s) and do not necessarily reflect the views of the United States Department of Defense. </a:t>
            </a:r>
            <a:endParaRPr lang="en-US" sz="1600" dirty="0" smtClean="0"/>
          </a:p>
          <a:p>
            <a:pPr>
              <a:spcAft>
                <a:spcPts val="1080"/>
              </a:spcAft>
            </a:pPr>
            <a:r>
              <a:rPr lang="en-US" sz="1600" dirty="0" smtClean="0"/>
              <a:t>NO </a:t>
            </a:r>
            <a:r>
              <a:rPr lang="en-US" sz="1600" dirty="0"/>
              <a:t>WARRANTY. THIS CARNEGIE MELLON UNIVERSITY AND SOFTWARE ENGINEERING INSTITUTE MATERIAL IS FURNISHED ON AN </a:t>
            </a:r>
            <a:r>
              <a:rPr lang="en-US" sz="1600" dirty="0" smtClean="0"/>
              <a:t>AS</a:t>
            </a:r>
            <a:r>
              <a:rPr lang="en-US" sz="1600" dirty="0"/>
              <a:t>-</a:t>
            </a:r>
            <a:r>
              <a:rPr lang="en-US" sz="1600" dirty="0" smtClean="0"/>
              <a:t>IS BASIS</a:t>
            </a:r>
            <a:r>
              <a:rPr lang="en-US" sz="1600" dirty="0"/>
              <a:t>.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r>
              <a:rPr lang="en-US" sz="1600" dirty="0" smtClean="0"/>
              <a:t>.</a:t>
            </a:r>
          </a:p>
          <a:p>
            <a:pPr>
              <a:spcAft>
                <a:spcPts val="1080"/>
              </a:spcAft>
            </a:pPr>
            <a:r>
              <a:rPr lang="en-US" sz="1600" dirty="0" smtClean="0"/>
              <a:t>This </a:t>
            </a:r>
            <a:r>
              <a:rPr lang="en-US" sz="1600" dirty="0"/>
              <a:t>material has been approved for public release and unlimited distribution. 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600" dirty="0" err="1">
                <a:hlinkClick r:id="rId3"/>
              </a:rPr>
              <a:t>permission@sei.cmu.edu</a:t>
            </a:r>
            <a:r>
              <a:rPr lang="en-US" sz="1600" dirty="0"/>
              <a:t>.</a:t>
            </a:r>
          </a:p>
          <a:p>
            <a:pPr>
              <a:spcAft>
                <a:spcPts val="1080"/>
              </a:spcAft>
            </a:pPr>
            <a:endParaRPr lang="en-US" sz="1600" dirty="0"/>
          </a:p>
          <a:p>
            <a:pPr>
              <a:spcAft>
                <a:spcPts val="1080"/>
              </a:spcAft>
            </a:pPr>
            <a:r>
              <a:rPr lang="en-US" sz="1600" dirty="0"/>
              <a:t> DM-</a:t>
            </a:r>
            <a:r>
              <a:rPr lang="en-US" sz="1600" dirty="0" smtClean="0"/>
              <a:t>0001168</a:t>
            </a:r>
            <a:endParaRPr lang="en-US" sz="1600" dirty="0"/>
          </a:p>
        </p:txBody>
      </p:sp>
    </p:spTree>
    <p:extLst>
      <p:ext uri="{BB962C8B-B14F-4D97-AF65-F5344CB8AC3E}">
        <p14:creationId xmlns:p14="http://schemas.microsoft.com/office/powerpoint/2010/main" val="3705057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Spacer by </a:t>
            </a:r>
            <a:r>
              <a:rPr lang="en-US" dirty="0" smtClean="0">
                <a:cs typeface="BlairMdITC TT-Medium"/>
              </a:rPr>
              <a:t>Example: Unbounded Invariants</a:t>
            </a:r>
            <a:endParaRPr lang="en-US" dirty="0"/>
          </a:p>
        </p:txBody>
      </p:sp>
      <p:sp>
        <p:nvSpPr>
          <p:cNvPr id="6" name="TextBox 5"/>
          <p:cNvSpPr txBox="1"/>
          <p:nvPr/>
        </p:nvSpPr>
        <p:spPr>
          <a:xfrm>
            <a:off x="2235199" y="1185333"/>
            <a:ext cx="5620850"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rgbClr val="000000"/>
                </a:solidFill>
                <a:latin typeface="Consolas"/>
                <a:cs typeface="Consolas"/>
              </a:rPr>
              <a:t>c = 0;</a:t>
            </a:r>
          </a:p>
          <a:p>
            <a:pPr algn="l">
              <a:lnSpc>
                <a:spcPts val="1020"/>
              </a:lnSpc>
            </a:pPr>
            <a:r>
              <a:rPr lang="en-US" sz="1600" b="0" dirty="0" smtClean="0">
                <a:solidFill>
                  <a:srgbClr val="0000FF"/>
                </a:solidFill>
                <a:latin typeface="Consolas"/>
                <a:cs typeface="Consolas"/>
              </a:rPr>
              <a:t>assume (y &gt; 10w =&gt; z &lt; 100x, z ≤ 100x);</a:t>
            </a: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r>
              <a:rPr lang="en-US" sz="1600" b="0" dirty="0" smtClean="0">
                <a:solidFill>
                  <a:srgbClr val="008000"/>
                </a:solidFill>
                <a:latin typeface="Consolas"/>
                <a:cs typeface="Consolas"/>
              </a:rPr>
              <a:t>//</a:t>
            </a:r>
            <a:r>
              <a:rPr lang="en-US" sz="1600" b="0" dirty="0" smtClean="0">
                <a:latin typeface="Consolas"/>
                <a:cs typeface="Consolas"/>
              </a:rPr>
              <a:t> </a:t>
            </a:r>
            <a:r>
              <a:rPr lang="en-US" sz="1600" b="0" dirty="0" smtClean="0">
                <a:solidFill>
                  <a:srgbClr val="008000"/>
                </a:solidFill>
                <a:latin typeface="Consolas"/>
                <a:cs typeface="Consolas"/>
              </a:rPr>
              <a:t>(y &gt; 10w) =&gt; (z &lt; 100x), z ≤ 100x,</a:t>
            </a:r>
          </a:p>
          <a:p>
            <a:pPr algn="l">
              <a:lnSpc>
                <a:spcPts val="1020"/>
              </a:lnSpc>
            </a:pPr>
            <a:r>
              <a:rPr lang="en-US" sz="1600" b="0" dirty="0" smtClean="0">
                <a:solidFill>
                  <a:srgbClr val="008000"/>
                </a:solidFill>
                <a:latin typeface="Consolas"/>
                <a:cs typeface="Consolas"/>
              </a:rPr>
              <a:t>	// x ≤ 2, c ≤ 0 =&gt; x ≤ 0, c ≤ 1 =&gt; x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(c &lt; 2);</a:t>
            </a: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y += 100;</a:t>
            </a:r>
          </a:p>
          <a:p>
            <a:pPr algn="l">
              <a:lnSpc>
                <a:spcPts val="1020"/>
              </a:lnSpc>
            </a:pPr>
            <a:r>
              <a:rPr lang="en-US" sz="1600" b="0" dirty="0">
                <a:latin typeface="Consolas"/>
                <a:cs typeface="Consolas"/>
              </a:rPr>
              <a:t>	</a:t>
            </a:r>
            <a:r>
              <a:rPr lang="en-US" sz="1600" b="0" dirty="0" smtClean="0">
                <a:latin typeface="Consolas"/>
                <a:cs typeface="Consolas"/>
              </a:rPr>
              <a:t>::	(x ≥ 4) -&gt; x++; y++;</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y = −y;</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latin typeface="Consolas"/>
                <a:cs typeface="Consolas"/>
              </a:rPr>
              <a:t>w++; z += 10;</a:t>
            </a:r>
          </a:p>
          <a:p>
            <a:pPr algn="l">
              <a:lnSpc>
                <a:spcPts val="1020"/>
              </a:lnSpc>
            </a:pPr>
            <a:r>
              <a:rPr lang="en-US" sz="1600" b="0" dirty="0">
                <a:latin typeface="Consolas"/>
                <a:cs typeface="Consolas"/>
              </a:rPr>
              <a:t>	</a:t>
            </a:r>
            <a:r>
              <a:rPr lang="en-US" sz="1600" b="0" dirty="0" smtClean="0">
                <a:solidFill>
                  <a:srgbClr val="000000"/>
                </a:solidFill>
                <a:latin typeface="Consolas"/>
                <a:cs typeface="Consolas"/>
              </a:rPr>
              <a:t>c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(y &gt; 10w =&gt; z &lt; 100x, z ≤ 100x);</a:t>
            </a: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4 &amp;&amp; y ≤ 2));</a:t>
            </a:r>
          </a:p>
        </p:txBody>
      </p:sp>
      <p:sp>
        <p:nvSpPr>
          <p:cNvPr id="4" name="TextBox 3"/>
          <p:cNvSpPr txBox="1"/>
          <p:nvPr/>
        </p:nvSpPr>
        <p:spPr>
          <a:xfrm>
            <a:off x="287867" y="5791200"/>
            <a:ext cx="2301043" cy="369332"/>
          </a:xfrm>
          <a:prstGeom prst="rect">
            <a:avLst/>
          </a:prstGeom>
          <a:noFill/>
        </p:spPr>
        <p:txBody>
          <a:bodyPr wrap="none" rtlCol="0">
            <a:spAutoFit/>
          </a:bodyPr>
          <a:lstStyle/>
          <a:p>
            <a:r>
              <a:rPr lang="en-US" b="1" dirty="0" smtClean="0"/>
              <a:t>Under-approximate</a:t>
            </a:r>
            <a:endParaRPr lang="en-US" b="1" dirty="0"/>
          </a:p>
        </p:txBody>
      </p:sp>
      <p:sp>
        <p:nvSpPr>
          <p:cNvPr id="5" name="TextBox 4"/>
          <p:cNvSpPr txBox="1"/>
          <p:nvPr/>
        </p:nvSpPr>
        <p:spPr>
          <a:xfrm>
            <a:off x="3019963" y="5803738"/>
            <a:ext cx="800520" cy="369332"/>
          </a:xfrm>
          <a:prstGeom prst="rect">
            <a:avLst/>
          </a:prstGeom>
          <a:noFill/>
        </p:spPr>
        <p:txBody>
          <a:bodyPr wrap="none" rtlCol="0">
            <a:spAutoFit/>
          </a:bodyPr>
          <a:lstStyle/>
          <a:p>
            <a:r>
              <a:rPr lang="en-US" b="1" dirty="0" smtClean="0"/>
              <a:t>Solve</a:t>
            </a:r>
            <a:endParaRPr lang="en-US" b="1" dirty="0"/>
          </a:p>
        </p:txBody>
      </p:sp>
      <p:sp>
        <p:nvSpPr>
          <p:cNvPr id="11" name="Rectangle 10"/>
          <p:cNvSpPr/>
          <p:nvPr/>
        </p:nvSpPr>
        <p:spPr>
          <a:xfrm>
            <a:off x="2588910" y="5803738"/>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7" name="TextBox 6"/>
          <p:cNvSpPr txBox="1"/>
          <p:nvPr/>
        </p:nvSpPr>
        <p:spPr>
          <a:xfrm>
            <a:off x="4251536" y="5791200"/>
            <a:ext cx="1249448" cy="369332"/>
          </a:xfrm>
          <a:prstGeom prst="rect">
            <a:avLst/>
          </a:prstGeom>
          <a:noFill/>
        </p:spPr>
        <p:txBody>
          <a:bodyPr wrap="none" rtlCol="0">
            <a:spAutoFit/>
          </a:bodyPr>
          <a:lstStyle/>
          <a:p>
            <a:r>
              <a:rPr lang="en-US" b="1" dirty="0" smtClean="0"/>
              <a:t>Feasible?</a:t>
            </a:r>
            <a:endParaRPr lang="en-US" b="1" dirty="0"/>
          </a:p>
        </p:txBody>
      </p:sp>
      <p:sp>
        <p:nvSpPr>
          <p:cNvPr id="9" name="Rectangle 8"/>
          <p:cNvSpPr/>
          <p:nvPr/>
        </p:nvSpPr>
        <p:spPr>
          <a:xfrm>
            <a:off x="3820483"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8" name="Rounded Rectangular Callout 7"/>
          <p:cNvSpPr/>
          <p:nvPr/>
        </p:nvSpPr>
        <p:spPr>
          <a:xfrm>
            <a:off x="7467600" y="1439333"/>
            <a:ext cx="1478845" cy="612648"/>
          </a:xfrm>
          <a:prstGeom prst="wedgeRoundRectCallout">
            <a:avLst>
              <a:gd name="adj1" fmla="val -106320"/>
              <a:gd name="adj2" fmla="val 8092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dirty="0"/>
              <a:t>P</a:t>
            </a:r>
            <a:r>
              <a:rPr lang="en-US" b="0" dirty="0" smtClean="0"/>
              <a:t>reserved!</a:t>
            </a:r>
            <a:endParaRPr lang="en-US" b="0" dirty="0"/>
          </a:p>
        </p:txBody>
      </p:sp>
      <p:sp>
        <p:nvSpPr>
          <p:cNvPr id="12" name="TextBox 11"/>
          <p:cNvSpPr txBox="1"/>
          <p:nvPr/>
        </p:nvSpPr>
        <p:spPr>
          <a:xfrm>
            <a:off x="3581400" y="2171796"/>
            <a:ext cx="3753554" cy="256444"/>
          </a:xfrm>
          <a:prstGeom prst="rec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10" name="TextBox 9"/>
          <p:cNvSpPr txBox="1"/>
          <p:nvPr/>
        </p:nvSpPr>
        <p:spPr>
          <a:xfrm>
            <a:off x="3558823" y="2441407"/>
            <a:ext cx="592666" cy="251557"/>
          </a:xfrm>
          <a:prstGeom prst="rect">
            <a:avLst/>
          </a:prstGeom>
          <a:solidFill>
            <a:schemeClr val="lt1">
              <a:alpha val="1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13" name="Rounded Rectangular Callout 12"/>
          <p:cNvSpPr/>
          <p:nvPr/>
        </p:nvSpPr>
        <p:spPr>
          <a:xfrm>
            <a:off x="141111" y="1574646"/>
            <a:ext cx="1953910" cy="897241"/>
          </a:xfrm>
          <a:prstGeom prst="wedgeRoundRectCallout">
            <a:avLst>
              <a:gd name="adj1" fmla="val 100889"/>
              <a:gd name="adj2" fmla="val 5938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dirty="0" smtClean="0"/>
              <a:t>Specific to under-approx.</a:t>
            </a:r>
            <a:endParaRPr lang="en-US" b="0" dirty="0"/>
          </a:p>
        </p:txBody>
      </p:sp>
      <p:sp>
        <p:nvSpPr>
          <p:cNvPr id="14" name="Rounded Rectangular Callout 13"/>
          <p:cNvSpPr/>
          <p:nvPr/>
        </p:nvSpPr>
        <p:spPr>
          <a:xfrm>
            <a:off x="7526867" y="2896898"/>
            <a:ext cx="1476022" cy="612648"/>
          </a:xfrm>
          <a:prstGeom prst="wedgeRoundRectCallout">
            <a:avLst>
              <a:gd name="adj1" fmla="val -87755"/>
              <a:gd name="adj2" fmla="val -756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dirty="0" smtClean="0"/>
              <a:t>Depend on counter</a:t>
            </a:r>
            <a:endParaRPr lang="en-US" b="0" dirty="0"/>
          </a:p>
        </p:txBody>
      </p:sp>
      <p:sp>
        <p:nvSpPr>
          <p:cNvPr id="15" name="TextBox 14"/>
          <p:cNvSpPr txBox="1"/>
          <p:nvPr/>
        </p:nvSpPr>
        <p:spPr>
          <a:xfrm>
            <a:off x="4349044" y="2441407"/>
            <a:ext cx="3372556" cy="251557"/>
          </a:xfrm>
          <a:prstGeom prst="rec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16" name="TextBox 15"/>
          <p:cNvSpPr txBox="1"/>
          <p:nvPr/>
        </p:nvSpPr>
        <p:spPr>
          <a:xfrm>
            <a:off x="457200" y="2866925"/>
            <a:ext cx="1467189" cy="923330"/>
          </a:xfrm>
          <a:prstGeom prst="rect">
            <a:avLst/>
          </a:prstGeom>
          <a:noFill/>
        </p:spPr>
        <p:txBody>
          <a:bodyPr wrap="square" rtlCol="0">
            <a:spAutoFit/>
          </a:bodyPr>
          <a:lstStyle/>
          <a:p>
            <a:pPr algn="ctr">
              <a:spcBef>
                <a:spcPts val="0"/>
              </a:spcBef>
            </a:pPr>
            <a:r>
              <a:rPr lang="en-US" sz="1800" b="0" dirty="0" smtClean="0"/>
              <a:t>Extract Unbounded</a:t>
            </a:r>
          </a:p>
          <a:p>
            <a:pPr algn="ctr">
              <a:spcBef>
                <a:spcPts val="0"/>
              </a:spcBef>
            </a:pPr>
            <a:r>
              <a:rPr lang="en-US" sz="1800" b="0" dirty="0" smtClean="0"/>
              <a:t>Invariants</a:t>
            </a:r>
            <a:endParaRPr lang="en-US" sz="1800" b="0" dirty="0"/>
          </a:p>
        </p:txBody>
      </p:sp>
      <p:sp>
        <p:nvSpPr>
          <p:cNvPr id="25" name="TextBox 24"/>
          <p:cNvSpPr txBox="1"/>
          <p:nvPr/>
        </p:nvSpPr>
        <p:spPr>
          <a:xfrm>
            <a:off x="457200" y="4218769"/>
            <a:ext cx="1467189" cy="1015663"/>
          </a:xfrm>
          <a:prstGeom prst="rect">
            <a:avLst/>
          </a:prstGeom>
          <a:noFill/>
        </p:spPr>
        <p:txBody>
          <a:bodyPr wrap="square" rtlCol="0">
            <a:spAutoFit/>
          </a:bodyPr>
          <a:lstStyle/>
          <a:p>
            <a:pPr algn="ctr">
              <a:spcBef>
                <a:spcPts val="0"/>
              </a:spcBef>
            </a:pPr>
            <a:r>
              <a:rPr lang="en-US" b="0" dirty="0" smtClean="0"/>
              <a:t>Strengthen</a:t>
            </a:r>
          </a:p>
          <a:p>
            <a:pPr algn="ctr">
              <a:spcBef>
                <a:spcPts val="0"/>
              </a:spcBef>
            </a:pPr>
            <a:r>
              <a:rPr lang="en-US" b="0" dirty="0" smtClean="0"/>
              <a:t>with</a:t>
            </a:r>
          </a:p>
          <a:p>
            <a:pPr algn="ctr">
              <a:spcBef>
                <a:spcPts val="0"/>
              </a:spcBef>
            </a:pPr>
            <a:r>
              <a:rPr lang="en-US" b="0" dirty="0" smtClean="0"/>
              <a:t>Invariants</a:t>
            </a:r>
            <a:endParaRPr lang="en-US" b="0" dirty="0"/>
          </a:p>
        </p:txBody>
      </p:sp>
    </p:spTree>
    <p:extLst>
      <p:ext uri="{BB962C8B-B14F-4D97-AF65-F5344CB8AC3E}">
        <p14:creationId xmlns:p14="http://schemas.microsoft.com/office/powerpoint/2010/main" val="26223432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6">
                                            <p:txEl>
                                              <p:pRg st="6" end="6"/>
                                            </p:txEl>
                                          </p:spTgt>
                                        </p:tgtEl>
                                      </p:cBhvr>
                                    </p:animEffect>
                                    <p:set>
                                      <p:cBhvr>
                                        <p:cTn id="11" dur="1" fill="hold">
                                          <p:stCondLst>
                                            <p:cond delay="499"/>
                                          </p:stCondLst>
                                        </p:cTn>
                                        <p:tgtEl>
                                          <p:spTgt spid="6">
                                            <p:txEl>
                                              <p:pRg st="6" end="6"/>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8"/>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9" presetClass="entr" presetSubtype="0" fill="hold" nodeType="with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dissolve">
                                      <p:cBhvr>
                                        <p:cTn id="52" dur="500"/>
                                        <p:tgtEl>
                                          <p:spTgt spid="6">
                                            <p:txEl>
                                              <p:pRg st="2" end="2"/>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animEffect transition="in" filter="dissolve">
                                      <p:cBhvr>
                                        <p:cTn id="55"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0" grpId="0" animBg="1"/>
      <p:bldP spid="10" grpId="1" animBg="1"/>
      <p:bldP spid="13" grpId="0" animBg="1"/>
      <p:bldP spid="13" grpId="1" animBg="1"/>
      <p:bldP spid="14" grpId="0" animBg="1"/>
      <p:bldP spid="14" grpId="1" animBg="1"/>
      <p:bldP spid="15" grpId="0" animBg="1"/>
      <p:bldP spid="15" grpId="1" animBg="1"/>
      <p:bldP spid="16"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Spacer by </a:t>
            </a:r>
            <a:r>
              <a:rPr lang="en-US" dirty="0" smtClean="0">
                <a:cs typeface="BlairMdITC TT-Medium"/>
              </a:rPr>
              <a:t>Example: Is Proof Feasible?</a:t>
            </a:r>
            <a:endParaRPr lang="en-US" dirty="0"/>
          </a:p>
        </p:txBody>
      </p:sp>
      <p:sp>
        <p:nvSpPr>
          <p:cNvPr id="6" name="TextBox 5"/>
          <p:cNvSpPr txBox="1"/>
          <p:nvPr/>
        </p:nvSpPr>
        <p:spPr>
          <a:xfrm>
            <a:off x="2235199" y="1185333"/>
            <a:ext cx="5620850"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rgbClr val="000000"/>
                </a:solidFill>
                <a:latin typeface="Consolas"/>
                <a:cs typeface="Consolas"/>
              </a:rPr>
              <a:t>c = 0;</a:t>
            </a:r>
          </a:p>
          <a:p>
            <a:pPr algn="l">
              <a:lnSpc>
                <a:spcPts val="1020"/>
              </a:lnSpc>
            </a:pPr>
            <a:r>
              <a:rPr lang="en-US" sz="1600" b="0" dirty="0" smtClean="0">
                <a:solidFill>
                  <a:srgbClr val="0000FF"/>
                </a:solidFill>
                <a:latin typeface="Consolas"/>
                <a:cs typeface="Consolas"/>
              </a:rPr>
              <a:t>assume (y &gt; 10w =&gt; z &lt; 100x, z </a:t>
            </a:r>
            <a:r>
              <a:rPr lang="en-US" sz="1600" b="0" dirty="0">
                <a:solidFill>
                  <a:srgbClr val="0000FF"/>
                </a:solidFill>
                <a:latin typeface="Consolas"/>
                <a:cs typeface="Consolas"/>
              </a:rPr>
              <a:t>≤ </a:t>
            </a:r>
            <a:r>
              <a:rPr lang="en-US" sz="1600" b="0" dirty="0" smtClean="0">
                <a:solidFill>
                  <a:srgbClr val="0000FF"/>
                </a:solidFill>
                <a:latin typeface="Consolas"/>
                <a:cs typeface="Consolas"/>
              </a:rPr>
              <a:t>100x);</a:t>
            </a: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r>
              <a:rPr lang="en-US" sz="1600" b="0" dirty="0" smtClean="0">
                <a:solidFill>
                  <a:srgbClr val="008000"/>
                </a:solidFill>
                <a:latin typeface="Consolas"/>
                <a:cs typeface="Consolas"/>
              </a:rPr>
              <a:t>//</a:t>
            </a:r>
            <a:r>
              <a:rPr lang="en-US" sz="1600" b="0" dirty="0" smtClean="0">
                <a:latin typeface="Consolas"/>
                <a:cs typeface="Consolas"/>
              </a:rPr>
              <a:t> </a:t>
            </a:r>
            <a:r>
              <a:rPr lang="en-US" sz="1600" b="0" dirty="0" smtClean="0">
                <a:solidFill>
                  <a:srgbClr val="008000"/>
                </a:solidFill>
                <a:latin typeface="Consolas"/>
                <a:cs typeface="Consolas"/>
              </a:rPr>
              <a:t>(y &gt; 10w) =&gt; (z &lt; 100x), z ≤ 100x,</a:t>
            </a:r>
          </a:p>
          <a:p>
            <a:pPr algn="l">
              <a:lnSpc>
                <a:spcPts val="1020"/>
              </a:lnSpc>
            </a:pPr>
            <a:r>
              <a:rPr lang="en-US" sz="1600" b="0" dirty="0" smtClean="0">
                <a:solidFill>
                  <a:srgbClr val="008000"/>
                </a:solidFill>
                <a:latin typeface="Consolas"/>
                <a:cs typeface="Consolas"/>
              </a:rPr>
              <a:t>	</a:t>
            </a:r>
          </a:p>
          <a:p>
            <a:pPr algn="l">
              <a:lnSpc>
                <a:spcPts val="1020"/>
              </a:lnSpc>
            </a:pPr>
            <a:r>
              <a:rPr lang="en-US" sz="1600" b="0" dirty="0" smtClean="0">
                <a:latin typeface="Consolas"/>
                <a:cs typeface="Consolas"/>
              </a:rPr>
              <a:t>	</a:t>
            </a:r>
            <a:endParaRPr lang="en-US" sz="1600" b="0" dirty="0" smtClean="0">
              <a:solidFill>
                <a:srgbClr val="0000FF"/>
              </a:solidFill>
              <a:latin typeface="Consolas"/>
              <a:cs typeface="Consolas"/>
            </a:endParaRP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y += 100;</a:t>
            </a:r>
          </a:p>
          <a:p>
            <a:pPr algn="l">
              <a:lnSpc>
                <a:spcPts val="1020"/>
              </a:lnSpc>
            </a:pPr>
            <a:r>
              <a:rPr lang="en-US" sz="1600" b="0" dirty="0">
                <a:latin typeface="Consolas"/>
                <a:cs typeface="Consolas"/>
              </a:rPr>
              <a:t>	</a:t>
            </a:r>
            <a:r>
              <a:rPr lang="en-US" sz="1600" b="0" dirty="0" smtClean="0">
                <a:latin typeface="Consolas"/>
                <a:cs typeface="Consolas"/>
              </a:rPr>
              <a:t>::	(x ≥ 4) -&gt; x++; y++;</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y = −y;</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latin typeface="Consolas"/>
                <a:cs typeface="Consolas"/>
              </a:rPr>
              <a:t>w++; z += 10;</a:t>
            </a:r>
          </a:p>
          <a:p>
            <a:pPr algn="l">
              <a:lnSpc>
                <a:spcPts val="1020"/>
              </a:lnSpc>
            </a:pPr>
            <a:r>
              <a:rPr lang="en-US" sz="1600" b="0" dirty="0">
                <a:latin typeface="Consolas"/>
                <a:cs typeface="Consolas"/>
              </a:rPr>
              <a:t>	</a:t>
            </a:r>
            <a:r>
              <a:rPr lang="en-US" sz="1600" b="0" dirty="0" smtClean="0">
                <a:solidFill>
                  <a:srgbClr val="000000"/>
                </a:solidFill>
                <a:latin typeface="Consolas"/>
                <a:cs typeface="Consolas"/>
              </a:rPr>
              <a:t>c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(y &gt; 10w =&gt; z &lt; 100x, z </a:t>
            </a:r>
            <a:r>
              <a:rPr lang="en-US" sz="1600" b="0" dirty="0">
                <a:solidFill>
                  <a:srgbClr val="0000FF"/>
                </a:solidFill>
                <a:latin typeface="Consolas"/>
                <a:cs typeface="Consolas"/>
              </a:rPr>
              <a:t>≤ </a:t>
            </a:r>
            <a:r>
              <a:rPr lang="en-US" sz="1600" b="0" dirty="0" smtClean="0">
                <a:solidFill>
                  <a:srgbClr val="0000FF"/>
                </a:solidFill>
                <a:latin typeface="Consolas"/>
                <a:cs typeface="Consolas"/>
              </a:rPr>
              <a:t>100x);</a:t>
            </a: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4 &amp;&amp; y ≤ 2));</a:t>
            </a:r>
          </a:p>
        </p:txBody>
      </p:sp>
      <p:sp>
        <p:nvSpPr>
          <p:cNvPr id="4" name="TextBox 3"/>
          <p:cNvSpPr txBox="1"/>
          <p:nvPr/>
        </p:nvSpPr>
        <p:spPr>
          <a:xfrm>
            <a:off x="287867" y="5791200"/>
            <a:ext cx="2301043" cy="369332"/>
          </a:xfrm>
          <a:prstGeom prst="rect">
            <a:avLst/>
          </a:prstGeom>
          <a:noFill/>
        </p:spPr>
        <p:txBody>
          <a:bodyPr wrap="none" rtlCol="0">
            <a:spAutoFit/>
          </a:bodyPr>
          <a:lstStyle/>
          <a:p>
            <a:r>
              <a:rPr lang="en-US" b="1" dirty="0" smtClean="0"/>
              <a:t>Under-approximate</a:t>
            </a:r>
            <a:endParaRPr lang="en-US" b="1" dirty="0"/>
          </a:p>
        </p:txBody>
      </p:sp>
      <p:sp>
        <p:nvSpPr>
          <p:cNvPr id="5" name="TextBox 4"/>
          <p:cNvSpPr txBox="1"/>
          <p:nvPr/>
        </p:nvSpPr>
        <p:spPr>
          <a:xfrm>
            <a:off x="3019963" y="5803738"/>
            <a:ext cx="800520" cy="369332"/>
          </a:xfrm>
          <a:prstGeom prst="rect">
            <a:avLst/>
          </a:prstGeom>
          <a:noFill/>
        </p:spPr>
        <p:txBody>
          <a:bodyPr wrap="none" rtlCol="0">
            <a:spAutoFit/>
          </a:bodyPr>
          <a:lstStyle/>
          <a:p>
            <a:r>
              <a:rPr lang="en-US" b="1" dirty="0" smtClean="0"/>
              <a:t>Solve</a:t>
            </a:r>
            <a:endParaRPr lang="en-US" b="1" dirty="0"/>
          </a:p>
        </p:txBody>
      </p:sp>
      <p:sp>
        <p:nvSpPr>
          <p:cNvPr id="11" name="Rectangle 10"/>
          <p:cNvSpPr/>
          <p:nvPr/>
        </p:nvSpPr>
        <p:spPr>
          <a:xfrm>
            <a:off x="2588910" y="5803738"/>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7" name="TextBox 6"/>
          <p:cNvSpPr txBox="1"/>
          <p:nvPr/>
        </p:nvSpPr>
        <p:spPr>
          <a:xfrm>
            <a:off x="4251536" y="5791200"/>
            <a:ext cx="1249448" cy="369332"/>
          </a:xfrm>
          <a:prstGeom prst="rect">
            <a:avLst/>
          </a:prstGeom>
          <a:noFill/>
        </p:spPr>
        <p:txBody>
          <a:bodyPr wrap="none" rtlCol="0">
            <a:spAutoFit/>
          </a:bodyPr>
          <a:lstStyle/>
          <a:p>
            <a:r>
              <a:rPr lang="en-US" b="1" dirty="0" smtClean="0"/>
              <a:t>Feasible?</a:t>
            </a:r>
            <a:endParaRPr lang="en-US" b="1" dirty="0"/>
          </a:p>
        </p:txBody>
      </p:sp>
      <p:sp>
        <p:nvSpPr>
          <p:cNvPr id="9" name="Rectangle 8"/>
          <p:cNvSpPr/>
          <p:nvPr/>
        </p:nvSpPr>
        <p:spPr>
          <a:xfrm>
            <a:off x="3820483"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7" name="TextBox 16"/>
          <p:cNvSpPr txBox="1"/>
          <p:nvPr/>
        </p:nvSpPr>
        <p:spPr>
          <a:xfrm>
            <a:off x="5402207" y="5791200"/>
            <a:ext cx="530915" cy="369332"/>
          </a:xfrm>
          <a:prstGeom prst="rect">
            <a:avLst/>
          </a:prstGeom>
          <a:noFill/>
        </p:spPr>
        <p:txBody>
          <a:bodyPr wrap="none" rtlCol="0">
            <a:spAutoFit/>
          </a:bodyPr>
          <a:lstStyle/>
          <a:p>
            <a:r>
              <a:rPr lang="en-US" b="1" dirty="0" smtClean="0"/>
              <a:t>NO</a:t>
            </a:r>
            <a:endParaRPr lang="en-US" b="1" dirty="0"/>
          </a:p>
        </p:txBody>
      </p:sp>
      <p:sp>
        <p:nvSpPr>
          <p:cNvPr id="22" name="Curved Right Arrow 21"/>
          <p:cNvSpPr/>
          <p:nvPr/>
        </p:nvSpPr>
        <p:spPr>
          <a:xfrm>
            <a:off x="1581378" y="2257778"/>
            <a:ext cx="1007532" cy="3451871"/>
          </a:xfrm>
          <a:prstGeom prst="curvedRightArrow">
            <a:avLst/>
          </a:prstGeom>
          <a:gradFill flip="none" rotWithShape="1">
            <a:gsLst>
              <a:gs pos="0">
                <a:schemeClr val="accent2">
                  <a:tint val="50000"/>
                  <a:satMod val="300000"/>
                  <a:alpha val="40000"/>
                </a:schemeClr>
              </a:gs>
              <a:gs pos="35000">
                <a:schemeClr val="accent2">
                  <a:tint val="37000"/>
                  <a:satMod val="300000"/>
                  <a:alpha val="40000"/>
                </a:schemeClr>
              </a:gs>
              <a:gs pos="100000">
                <a:schemeClr val="accent2">
                  <a:tint val="15000"/>
                  <a:satMod val="350000"/>
                  <a:alpha val="4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3" name="TextBox 22"/>
          <p:cNvSpPr txBox="1"/>
          <p:nvPr/>
        </p:nvSpPr>
        <p:spPr>
          <a:xfrm>
            <a:off x="102120" y="1765279"/>
            <a:ext cx="1924049"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spcBef>
                <a:spcPts val="0"/>
              </a:spcBef>
            </a:pPr>
            <a:r>
              <a:rPr lang="en-US" b="0" dirty="0" smtClean="0"/>
              <a:t>Does not prove</a:t>
            </a:r>
          </a:p>
          <a:p>
            <a:pPr algn="ctr">
              <a:spcBef>
                <a:spcPts val="0"/>
              </a:spcBef>
            </a:pPr>
            <a:r>
              <a:rPr lang="en-US" b="0" dirty="0" smtClean="0"/>
              <a:t>the assertion</a:t>
            </a:r>
            <a:endParaRPr lang="en-US" b="0" dirty="0"/>
          </a:p>
        </p:txBody>
      </p:sp>
    </p:spTree>
    <p:extLst>
      <p:ext uri="{BB962C8B-B14F-4D97-AF65-F5344CB8AC3E}">
        <p14:creationId xmlns:p14="http://schemas.microsoft.com/office/powerpoint/2010/main" val="20070792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Spacer by </a:t>
            </a:r>
            <a:r>
              <a:rPr lang="en-US" dirty="0" smtClean="0">
                <a:cs typeface="BlairMdITC TT-Medium"/>
              </a:rPr>
              <a:t>Example: Abstraction</a:t>
            </a:r>
            <a:endParaRPr lang="en-US" dirty="0"/>
          </a:p>
        </p:txBody>
      </p:sp>
      <p:sp>
        <p:nvSpPr>
          <p:cNvPr id="6" name="TextBox 5"/>
          <p:cNvSpPr txBox="1">
            <a:spLocks/>
          </p:cNvSpPr>
          <p:nvPr/>
        </p:nvSpPr>
        <p:spPr>
          <a:xfrm>
            <a:off x="2235199" y="1185333"/>
            <a:ext cx="5620850"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rgbClr val="000000"/>
                </a:solidFill>
                <a:latin typeface="Consolas"/>
                <a:cs typeface="Consolas"/>
              </a:rPr>
              <a:t>c = 0;</a:t>
            </a:r>
          </a:p>
          <a:p>
            <a:pPr algn="l">
              <a:lnSpc>
                <a:spcPts val="1020"/>
              </a:lnSpc>
            </a:pPr>
            <a:r>
              <a:rPr lang="en-US" sz="1600" b="0" dirty="0" smtClean="0">
                <a:solidFill>
                  <a:srgbClr val="0000FF"/>
                </a:solidFill>
                <a:latin typeface="Consolas"/>
                <a:cs typeface="Consolas"/>
              </a:rPr>
              <a:t>assume (y &gt; 10w =&gt; z &lt; 100x, z </a:t>
            </a:r>
            <a:r>
              <a:rPr lang="en-US" sz="1600" b="0" dirty="0">
                <a:solidFill>
                  <a:srgbClr val="0000FF"/>
                </a:solidFill>
                <a:latin typeface="Consolas"/>
                <a:cs typeface="Consolas"/>
              </a:rPr>
              <a:t>≤ </a:t>
            </a:r>
            <a:r>
              <a:rPr lang="en-US" sz="1600" b="0" dirty="0" smtClean="0">
                <a:solidFill>
                  <a:srgbClr val="0000FF"/>
                </a:solidFill>
                <a:latin typeface="Consolas"/>
                <a:cs typeface="Consolas"/>
              </a:rPr>
              <a:t>100x);</a:t>
            </a: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r>
              <a:rPr lang="en-US" sz="1600" b="0" dirty="0" smtClean="0">
                <a:solidFill>
                  <a:srgbClr val="008000"/>
                </a:solidFill>
                <a:latin typeface="Consolas"/>
                <a:cs typeface="Consolas"/>
              </a:rPr>
              <a:t>// (y &gt; 10w) =&gt; (z &lt; 100x), z ≤ 100x,</a:t>
            </a:r>
          </a:p>
          <a:p>
            <a:pPr algn="l">
              <a:lnSpc>
                <a:spcPts val="1020"/>
              </a:lnSpc>
            </a:pPr>
            <a:r>
              <a:rPr lang="en-US" sz="1600" b="0" dirty="0" smtClean="0">
                <a:solidFill>
                  <a:srgbClr val="008000"/>
                </a:solidFill>
                <a:latin typeface="Consolas"/>
                <a:cs typeface="Consolas"/>
              </a:rPr>
              <a:t>	// x ≤ 2, c ≤ 0 =&gt; x ≤ 0, c ≤ 1 =&gt; x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(c &lt; 2);</a:t>
            </a: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y += 100;</a:t>
            </a:r>
          </a:p>
          <a:p>
            <a:pPr algn="l">
              <a:lnSpc>
                <a:spcPts val="1020"/>
              </a:lnSpc>
            </a:pPr>
            <a:r>
              <a:rPr lang="en-US" sz="1600" b="0" dirty="0">
                <a:latin typeface="Consolas"/>
                <a:cs typeface="Consolas"/>
              </a:rPr>
              <a:t>	</a:t>
            </a:r>
            <a:r>
              <a:rPr lang="en-US" sz="1600" b="0" dirty="0" smtClean="0">
                <a:latin typeface="Consolas"/>
                <a:cs typeface="Consolas"/>
              </a:rPr>
              <a:t>::	(x ≥ 4) -&gt; x++; y++;</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y = −y;</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latin typeface="Consolas"/>
                <a:cs typeface="Consolas"/>
              </a:rPr>
              <a:t>w++; z += 10;</a:t>
            </a:r>
          </a:p>
          <a:p>
            <a:pPr algn="l">
              <a:lnSpc>
                <a:spcPts val="1020"/>
              </a:lnSpc>
            </a:pPr>
            <a:r>
              <a:rPr lang="en-US" sz="1600" b="0" dirty="0">
                <a:latin typeface="Consolas"/>
                <a:cs typeface="Consolas"/>
              </a:rPr>
              <a:t>	</a:t>
            </a:r>
            <a:r>
              <a:rPr lang="en-US" sz="1600" b="0" dirty="0" smtClean="0">
                <a:solidFill>
                  <a:srgbClr val="000000"/>
                </a:solidFill>
                <a:latin typeface="Consolas"/>
                <a:cs typeface="Consolas"/>
              </a:rPr>
              <a:t>c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(y &gt; 10w =&gt; z &lt; 100x, z ≤ 100x);</a:t>
            </a: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4 &amp;&amp; y ≤ 2));</a:t>
            </a:r>
          </a:p>
        </p:txBody>
      </p:sp>
      <p:sp>
        <p:nvSpPr>
          <p:cNvPr id="4" name="TextBox 3"/>
          <p:cNvSpPr txBox="1"/>
          <p:nvPr/>
        </p:nvSpPr>
        <p:spPr>
          <a:xfrm>
            <a:off x="287867" y="5791200"/>
            <a:ext cx="2301043" cy="369332"/>
          </a:xfrm>
          <a:prstGeom prst="rect">
            <a:avLst/>
          </a:prstGeom>
          <a:noFill/>
        </p:spPr>
        <p:txBody>
          <a:bodyPr wrap="none" rtlCol="0">
            <a:spAutoFit/>
          </a:bodyPr>
          <a:lstStyle/>
          <a:p>
            <a:r>
              <a:rPr lang="en-US" b="1" dirty="0" smtClean="0"/>
              <a:t>Under-approximate</a:t>
            </a:r>
            <a:endParaRPr lang="en-US" b="1" dirty="0"/>
          </a:p>
        </p:txBody>
      </p:sp>
      <p:sp>
        <p:nvSpPr>
          <p:cNvPr id="5" name="TextBox 4"/>
          <p:cNvSpPr txBox="1"/>
          <p:nvPr/>
        </p:nvSpPr>
        <p:spPr>
          <a:xfrm>
            <a:off x="3019963" y="5803738"/>
            <a:ext cx="800520" cy="369332"/>
          </a:xfrm>
          <a:prstGeom prst="rect">
            <a:avLst/>
          </a:prstGeom>
          <a:noFill/>
        </p:spPr>
        <p:txBody>
          <a:bodyPr wrap="none" rtlCol="0">
            <a:spAutoFit/>
          </a:bodyPr>
          <a:lstStyle/>
          <a:p>
            <a:r>
              <a:rPr lang="en-US" b="1" dirty="0" smtClean="0"/>
              <a:t>Solve</a:t>
            </a:r>
            <a:endParaRPr lang="en-US" b="1" dirty="0"/>
          </a:p>
        </p:txBody>
      </p:sp>
      <p:sp>
        <p:nvSpPr>
          <p:cNvPr id="11" name="Rectangle 10"/>
          <p:cNvSpPr/>
          <p:nvPr/>
        </p:nvSpPr>
        <p:spPr>
          <a:xfrm>
            <a:off x="2588910" y="5803738"/>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0" name="TextBox 9"/>
          <p:cNvSpPr txBox="1"/>
          <p:nvPr/>
        </p:nvSpPr>
        <p:spPr>
          <a:xfrm>
            <a:off x="4251536" y="5791200"/>
            <a:ext cx="1249448" cy="369332"/>
          </a:xfrm>
          <a:prstGeom prst="rect">
            <a:avLst/>
          </a:prstGeom>
          <a:noFill/>
        </p:spPr>
        <p:txBody>
          <a:bodyPr wrap="none" rtlCol="0">
            <a:spAutoFit/>
          </a:bodyPr>
          <a:lstStyle/>
          <a:p>
            <a:r>
              <a:rPr lang="en-US" b="1" dirty="0" smtClean="0"/>
              <a:t>Feasible?</a:t>
            </a:r>
            <a:endParaRPr lang="en-US" b="1" dirty="0"/>
          </a:p>
        </p:txBody>
      </p:sp>
      <p:sp>
        <p:nvSpPr>
          <p:cNvPr id="14" name="Rectangle 13"/>
          <p:cNvSpPr/>
          <p:nvPr/>
        </p:nvSpPr>
        <p:spPr>
          <a:xfrm>
            <a:off x="3820483"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5" name="TextBox 14"/>
          <p:cNvSpPr txBox="1"/>
          <p:nvPr/>
        </p:nvSpPr>
        <p:spPr>
          <a:xfrm>
            <a:off x="5402207" y="5791200"/>
            <a:ext cx="530915" cy="369332"/>
          </a:xfrm>
          <a:prstGeom prst="rect">
            <a:avLst/>
          </a:prstGeom>
          <a:noFill/>
        </p:spPr>
        <p:txBody>
          <a:bodyPr wrap="none" rtlCol="0">
            <a:spAutoFit/>
          </a:bodyPr>
          <a:lstStyle/>
          <a:p>
            <a:r>
              <a:rPr lang="en-US" b="1" dirty="0" smtClean="0"/>
              <a:t>NO</a:t>
            </a:r>
            <a:endParaRPr lang="en-US" b="1" dirty="0"/>
          </a:p>
        </p:txBody>
      </p:sp>
      <p:sp>
        <p:nvSpPr>
          <p:cNvPr id="7" name="TextBox 6"/>
          <p:cNvSpPr txBox="1"/>
          <p:nvPr/>
        </p:nvSpPr>
        <p:spPr>
          <a:xfrm>
            <a:off x="6392333" y="5791200"/>
            <a:ext cx="1121070" cy="369332"/>
          </a:xfrm>
          <a:prstGeom prst="rect">
            <a:avLst/>
          </a:prstGeom>
          <a:noFill/>
        </p:spPr>
        <p:txBody>
          <a:bodyPr wrap="none" rtlCol="0">
            <a:spAutoFit/>
          </a:bodyPr>
          <a:lstStyle/>
          <a:p>
            <a:r>
              <a:rPr lang="en-US" b="1" dirty="0" smtClean="0"/>
              <a:t>Abstract</a:t>
            </a:r>
            <a:endParaRPr lang="en-US" b="1" dirty="0"/>
          </a:p>
        </p:txBody>
      </p:sp>
      <p:sp>
        <p:nvSpPr>
          <p:cNvPr id="17" name="Rectangle 16"/>
          <p:cNvSpPr/>
          <p:nvPr/>
        </p:nvSpPr>
        <p:spPr>
          <a:xfrm>
            <a:off x="5937149"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8" name="TextBox 7"/>
          <p:cNvSpPr txBox="1"/>
          <p:nvPr/>
        </p:nvSpPr>
        <p:spPr>
          <a:xfrm>
            <a:off x="4684463" y="3197578"/>
            <a:ext cx="1005516" cy="211667"/>
          </a:xfrm>
          <a:prstGeom prst="rect">
            <a:avLst/>
          </a:prstGeom>
          <a:solidFill>
            <a:schemeClr val="lt1">
              <a:alpha val="1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9" name="TextBox 8"/>
          <p:cNvSpPr txBox="1"/>
          <p:nvPr/>
        </p:nvSpPr>
        <p:spPr>
          <a:xfrm>
            <a:off x="5905596" y="3419405"/>
            <a:ext cx="392763" cy="23988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8" name="TextBox 17"/>
          <p:cNvSpPr txBox="1"/>
          <p:nvPr/>
        </p:nvSpPr>
        <p:spPr>
          <a:xfrm>
            <a:off x="6833301" y="3681882"/>
            <a:ext cx="906740" cy="21730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9" name="TextBox 18"/>
          <p:cNvSpPr txBox="1"/>
          <p:nvPr/>
        </p:nvSpPr>
        <p:spPr>
          <a:xfrm>
            <a:off x="3210560" y="4211320"/>
            <a:ext cx="1586608" cy="19755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20" name="TextBox 19"/>
          <p:cNvSpPr txBox="1"/>
          <p:nvPr/>
        </p:nvSpPr>
        <p:spPr>
          <a:xfrm>
            <a:off x="7543800" y="2743200"/>
            <a:ext cx="1439642" cy="400110"/>
          </a:xfrm>
          <a:prstGeom prst="rect">
            <a:avLst/>
          </a:prstGeom>
          <a:noFill/>
        </p:spPr>
        <p:txBody>
          <a:bodyPr wrap="none" rtlCol="0">
            <a:spAutoFit/>
          </a:bodyPr>
          <a:lstStyle/>
          <a:p>
            <a:r>
              <a:rPr lang="en-US" b="0" dirty="0" smtClean="0">
                <a:solidFill>
                  <a:schemeClr val="accent2">
                    <a:lumMod val="75000"/>
                  </a:schemeClr>
                </a:solidFill>
              </a:rPr>
              <a:t>Redundant</a:t>
            </a:r>
            <a:endParaRPr lang="en-US" b="0" dirty="0">
              <a:solidFill>
                <a:schemeClr val="accent2">
                  <a:lumMod val="75000"/>
                </a:schemeClr>
              </a:solidFill>
            </a:endParaRPr>
          </a:p>
        </p:txBody>
      </p:sp>
      <p:cxnSp>
        <p:nvCxnSpPr>
          <p:cNvPr id="22" name="Straight Arrow Connector 21"/>
          <p:cNvCxnSpPr>
            <a:stCxn id="20" idx="1"/>
            <a:endCxn id="8" idx="3"/>
          </p:cNvCxnSpPr>
          <p:nvPr/>
        </p:nvCxnSpPr>
        <p:spPr>
          <a:xfrm flipH="1">
            <a:off x="5689979" y="2943255"/>
            <a:ext cx="1853821" cy="360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0" idx="1"/>
            <a:endCxn id="9" idx="0"/>
          </p:cNvCxnSpPr>
          <p:nvPr/>
        </p:nvCxnSpPr>
        <p:spPr>
          <a:xfrm flipH="1">
            <a:off x="6101978" y="2943255"/>
            <a:ext cx="1441822" cy="476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0" idx="1"/>
            <a:endCxn id="18" idx="0"/>
          </p:cNvCxnSpPr>
          <p:nvPr/>
        </p:nvCxnSpPr>
        <p:spPr>
          <a:xfrm flipH="1">
            <a:off x="7286671" y="2943255"/>
            <a:ext cx="257129" cy="7386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0" idx="1"/>
            <a:endCxn id="19" idx="3"/>
          </p:cNvCxnSpPr>
          <p:nvPr/>
        </p:nvCxnSpPr>
        <p:spPr>
          <a:xfrm rot="10800000" flipV="1">
            <a:off x="4797168" y="2943254"/>
            <a:ext cx="2746632" cy="1366843"/>
          </a:xfrm>
          <a:prstGeom prst="curvedConnector3">
            <a:avLst>
              <a:gd name="adj1" fmla="val -3138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8972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dissolve">
                                      <p:cBhvr>
                                        <p:cTn id="7" dur="500"/>
                                        <p:tgtEl>
                                          <p:spTgt spid="6">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dissolve">
                                      <p:cBhvr>
                                        <p:cTn id="10" dur="500"/>
                                        <p:tgtEl>
                                          <p:spTgt spid="6">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P spid="19"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Spacer by </a:t>
            </a:r>
            <a:r>
              <a:rPr lang="en-US" dirty="0" smtClean="0">
                <a:cs typeface="BlairMdITC TT-Medium"/>
              </a:rPr>
              <a:t>Example: Abstraction</a:t>
            </a:r>
            <a:endParaRPr lang="en-US" dirty="0"/>
          </a:p>
        </p:txBody>
      </p:sp>
      <p:sp>
        <p:nvSpPr>
          <p:cNvPr id="6" name="TextBox 5"/>
          <p:cNvSpPr txBox="1">
            <a:spLocks/>
          </p:cNvSpPr>
          <p:nvPr/>
        </p:nvSpPr>
        <p:spPr>
          <a:xfrm>
            <a:off x="1985295" y="1185333"/>
            <a:ext cx="5620449"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rgbClr val="000000"/>
                </a:solidFill>
                <a:latin typeface="Consolas"/>
                <a:cs typeface="Consolas"/>
              </a:rPr>
              <a:t>c = 0;</a:t>
            </a:r>
          </a:p>
          <a:p>
            <a:pPr algn="l">
              <a:lnSpc>
                <a:spcPts val="1020"/>
              </a:lnSpc>
            </a:pPr>
            <a:r>
              <a:rPr lang="en-US" sz="1600" b="0" dirty="0" smtClean="0">
                <a:solidFill>
                  <a:srgbClr val="0000FF"/>
                </a:solidFill>
                <a:latin typeface="Consolas"/>
                <a:cs typeface="Consolas"/>
              </a:rPr>
              <a:t>assume (y &gt; 10w =&gt; z &lt; 100x, z </a:t>
            </a:r>
            <a:r>
              <a:rPr lang="en-US" sz="1600" b="0" dirty="0">
                <a:solidFill>
                  <a:srgbClr val="0000FF"/>
                </a:solidFill>
                <a:latin typeface="Consolas"/>
                <a:cs typeface="Consolas"/>
              </a:rPr>
              <a:t>≤ </a:t>
            </a:r>
            <a:r>
              <a:rPr lang="en-US" sz="1600" b="0" dirty="0" smtClean="0">
                <a:solidFill>
                  <a:srgbClr val="0000FF"/>
                </a:solidFill>
                <a:latin typeface="Consolas"/>
                <a:cs typeface="Consolas"/>
              </a:rPr>
              <a:t>100x);</a:t>
            </a: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r>
              <a:rPr lang="en-US" sz="1600" b="0" dirty="0" smtClean="0">
                <a:solidFill>
                  <a:srgbClr val="008000"/>
                </a:solidFill>
                <a:latin typeface="Consolas"/>
                <a:cs typeface="Consolas"/>
              </a:rPr>
              <a:t>// (y &gt; 10w) =&gt; (z &lt; 100x), z ≤ 100x,</a:t>
            </a:r>
          </a:p>
          <a:p>
            <a:pPr algn="l">
              <a:lnSpc>
                <a:spcPts val="1020"/>
              </a:lnSpc>
            </a:pPr>
            <a:r>
              <a:rPr lang="en-US" sz="1600" b="0" dirty="0" smtClean="0">
                <a:solidFill>
                  <a:srgbClr val="008000"/>
                </a:solidFill>
                <a:latin typeface="Consolas"/>
                <a:cs typeface="Consolas"/>
              </a:rPr>
              <a:t>	// x ≤ 2, c ≤ 0 =&gt; x ≤ 0, c ≤ 1 =&gt; x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(c &lt; 2);</a:t>
            </a: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a:t>
            </a:r>
            <a:r>
              <a:rPr lang="en-US" sz="1600" b="0" dirty="0" smtClean="0">
                <a:solidFill>
                  <a:srgbClr val="953735"/>
                </a:solidFill>
                <a:latin typeface="Consolas"/>
                <a:cs typeface="Consolas"/>
              </a:rPr>
              <a:t>y = *;</a:t>
            </a:r>
          </a:p>
          <a:p>
            <a:pPr algn="l">
              <a:lnSpc>
                <a:spcPts val="1020"/>
              </a:lnSpc>
            </a:pPr>
            <a:r>
              <a:rPr lang="en-US" sz="1600" b="0" dirty="0">
                <a:latin typeface="Consolas"/>
                <a:cs typeface="Consolas"/>
              </a:rPr>
              <a:t>	</a:t>
            </a:r>
            <a:r>
              <a:rPr lang="en-US" sz="1600" b="0" dirty="0" smtClean="0">
                <a:latin typeface="Consolas"/>
                <a:cs typeface="Consolas"/>
              </a:rPr>
              <a:t>::	(x ≥ 4) -&gt; x++; </a:t>
            </a:r>
            <a:r>
              <a:rPr lang="en-US" sz="1600" b="0" dirty="0" smtClean="0">
                <a:solidFill>
                  <a:srgbClr val="953735"/>
                </a:solidFill>
                <a:latin typeface="Consolas"/>
                <a:cs typeface="Consolas"/>
              </a:rPr>
              <a:t>y = *;</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a:t>
            </a:r>
            <a:r>
              <a:rPr lang="en-US" sz="1600" b="0" dirty="0" smtClean="0">
                <a:solidFill>
                  <a:srgbClr val="953735"/>
                </a:solidFill>
                <a:latin typeface="Consolas"/>
                <a:cs typeface="Consolas"/>
              </a:rPr>
              <a:t>y = *;</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solidFill>
                  <a:srgbClr val="953735"/>
                </a:solidFill>
                <a:latin typeface="Consolas"/>
                <a:cs typeface="Consolas"/>
              </a:rPr>
              <a:t>w = *; z = *;</a:t>
            </a:r>
          </a:p>
          <a:p>
            <a:pPr algn="l">
              <a:lnSpc>
                <a:spcPts val="1020"/>
              </a:lnSpc>
            </a:pPr>
            <a:r>
              <a:rPr lang="en-US" sz="1600" b="0" dirty="0">
                <a:latin typeface="Consolas"/>
                <a:cs typeface="Consolas"/>
              </a:rPr>
              <a:t>	</a:t>
            </a:r>
            <a:r>
              <a:rPr lang="en-US" sz="1600" b="0" dirty="0" smtClean="0">
                <a:solidFill>
                  <a:srgbClr val="000000"/>
                </a:solidFill>
                <a:latin typeface="Consolas"/>
                <a:cs typeface="Consolas"/>
              </a:rPr>
              <a:t>c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(y &gt; 10w =&gt; z &lt; 100x, z ≤ 100x);</a:t>
            </a: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4 &amp;&amp; y ≤ 2));</a:t>
            </a:r>
          </a:p>
        </p:txBody>
      </p:sp>
      <p:sp>
        <p:nvSpPr>
          <p:cNvPr id="4" name="TextBox 3"/>
          <p:cNvSpPr txBox="1"/>
          <p:nvPr/>
        </p:nvSpPr>
        <p:spPr>
          <a:xfrm>
            <a:off x="287867" y="5790330"/>
            <a:ext cx="2301043" cy="369332"/>
          </a:xfrm>
          <a:prstGeom prst="rect">
            <a:avLst/>
          </a:prstGeom>
          <a:noFill/>
        </p:spPr>
        <p:txBody>
          <a:bodyPr wrap="none" rtlCol="0">
            <a:spAutoFit/>
          </a:bodyPr>
          <a:lstStyle/>
          <a:p>
            <a:r>
              <a:rPr lang="en-US" b="1" dirty="0" smtClean="0"/>
              <a:t>Under-approximate</a:t>
            </a:r>
            <a:endParaRPr lang="en-US" b="1" dirty="0"/>
          </a:p>
        </p:txBody>
      </p:sp>
      <p:sp>
        <p:nvSpPr>
          <p:cNvPr id="5" name="TextBox 4"/>
          <p:cNvSpPr txBox="1"/>
          <p:nvPr/>
        </p:nvSpPr>
        <p:spPr>
          <a:xfrm>
            <a:off x="3019963" y="5802868"/>
            <a:ext cx="800520" cy="369332"/>
          </a:xfrm>
          <a:prstGeom prst="rect">
            <a:avLst/>
          </a:prstGeom>
          <a:noFill/>
        </p:spPr>
        <p:txBody>
          <a:bodyPr wrap="none" rtlCol="0">
            <a:spAutoFit/>
          </a:bodyPr>
          <a:lstStyle/>
          <a:p>
            <a:r>
              <a:rPr lang="en-US" b="1" dirty="0" smtClean="0"/>
              <a:t>Solve</a:t>
            </a:r>
            <a:endParaRPr lang="en-US" b="1" dirty="0"/>
          </a:p>
        </p:txBody>
      </p:sp>
      <p:sp>
        <p:nvSpPr>
          <p:cNvPr id="11" name="Rectangle 10"/>
          <p:cNvSpPr/>
          <p:nvPr/>
        </p:nvSpPr>
        <p:spPr>
          <a:xfrm>
            <a:off x="2588910" y="5802868"/>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0" name="TextBox 9"/>
          <p:cNvSpPr txBox="1"/>
          <p:nvPr/>
        </p:nvSpPr>
        <p:spPr>
          <a:xfrm>
            <a:off x="4251536" y="5790330"/>
            <a:ext cx="1249448" cy="369332"/>
          </a:xfrm>
          <a:prstGeom prst="rect">
            <a:avLst/>
          </a:prstGeom>
          <a:noFill/>
        </p:spPr>
        <p:txBody>
          <a:bodyPr wrap="none" rtlCol="0">
            <a:spAutoFit/>
          </a:bodyPr>
          <a:lstStyle/>
          <a:p>
            <a:r>
              <a:rPr lang="en-US" b="1" dirty="0" smtClean="0"/>
              <a:t>Feasible?</a:t>
            </a:r>
            <a:endParaRPr lang="en-US" b="1" dirty="0"/>
          </a:p>
        </p:txBody>
      </p:sp>
      <p:sp>
        <p:nvSpPr>
          <p:cNvPr id="14" name="Rectangle 13"/>
          <p:cNvSpPr/>
          <p:nvPr/>
        </p:nvSpPr>
        <p:spPr>
          <a:xfrm>
            <a:off x="3820483" y="579725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5" name="TextBox 14"/>
          <p:cNvSpPr txBox="1"/>
          <p:nvPr/>
        </p:nvSpPr>
        <p:spPr>
          <a:xfrm>
            <a:off x="5402207" y="5790330"/>
            <a:ext cx="530915" cy="369332"/>
          </a:xfrm>
          <a:prstGeom prst="rect">
            <a:avLst/>
          </a:prstGeom>
          <a:noFill/>
        </p:spPr>
        <p:txBody>
          <a:bodyPr wrap="none" rtlCol="0">
            <a:spAutoFit/>
          </a:bodyPr>
          <a:lstStyle/>
          <a:p>
            <a:r>
              <a:rPr lang="en-US" b="1" dirty="0" smtClean="0"/>
              <a:t>NO</a:t>
            </a:r>
            <a:endParaRPr lang="en-US" b="1" dirty="0"/>
          </a:p>
        </p:txBody>
      </p:sp>
      <p:sp>
        <p:nvSpPr>
          <p:cNvPr id="7" name="TextBox 6"/>
          <p:cNvSpPr txBox="1"/>
          <p:nvPr/>
        </p:nvSpPr>
        <p:spPr>
          <a:xfrm>
            <a:off x="6392333" y="5790330"/>
            <a:ext cx="1121070" cy="369332"/>
          </a:xfrm>
          <a:prstGeom prst="rect">
            <a:avLst/>
          </a:prstGeom>
          <a:noFill/>
        </p:spPr>
        <p:txBody>
          <a:bodyPr wrap="none" rtlCol="0">
            <a:spAutoFit/>
          </a:bodyPr>
          <a:lstStyle/>
          <a:p>
            <a:r>
              <a:rPr lang="en-US" b="1" dirty="0" smtClean="0"/>
              <a:t>Abstract</a:t>
            </a:r>
            <a:endParaRPr lang="en-US" b="1" dirty="0"/>
          </a:p>
        </p:txBody>
      </p:sp>
      <p:sp>
        <p:nvSpPr>
          <p:cNvPr id="17" name="Rectangle 16"/>
          <p:cNvSpPr/>
          <p:nvPr/>
        </p:nvSpPr>
        <p:spPr>
          <a:xfrm>
            <a:off x="5937149" y="579725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36" name="TextBox 35"/>
          <p:cNvSpPr txBox="1"/>
          <p:nvPr/>
        </p:nvSpPr>
        <p:spPr>
          <a:xfrm>
            <a:off x="3163147" y="5450464"/>
            <a:ext cx="637916" cy="22822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25" name="Rounded Rectangular Callout 24"/>
          <p:cNvSpPr/>
          <p:nvPr/>
        </p:nvSpPr>
        <p:spPr>
          <a:xfrm>
            <a:off x="551181" y="4289663"/>
            <a:ext cx="914400" cy="612648"/>
          </a:xfrm>
          <a:prstGeom prst="wedgeRoundRectCallout">
            <a:avLst>
              <a:gd name="adj1" fmla="val 284722"/>
              <a:gd name="adj2" fmla="val 13159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dirty="0" smtClean="0"/>
              <a:t>Fails</a:t>
            </a:r>
            <a:endParaRPr lang="en-US" b="0" dirty="0"/>
          </a:p>
        </p:txBody>
      </p:sp>
      <p:sp>
        <p:nvSpPr>
          <p:cNvPr id="3" name="Rounded Rectangular Callout 2"/>
          <p:cNvSpPr/>
          <p:nvPr/>
        </p:nvSpPr>
        <p:spPr>
          <a:xfrm>
            <a:off x="7707488" y="4289663"/>
            <a:ext cx="1131712" cy="612648"/>
          </a:xfrm>
          <a:prstGeom prst="wedgeRoundRectCallout">
            <a:avLst>
              <a:gd name="adj1" fmla="val -311622"/>
              <a:gd name="adj2" fmla="val 12929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dirty="0" smtClean="0"/>
              <a:t>Enlarge</a:t>
            </a:r>
            <a:r>
              <a:rPr lang="en-US" dirty="0" smtClean="0"/>
              <a:t> </a:t>
            </a:r>
            <a:r>
              <a:rPr lang="en-US" b="0" dirty="0" smtClean="0"/>
              <a:t>error</a:t>
            </a:r>
            <a:endParaRPr lang="en-US" b="0" dirty="0"/>
          </a:p>
        </p:txBody>
      </p:sp>
    </p:spTree>
    <p:extLst>
      <p:ext uri="{BB962C8B-B14F-4D97-AF65-F5344CB8AC3E}">
        <p14:creationId xmlns:p14="http://schemas.microsoft.com/office/powerpoint/2010/main" val="1463372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Spacer by </a:t>
            </a:r>
            <a:r>
              <a:rPr lang="en-US" dirty="0" smtClean="0">
                <a:cs typeface="BlairMdITC TT-Medium"/>
              </a:rPr>
              <a:t>Example: Abstraction</a:t>
            </a:r>
            <a:endParaRPr lang="en-US" dirty="0"/>
          </a:p>
        </p:txBody>
      </p:sp>
      <p:sp>
        <p:nvSpPr>
          <p:cNvPr id="6" name="TextBox 5"/>
          <p:cNvSpPr txBox="1">
            <a:spLocks/>
          </p:cNvSpPr>
          <p:nvPr/>
        </p:nvSpPr>
        <p:spPr>
          <a:xfrm>
            <a:off x="2235199" y="1185333"/>
            <a:ext cx="5620449"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rgbClr val="000000"/>
                </a:solidFill>
                <a:latin typeface="Consolas"/>
                <a:cs typeface="Consolas"/>
              </a:rPr>
              <a:t>c = 0;</a:t>
            </a:r>
          </a:p>
          <a:p>
            <a:pPr algn="l">
              <a:lnSpc>
                <a:spcPts val="1020"/>
              </a:lnSpc>
            </a:pPr>
            <a:r>
              <a:rPr lang="en-US" sz="1600" b="0" dirty="0" smtClean="0">
                <a:solidFill>
                  <a:srgbClr val="0000FF"/>
                </a:solidFill>
                <a:latin typeface="Consolas"/>
                <a:cs typeface="Consolas"/>
              </a:rPr>
              <a:t>assume (y &gt; 10w =&gt; z &lt; 100x, z </a:t>
            </a:r>
            <a:r>
              <a:rPr lang="en-US" sz="1600" b="0" dirty="0">
                <a:solidFill>
                  <a:srgbClr val="0000FF"/>
                </a:solidFill>
                <a:latin typeface="Consolas"/>
                <a:cs typeface="Consolas"/>
              </a:rPr>
              <a:t>≤ </a:t>
            </a:r>
            <a:r>
              <a:rPr lang="en-US" sz="1600" b="0" dirty="0" smtClean="0">
                <a:solidFill>
                  <a:srgbClr val="0000FF"/>
                </a:solidFill>
                <a:latin typeface="Consolas"/>
                <a:cs typeface="Consolas"/>
              </a:rPr>
              <a:t>100x);</a:t>
            </a: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r>
              <a:rPr lang="en-US" sz="1600" b="0" dirty="0" smtClean="0">
                <a:solidFill>
                  <a:srgbClr val="008000"/>
                </a:solidFill>
                <a:latin typeface="Consolas"/>
                <a:cs typeface="Consolas"/>
              </a:rPr>
              <a:t>// (y &gt; 10w) =&gt; (z &lt; 100x), z ≤ 100x,</a:t>
            </a:r>
          </a:p>
          <a:p>
            <a:pPr algn="l">
              <a:lnSpc>
                <a:spcPts val="1020"/>
              </a:lnSpc>
            </a:pPr>
            <a:r>
              <a:rPr lang="en-US" sz="1600" b="0" dirty="0" smtClean="0">
                <a:solidFill>
                  <a:srgbClr val="008000"/>
                </a:solidFill>
                <a:latin typeface="Consolas"/>
                <a:cs typeface="Consolas"/>
              </a:rPr>
              <a:t>	// x ≤ 2, c ≤ 0 =&gt; x ≤ 0, c ≤ 1 =&gt; x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(c &lt; 2);</a:t>
            </a: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a:t>
            </a:r>
            <a:r>
              <a:rPr lang="en-US" sz="1600" b="0" dirty="0" smtClean="0">
                <a:solidFill>
                  <a:srgbClr val="953735"/>
                </a:solidFill>
                <a:latin typeface="Consolas"/>
                <a:cs typeface="Consolas"/>
              </a:rPr>
              <a:t>y = *;</a:t>
            </a:r>
          </a:p>
          <a:p>
            <a:pPr algn="l">
              <a:lnSpc>
                <a:spcPts val="1020"/>
              </a:lnSpc>
            </a:pPr>
            <a:r>
              <a:rPr lang="en-US" sz="1600" b="0" dirty="0">
                <a:latin typeface="Consolas"/>
                <a:cs typeface="Consolas"/>
              </a:rPr>
              <a:t>	</a:t>
            </a:r>
            <a:r>
              <a:rPr lang="en-US" sz="1600" b="0" dirty="0" smtClean="0">
                <a:latin typeface="Consolas"/>
                <a:cs typeface="Consolas"/>
              </a:rPr>
              <a:t>::	(x ≥ 4) -&gt; x++; </a:t>
            </a:r>
            <a:r>
              <a:rPr lang="en-US" sz="1600" b="0" dirty="0" smtClean="0">
                <a:solidFill>
                  <a:srgbClr val="953735"/>
                </a:solidFill>
                <a:latin typeface="Consolas"/>
                <a:cs typeface="Consolas"/>
              </a:rPr>
              <a:t>y = *;</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a:t>
            </a:r>
            <a:r>
              <a:rPr lang="en-US" sz="1600" b="0" dirty="0" smtClean="0">
                <a:solidFill>
                  <a:srgbClr val="953735"/>
                </a:solidFill>
                <a:latin typeface="Consolas"/>
                <a:cs typeface="Consolas"/>
              </a:rPr>
              <a:t>y = *;</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solidFill>
                  <a:srgbClr val="953735"/>
                </a:solidFill>
                <a:latin typeface="Consolas"/>
                <a:cs typeface="Consolas"/>
              </a:rPr>
              <a:t>w = *; z = *;</a:t>
            </a:r>
          </a:p>
          <a:p>
            <a:pPr algn="l">
              <a:lnSpc>
                <a:spcPts val="1020"/>
              </a:lnSpc>
            </a:pPr>
            <a:r>
              <a:rPr lang="en-US" sz="1600" b="0" dirty="0">
                <a:latin typeface="Consolas"/>
                <a:cs typeface="Consolas"/>
              </a:rPr>
              <a:t>	</a:t>
            </a:r>
            <a:r>
              <a:rPr lang="en-US" sz="1600" b="0" dirty="0" smtClean="0">
                <a:solidFill>
                  <a:srgbClr val="000000"/>
                </a:solidFill>
                <a:latin typeface="Consolas"/>
                <a:cs typeface="Consolas"/>
              </a:rPr>
              <a:t>c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(y &gt; 10w =&gt; z &lt; 100x, z ≤ 100x);</a:t>
            </a: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a:t>
            </a:r>
            <a:r>
              <a:rPr lang="en-US" sz="1600" b="0" dirty="0" smtClean="0">
                <a:latin typeface="Consolas"/>
                <a:cs typeface="Consolas"/>
              </a:rPr>
              <a:t>4 </a:t>
            </a:r>
            <a:r>
              <a:rPr lang="en-US" sz="1600" b="0" dirty="0" smtClean="0">
                <a:latin typeface="Consolas"/>
                <a:cs typeface="Consolas"/>
              </a:rPr>
              <a:t>&amp;&amp; </a:t>
            </a:r>
            <a:r>
              <a:rPr lang="en-US" sz="1600" b="0" dirty="0" smtClean="0">
                <a:solidFill>
                  <a:srgbClr val="953735"/>
                </a:solidFill>
                <a:latin typeface="Consolas"/>
                <a:cs typeface="Consolas"/>
              </a:rPr>
              <a:t>true</a:t>
            </a:r>
            <a:r>
              <a:rPr lang="en-US" sz="1600" b="0" dirty="0" smtClean="0">
                <a:latin typeface="Consolas"/>
                <a:cs typeface="Consolas"/>
              </a:rPr>
              <a:t>));</a:t>
            </a:r>
            <a:endParaRPr lang="en-US" sz="1600" b="0" dirty="0" smtClean="0">
              <a:latin typeface="Consolas"/>
              <a:cs typeface="Consolas"/>
            </a:endParaRPr>
          </a:p>
        </p:txBody>
      </p:sp>
      <p:sp>
        <p:nvSpPr>
          <p:cNvPr id="4" name="TextBox 3"/>
          <p:cNvSpPr txBox="1"/>
          <p:nvPr/>
        </p:nvSpPr>
        <p:spPr>
          <a:xfrm>
            <a:off x="287867" y="5791200"/>
            <a:ext cx="2301043" cy="369332"/>
          </a:xfrm>
          <a:prstGeom prst="rect">
            <a:avLst/>
          </a:prstGeom>
          <a:noFill/>
        </p:spPr>
        <p:txBody>
          <a:bodyPr wrap="none" rtlCol="0">
            <a:spAutoFit/>
          </a:bodyPr>
          <a:lstStyle/>
          <a:p>
            <a:r>
              <a:rPr lang="en-US" b="1" dirty="0" smtClean="0"/>
              <a:t>Under-approximate</a:t>
            </a:r>
            <a:endParaRPr lang="en-US" b="1" dirty="0"/>
          </a:p>
        </p:txBody>
      </p:sp>
      <p:sp>
        <p:nvSpPr>
          <p:cNvPr id="5" name="TextBox 4"/>
          <p:cNvSpPr txBox="1"/>
          <p:nvPr/>
        </p:nvSpPr>
        <p:spPr>
          <a:xfrm>
            <a:off x="3019963" y="5803738"/>
            <a:ext cx="800520" cy="369332"/>
          </a:xfrm>
          <a:prstGeom prst="rect">
            <a:avLst/>
          </a:prstGeom>
          <a:noFill/>
        </p:spPr>
        <p:txBody>
          <a:bodyPr wrap="none" rtlCol="0">
            <a:spAutoFit/>
          </a:bodyPr>
          <a:lstStyle/>
          <a:p>
            <a:r>
              <a:rPr lang="en-US" b="1" dirty="0" smtClean="0"/>
              <a:t>Solve</a:t>
            </a:r>
            <a:endParaRPr lang="en-US" b="1" dirty="0"/>
          </a:p>
        </p:txBody>
      </p:sp>
      <p:sp>
        <p:nvSpPr>
          <p:cNvPr id="11" name="Rectangle 10"/>
          <p:cNvSpPr/>
          <p:nvPr/>
        </p:nvSpPr>
        <p:spPr>
          <a:xfrm>
            <a:off x="2588910" y="5803738"/>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0" name="TextBox 9"/>
          <p:cNvSpPr txBox="1"/>
          <p:nvPr/>
        </p:nvSpPr>
        <p:spPr>
          <a:xfrm>
            <a:off x="4251536" y="5791200"/>
            <a:ext cx="1249448" cy="369332"/>
          </a:xfrm>
          <a:prstGeom prst="rect">
            <a:avLst/>
          </a:prstGeom>
          <a:noFill/>
        </p:spPr>
        <p:txBody>
          <a:bodyPr wrap="none" rtlCol="0">
            <a:spAutoFit/>
          </a:bodyPr>
          <a:lstStyle/>
          <a:p>
            <a:r>
              <a:rPr lang="en-US" b="1" dirty="0" smtClean="0"/>
              <a:t>Feasible?</a:t>
            </a:r>
            <a:endParaRPr lang="en-US" b="1" dirty="0"/>
          </a:p>
        </p:txBody>
      </p:sp>
      <p:sp>
        <p:nvSpPr>
          <p:cNvPr id="14" name="Rectangle 13"/>
          <p:cNvSpPr/>
          <p:nvPr/>
        </p:nvSpPr>
        <p:spPr>
          <a:xfrm>
            <a:off x="3820483"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5" name="TextBox 14"/>
          <p:cNvSpPr txBox="1"/>
          <p:nvPr/>
        </p:nvSpPr>
        <p:spPr>
          <a:xfrm>
            <a:off x="5402207" y="5791200"/>
            <a:ext cx="530915" cy="369332"/>
          </a:xfrm>
          <a:prstGeom prst="rect">
            <a:avLst/>
          </a:prstGeom>
          <a:noFill/>
        </p:spPr>
        <p:txBody>
          <a:bodyPr wrap="none" rtlCol="0">
            <a:spAutoFit/>
          </a:bodyPr>
          <a:lstStyle/>
          <a:p>
            <a:r>
              <a:rPr lang="en-US" b="1" dirty="0" smtClean="0"/>
              <a:t>NO</a:t>
            </a:r>
            <a:endParaRPr lang="en-US" b="1" dirty="0"/>
          </a:p>
        </p:txBody>
      </p:sp>
      <p:sp>
        <p:nvSpPr>
          <p:cNvPr id="7" name="TextBox 6"/>
          <p:cNvSpPr txBox="1"/>
          <p:nvPr/>
        </p:nvSpPr>
        <p:spPr>
          <a:xfrm>
            <a:off x="6392333" y="5791200"/>
            <a:ext cx="1121070" cy="369332"/>
          </a:xfrm>
          <a:prstGeom prst="rect">
            <a:avLst/>
          </a:prstGeom>
          <a:noFill/>
        </p:spPr>
        <p:txBody>
          <a:bodyPr wrap="none" rtlCol="0">
            <a:spAutoFit/>
          </a:bodyPr>
          <a:lstStyle/>
          <a:p>
            <a:r>
              <a:rPr lang="en-US" b="1" dirty="0" smtClean="0"/>
              <a:t>Abstract</a:t>
            </a:r>
            <a:endParaRPr lang="en-US" b="1" dirty="0"/>
          </a:p>
        </p:txBody>
      </p:sp>
      <p:sp>
        <p:nvSpPr>
          <p:cNvPr id="17" name="Rectangle 16"/>
          <p:cNvSpPr/>
          <p:nvPr/>
        </p:nvSpPr>
        <p:spPr>
          <a:xfrm>
            <a:off x="5937149"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Tree>
    <p:extLst>
      <p:ext uri="{BB962C8B-B14F-4D97-AF65-F5344CB8AC3E}">
        <p14:creationId xmlns:p14="http://schemas.microsoft.com/office/powerpoint/2010/main" val="17536234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Spacer by </a:t>
            </a:r>
            <a:r>
              <a:rPr lang="en-US" dirty="0" smtClean="0">
                <a:cs typeface="BlairMdITC TT-Medium"/>
              </a:rPr>
              <a:t>Example: Under-Approximate (again)</a:t>
            </a:r>
            <a:endParaRPr lang="en-US" dirty="0"/>
          </a:p>
        </p:txBody>
      </p:sp>
      <p:sp>
        <p:nvSpPr>
          <p:cNvPr id="6" name="TextBox 5"/>
          <p:cNvSpPr txBox="1">
            <a:spLocks/>
          </p:cNvSpPr>
          <p:nvPr/>
        </p:nvSpPr>
        <p:spPr>
          <a:xfrm>
            <a:off x="2286000" y="1185333"/>
            <a:ext cx="5508038"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rgbClr val="000000"/>
                </a:solidFill>
                <a:latin typeface="Consolas"/>
                <a:cs typeface="Consolas"/>
              </a:rPr>
              <a:t>c = 0;</a:t>
            </a:r>
          </a:p>
          <a:p>
            <a:pPr algn="l">
              <a:lnSpc>
                <a:spcPts val="1020"/>
              </a:lnSpc>
            </a:pPr>
            <a:r>
              <a:rPr lang="en-US" sz="1600" b="0" dirty="0" smtClean="0">
                <a:solidFill>
                  <a:srgbClr val="0000FF"/>
                </a:solidFill>
                <a:latin typeface="Consolas"/>
                <a:cs typeface="Consolas"/>
              </a:rPr>
              <a:t>assume (y &gt; 10w =&gt; z &lt; 100x, z </a:t>
            </a:r>
            <a:r>
              <a:rPr lang="en-US" sz="1600" b="0" dirty="0">
                <a:solidFill>
                  <a:srgbClr val="0000FF"/>
                </a:solidFill>
                <a:latin typeface="Consolas"/>
                <a:cs typeface="Consolas"/>
              </a:rPr>
              <a:t>≤ </a:t>
            </a:r>
            <a:r>
              <a:rPr lang="en-US" sz="1600" b="0" dirty="0" smtClean="0">
                <a:solidFill>
                  <a:srgbClr val="0000FF"/>
                </a:solidFill>
                <a:latin typeface="Consolas"/>
                <a:cs typeface="Consolas"/>
              </a:rPr>
              <a:t>100x);</a:t>
            </a: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endParaRPr lang="en-US" sz="1600" b="0" dirty="0" smtClean="0">
              <a:solidFill>
                <a:srgbClr val="008000"/>
              </a:solidFill>
              <a:latin typeface="Consolas"/>
              <a:cs typeface="Consolas"/>
            </a:endParaRPr>
          </a:p>
          <a:p>
            <a:pPr algn="l">
              <a:lnSpc>
                <a:spcPts val="1020"/>
              </a:lnSpc>
            </a:pPr>
            <a:r>
              <a:rPr lang="en-US" sz="1600" b="0" dirty="0" smtClean="0">
                <a:solidFill>
                  <a:srgbClr val="008000"/>
                </a:solidFill>
                <a:latin typeface="Consolas"/>
                <a:cs typeface="Consolas"/>
              </a:rPr>
              <a:t>	</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(c &lt; 4);</a:t>
            </a: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a:t>
            </a:r>
            <a:r>
              <a:rPr lang="en-US" sz="1600" b="0" dirty="0" smtClean="0">
                <a:solidFill>
                  <a:srgbClr val="953735"/>
                </a:solidFill>
                <a:latin typeface="Consolas"/>
                <a:cs typeface="Consolas"/>
              </a:rPr>
              <a:t>y = *;</a:t>
            </a:r>
          </a:p>
          <a:p>
            <a:pPr algn="l">
              <a:lnSpc>
                <a:spcPts val="1020"/>
              </a:lnSpc>
            </a:pPr>
            <a:r>
              <a:rPr lang="en-US" sz="1600" b="0" dirty="0">
                <a:latin typeface="Consolas"/>
                <a:cs typeface="Consolas"/>
              </a:rPr>
              <a:t>	</a:t>
            </a:r>
            <a:r>
              <a:rPr lang="en-US" sz="1600" b="0" dirty="0" smtClean="0">
                <a:latin typeface="Consolas"/>
                <a:cs typeface="Consolas"/>
              </a:rPr>
              <a:t>::	(x ≥ 4) -&gt; x++; </a:t>
            </a:r>
            <a:r>
              <a:rPr lang="en-US" sz="1600" b="0" dirty="0" smtClean="0">
                <a:solidFill>
                  <a:srgbClr val="953735"/>
                </a:solidFill>
                <a:latin typeface="Consolas"/>
                <a:cs typeface="Consolas"/>
              </a:rPr>
              <a:t>y = *;</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a:t>
            </a:r>
            <a:r>
              <a:rPr lang="en-US" sz="1600" b="0" dirty="0" smtClean="0">
                <a:solidFill>
                  <a:srgbClr val="953735"/>
                </a:solidFill>
                <a:latin typeface="Consolas"/>
                <a:cs typeface="Consolas"/>
              </a:rPr>
              <a:t>y = *;</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solidFill>
                  <a:srgbClr val="953735"/>
                </a:solidFill>
                <a:latin typeface="Consolas"/>
                <a:cs typeface="Consolas"/>
              </a:rPr>
              <a:t>w = *; z = *;</a:t>
            </a:r>
          </a:p>
          <a:p>
            <a:pPr algn="l">
              <a:lnSpc>
                <a:spcPts val="1020"/>
              </a:lnSpc>
            </a:pPr>
            <a:r>
              <a:rPr lang="en-US" sz="1600" b="0" dirty="0">
                <a:latin typeface="Consolas"/>
                <a:cs typeface="Consolas"/>
              </a:rPr>
              <a:t>	</a:t>
            </a:r>
            <a:r>
              <a:rPr lang="en-US" sz="1600" b="0" dirty="0" smtClean="0">
                <a:solidFill>
                  <a:srgbClr val="000000"/>
                </a:solidFill>
                <a:latin typeface="Consolas"/>
                <a:cs typeface="Consolas"/>
              </a:rPr>
              <a:t>c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(y &gt; 10w =&gt; z &lt; 100x, z ≤ 100x);</a:t>
            </a: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a:t>
            </a:r>
            <a:r>
              <a:rPr lang="en-US" sz="1600" b="0" dirty="0" smtClean="0">
                <a:latin typeface="Consolas"/>
                <a:cs typeface="Consolas"/>
              </a:rPr>
              <a:t>4 </a:t>
            </a:r>
            <a:r>
              <a:rPr lang="en-US" sz="1600" b="0" dirty="0" smtClean="0">
                <a:latin typeface="Consolas"/>
                <a:cs typeface="Consolas"/>
              </a:rPr>
              <a:t>&amp;&amp; </a:t>
            </a:r>
            <a:r>
              <a:rPr lang="en-US" sz="1600" b="0" dirty="0">
                <a:solidFill>
                  <a:srgbClr val="953735"/>
                </a:solidFill>
                <a:latin typeface="Consolas"/>
                <a:cs typeface="Consolas"/>
              </a:rPr>
              <a:t>true</a:t>
            </a:r>
            <a:r>
              <a:rPr lang="en-US" sz="1600" b="0" dirty="0" smtClean="0">
                <a:latin typeface="Consolas"/>
                <a:cs typeface="Consolas"/>
              </a:rPr>
              <a:t>));</a:t>
            </a:r>
            <a:endParaRPr lang="en-US" sz="1600" b="0" dirty="0" smtClean="0">
              <a:latin typeface="Consolas"/>
              <a:cs typeface="Consolas"/>
            </a:endParaRPr>
          </a:p>
        </p:txBody>
      </p:sp>
      <p:sp>
        <p:nvSpPr>
          <p:cNvPr id="4" name="TextBox 3"/>
          <p:cNvSpPr txBox="1"/>
          <p:nvPr/>
        </p:nvSpPr>
        <p:spPr>
          <a:xfrm>
            <a:off x="287867" y="5791200"/>
            <a:ext cx="2301043" cy="369332"/>
          </a:xfrm>
          <a:prstGeom prst="rect">
            <a:avLst/>
          </a:prstGeom>
          <a:noFill/>
        </p:spPr>
        <p:txBody>
          <a:bodyPr wrap="none" rtlCol="0">
            <a:spAutoFit/>
          </a:bodyPr>
          <a:lstStyle/>
          <a:p>
            <a:r>
              <a:rPr lang="en-US" b="1" dirty="0" smtClean="0"/>
              <a:t>Under-approximate</a:t>
            </a:r>
            <a:endParaRPr lang="en-US" b="1" dirty="0"/>
          </a:p>
        </p:txBody>
      </p:sp>
      <p:sp>
        <p:nvSpPr>
          <p:cNvPr id="16" name="TextBox 15"/>
          <p:cNvSpPr txBox="1"/>
          <p:nvPr/>
        </p:nvSpPr>
        <p:spPr>
          <a:xfrm>
            <a:off x="3019963" y="5803738"/>
            <a:ext cx="800520" cy="369332"/>
          </a:xfrm>
          <a:prstGeom prst="rect">
            <a:avLst/>
          </a:prstGeom>
          <a:noFill/>
        </p:spPr>
        <p:txBody>
          <a:bodyPr wrap="none" rtlCol="0">
            <a:spAutoFit/>
          </a:bodyPr>
          <a:lstStyle/>
          <a:p>
            <a:r>
              <a:rPr lang="en-US" b="1" dirty="0" smtClean="0"/>
              <a:t>Solve</a:t>
            </a:r>
            <a:endParaRPr lang="en-US" b="1" dirty="0"/>
          </a:p>
        </p:txBody>
      </p:sp>
      <p:sp>
        <p:nvSpPr>
          <p:cNvPr id="18" name="Rectangle 17"/>
          <p:cNvSpPr/>
          <p:nvPr/>
        </p:nvSpPr>
        <p:spPr>
          <a:xfrm>
            <a:off x="2588910" y="5803738"/>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3" name="TextBox 2"/>
          <p:cNvSpPr txBox="1"/>
          <p:nvPr/>
        </p:nvSpPr>
        <p:spPr>
          <a:xfrm>
            <a:off x="-36462" y="2323447"/>
            <a:ext cx="2394055" cy="1323439"/>
          </a:xfrm>
          <a:prstGeom prst="rect">
            <a:avLst/>
          </a:prstGeom>
          <a:noFill/>
        </p:spPr>
        <p:txBody>
          <a:bodyPr wrap="none" rtlCol="0">
            <a:spAutoFit/>
          </a:bodyPr>
          <a:lstStyle/>
          <a:p>
            <a:pPr>
              <a:spcBef>
                <a:spcPts val="0"/>
              </a:spcBef>
            </a:pPr>
            <a:r>
              <a:rPr lang="en-US" b="0" dirty="0" smtClean="0">
                <a:solidFill>
                  <a:srgbClr val="953735"/>
                </a:solidFill>
              </a:rPr>
              <a:t>Counterexample!</a:t>
            </a:r>
          </a:p>
          <a:p>
            <a:pPr>
              <a:spcBef>
                <a:spcPts val="0"/>
              </a:spcBef>
            </a:pPr>
            <a:endParaRPr lang="en-US" b="0" dirty="0">
              <a:solidFill>
                <a:srgbClr val="953735"/>
              </a:solidFill>
            </a:endParaRPr>
          </a:p>
          <a:p>
            <a:pPr>
              <a:spcBef>
                <a:spcPts val="0"/>
              </a:spcBef>
            </a:pPr>
            <a:r>
              <a:rPr lang="en-US" b="0" dirty="0" smtClean="0">
                <a:solidFill>
                  <a:srgbClr val="953735"/>
                </a:solidFill>
              </a:rPr>
              <a:t>Increment x to 4</a:t>
            </a:r>
          </a:p>
          <a:p>
            <a:pPr>
              <a:spcBef>
                <a:spcPts val="0"/>
              </a:spcBef>
            </a:pPr>
            <a:r>
              <a:rPr lang="en-US" b="0" dirty="0" smtClean="0">
                <a:solidFill>
                  <a:srgbClr val="953735"/>
                </a:solidFill>
              </a:rPr>
              <a:t>Choose y arbitrarily</a:t>
            </a:r>
            <a:endParaRPr lang="en-US" b="0" dirty="0">
              <a:solidFill>
                <a:srgbClr val="953735"/>
              </a:solidFill>
            </a:endParaRPr>
          </a:p>
        </p:txBody>
      </p:sp>
      <p:sp>
        <p:nvSpPr>
          <p:cNvPr id="19" name="TextBox 18"/>
          <p:cNvSpPr txBox="1"/>
          <p:nvPr/>
        </p:nvSpPr>
        <p:spPr>
          <a:xfrm>
            <a:off x="4251536" y="5791200"/>
            <a:ext cx="1249448" cy="369332"/>
          </a:xfrm>
          <a:prstGeom prst="rect">
            <a:avLst/>
          </a:prstGeom>
          <a:noFill/>
        </p:spPr>
        <p:txBody>
          <a:bodyPr wrap="none" rtlCol="0">
            <a:spAutoFit/>
          </a:bodyPr>
          <a:lstStyle/>
          <a:p>
            <a:r>
              <a:rPr lang="en-US" b="1" dirty="0" smtClean="0"/>
              <a:t>Feasible?</a:t>
            </a:r>
            <a:endParaRPr lang="en-US" b="1" dirty="0"/>
          </a:p>
        </p:txBody>
      </p:sp>
      <p:sp>
        <p:nvSpPr>
          <p:cNvPr id="20" name="Rectangle 19"/>
          <p:cNvSpPr/>
          <p:nvPr/>
        </p:nvSpPr>
        <p:spPr>
          <a:xfrm>
            <a:off x="3820483"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8" name="TextBox 7"/>
          <p:cNvSpPr txBox="1"/>
          <p:nvPr/>
        </p:nvSpPr>
        <p:spPr>
          <a:xfrm>
            <a:off x="36185" y="4021666"/>
            <a:ext cx="2095245" cy="707886"/>
          </a:xfrm>
          <a:prstGeom prst="rect">
            <a:avLst/>
          </a:prstGeom>
          <a:noFill/>
        </p:spPr>
        <p:txBody>
          <a:bodyPr wrap="none" rtlCol="0">
            <a:spAutoFit/>
          </a:bodyPr>
          <a:lstStyle/>
          <a:p>
            <a:pPr>
              <a:spcBef>
                <a:spcPts val="0"/>
              </a:spcBef>
            </a:pPr>
            <a:r>
              <a:rPr lang="en-US" b="0" dirty="0" smtClean="0">
                <a:solidFill>
                  <a:srgbClr val="008000"/>
                </a:solidFill>
              </a:rPr>
              <a:t>Concrete control</a:t>
            </a:r>
          </a:p>
          <a:p>
            <a:pPr>
              <a:spcBef>
                <a:spcPts val="0"/>
              </a:spcBef>
            </a:pPr>
            <a:r>
              <a:rPr lang="en-US" b="0" dirty="0" smtClean="0">
                <a:solidFill>
                  <a:srgbClr val="008000"/>
                </a:solidFill>
              </a:rPr>
              <a:t>path is infeasible</a:t>
            </a:r>
            <a:endParaRPr lang="en-US" b="0" dirty="0">
              <a:solidFill>
                <a:srgbClr val="008000"/>
              </a:solidFill>
            </a:endParaRPr>
          </a:p>
        </p:txBody>
      </p:sp>
      <p:sp>
        <p:nvSpPr>
          <p:cNvPr id="21" name="TextBox 20"/>
          <p:cNvSpPr txBox="1"/>
          <p:nvPr/>
        </p:nvSpPr>
        <p:spPr>
          <a:xfrm>
            <a:off x="5402207" y="5791200"/>
            <a:ext cx="530915" cy="369332"/>
          </a:xfrm>
          <a:prstGeom prst="rect">
            <a:avLst/>
          </a:prstGeom>
          <a:noFill/>
        </p:spPr>
        <p:txBody>
          <a:bodyPr wrap="none" rtlCol="0">
            <a:spAutoFit/>
          </a:bodyPr>
          <a:lstStyle/>
          <a:p>
            <a:r>
              <a:rPr lang="en-US" b="1" dirty="0" smtClean="0"/>
              <a:t>NO</a:t>
            </a:r>
            <a:endParaRPr lang="en-US" b="1" dirty="0"/>
          </a:p>
        </p:txBody>
      </p:sp>
      <p:sp>
        <p:nvSpPr>
          <p:cNvPr id="22" name="TextBox 21"/>
          <p:cNvSpPr txBox="1"/>
          <p:nvPr/>
        </p:nvSpPr>
        <p:spPr>
          <a:xfrm>
            <a:off x="6392333" y="5791200"/>
            <a:ext cx="890125" cy="369332"/>
          </a:xfrm>
          <a:prstGeom prst="rect">
            <a:avLst/>
          </a:prstGeom>
          <a:noFill/>
        </p:spPr>
        <p:txBody>
          <a:bodyPr wrap="none" rtlCol="0">
            <a:spAutoFit/>
          </a:bodyPr>
          <a:lstStyle/>
          <a:p>
            <a:r>
              <a:rPr lang="en-US" b="1" dirty="0" smtClean="0"/>
              <a:t>Refine</a:t>
            </a:r>
            <a:endParaRPr lang="en-US" b="1" dirty="0"/>
          </a:p>
        </p:txBody>
      </p:sp>
      <p:sp>
        <p:nvSpPr>
          <p:cNvPr id="23" name="Rectangle 22"/>
          <p:cNvSpPr/>
          <p:nvPr/>
        </p:nvSpPr>
        <p:spPr>
          <a:xfrm>
            <a:off x="5937149"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9" name="TextBox 8"/>
          <p:cNvSpPr txBox="1"/>
          <p:nvPr/>
        </p:nvSpPr>
        <p:spPr>
          <a:xfrm>
            <a:off x="7765723" y="2622224"/>
            <a:ext cx="1364752" cy="369332"/>
          </a:xfrm>
          <a:prstGeom prst="rect">
            <a:avLst/>
          </a:prstGeom>
          <a:noFill/>
        </p:spPr>
        <p:txBody>
          <a:bodyPr wrap="none" rtlCol="0">
            <a:spAutoFit/>
          </a:bodyPr>
          <a:lstStyle/>
          <a:p>
            <a:r>
              <a:rPr lang="en-US" b="1" dirty="0" smtClean="0">
                <a:solidFill>
                  <a:srgbClr val="008000"/>
                </a:solidFill>
              </a:rPr>
              <a:t>Concretize</a:t>
            </a:r>
            <a:endParaRPr lang="en-US" b="1" dirty="0">
              <a:solidFill>
                <a:srgbClr val="008000"/>
              </a:solidFill>
            </a:endParaRPr>
          </a:p>
        </p:txBody>
      </p:sp>
      <p:cxnSp>
        <p:nvCxnSpPr>
          <p:cNvPr id="25" name="Straight Arrow Connector 24"/>
          <p:cNvCxnSpPr>
            <a:stCxn id="9" idx="1"/>
          </p:cNvCxnSpPr>
          <p:nvPr/>
        </p:nvCxnSpPr>
        <p:spPr>
          <a:xfrm flipH="1">
            <a:off x="4745945" y="2806890"/>
            <a:ext cx="3019778" cy="4423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9" idx="1"/>
          </p:cNvCxnSpPr>
          <p:nvPr/>
        </p:nvCxnSpPr>
        <p:spPr>
          <a:xfrm flipH="1">
            <a:off x="5646708" y="2806890"/>
            <a:ext cx="2119015" cy="6362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9" idx="1"/>
          </p:cNvCxnSpPr>
          <p:nvPr/>
        </p:nvCxnSpPr>
        <p:spPr>
          <a:xfrm flipH="1">
            <a:off x="6636834" y="2806890"/>
            <a:ext cx="1128889" cy="847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9" idx="2"/>
          </p:cNvCxnSpPr>
          <p:nvPr/>
        </p:nvCxnSpPr>
        <p:spPr>
          <a:xfrm rot="5400000">
            <a:off x="5613478" y="2727979"/>
            <a:ext cx="2571044" cy="309819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1330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6" end="6"/>
                                            </p:txEl>
                                          </p:spTgt>
                                        </p:tgtEl>
                                        <p:attrNameLst>
                                          <p:attrName>r</p:attrName>
                                        </p:attrNameLst>
                                      </p:cBhvr>
                                    </p:animRot>
                                    <p:animRot by="-240000">
                                      <p:cBhvr>
                                        <p:cTn id="7" dur="200" fill="hold">
                                          <p:stCondLst>
                                            <p:cond delay="200"/>
                                          </p:stCondLst>
                                        </p:cTn>
                                        <p:tgtEl>
                                          <p:spTgt spid="6">
                                            <p:txEl>
                                              <p:pRg st="6" end="6"/>
                                            </p:txEl>
                                          </p:spTgt>
                                        </p:tgtEl>
                                        <p:attrNameLst>
                                          <p:attrName>r</p:attrName>
                                        </p:attrNameLst>
                                      </p:cBhvr>
                                    </p:animRot>
                                    <p:animRot by="240000">
                                      <p:cBhvr>
                                        <p:cTn id="8" dur="200" fill="hold">
                                          <p:stCondLst>
                                            <p:cond delay="400"/>
                                          </p:stCondLst>
                                        </p:cTn>
                                        <p:tgtEl>
                                          <p:spTgt spid="6">
                                            <p:txEl>
                                              <p:pRg st="6" end="6"/>
                                            </p:txEl>
                                          </p:spTgt>
                                        </p:tgtEl>
                                        <p:attrNameLst>
                                          <p:attrName>r</p:attrName>
                                        </p:attrNameLst>
                                      </p:cBhvr>
                                    </p:animRot>
                                    <p:animRot by="-240000">
                                      <p:cBhvr>
                                        <p:cTn id="9" dur="200" fill="hold">
                                          <p:stCondLst>
                                            <p:cond delay="600"/>
                                          </p:stCondLst>
                                        </p:cTn>
                                        <p:tgtEl>
                                          <p:spTgt spid="6">
                                            <p:txEl>
                                              <p:pRg st="6" end="6"/>
                                            </p:txEl>
                                          </p:spTgt>
                                        </p:tgtEl>
                                        <p:attrNameLst>
                                          <p:attrName>r</p:attrName>
                                        </p:attrNameLst>
                                      </p:cBhvr>
                                    </p:animRot>
                                    <p:animRot by="120000">
                                      <p:cBhvr>
                                        <p:cTn id="10" dur="200" fill="hold">
                                          <p:stCondLst>
                                            <p:cond delay="800"/>
                                          </p:stCondLst>
                                        </p:cTn>
                                        <p:tgtEl>
                                          <p:spTgt spid="6">
                                            <p:txEl>
                                              <p:pRg st="6" end="6"/>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 grpId="0"/>
      <p:bldP spid="19" grpId="0"/>
      <p:bldP spid="20" grpId="0"/>
      <p:bldP spid="8" grpId="0"/>
      <p:bldP spid="21" grpId="0"/>
      <p:bldP spid="22" grpId="0"/>
      <p:bldP spid="2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Spacer by </a:t>
            </a:r>
            <a:r>
              <a:rPr lang="en-US" dirty="0" smtClean="0">
                <a:cs typeface="BlairMdITC TT-Medium"/>
              </a:rPr>
              <a:t>Example: Refinement</a:t>
            </a:r>
            <a:endParaRPr lang="en-US" dirty="0"/>
          </a:p>
        </p:txBody>
      </p:sp>
      <p:sp>
        <p:nvSpPr>
          <p:cNvPr id="6" name="TextBox 5"/>
          <p:cNvSpPr txBox="1">
            <a:spLocks/>
          </p:cNvSpPr>
          <p:nvPr/>
        </p:nvSpPr>
        <p:spPr>
          <a:xfrm>
            <a:off x="2227750" y="1185333"/>
            <a:ext cx="5620850"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rgbClr val="000000"/>
                </a:solidFill>
                <a:latin typeface="Consolas"/>
                <a:cs typeface="Consolas"/>
              </a:rPr>
              <a:t>c = 0;</a:t>
            </a:r>
          </a:p>
          <a:p>
            <a:pPr algn="l">
              <a:lnSpc>
                <a:spcPts val="1020"/>
              </a:lnSpc>
            </a:pPr>
            <a:r>
              <a:rPr lang="en-US" sz="1600" b="0" dirty="0" smtClean="0">
                <a:solidFill>
                  <a:srgbClr val="0000FF"/>
                </a:solidFill>
                <a:latin typeface="Consolas"/>
                <a:cs typeface="Consolas"/>
              </a:rPr>
              <a:t>assume (y &gt; 10w =&gt; z &lt; 100x, z </a:t>
            </a:r>
            <a:r>
              <a:rPr lang="en-US" sz="1600" b="0" dirty="0">
                <a:solidFill>
                  <a:srgbClr val="0000FF"/>
                </a:solidFill>
                <a:latin typeface="Consolas"/>
                <a:cs typeface="Consolas"/>
              </a:rPr>
              <a:t>≤ </a:t>
            </a:r>
            <a:r>
              <a:rPr lang="en-US" sz="1600" b="0" dirty="0" smtClean="0">
                <a:solidFill>
                  <a:srgbClr val="0000FF"/>
                </a:solidFill>
                <a:latin typeface="Consolas"/>
                <a:cs typeface="Consolas"/>
              </a:rPr>
              <a:t>100x);</a:t>
            </a: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endParaRPr lang="en-US" sz="1600" b="0" dirty="0" smtClean="0">
              <a:solidFill>
                <a:srgbClr val="008000"/>
              </a:solidFill>
              <a:latin typeface="Consolas"/>
              <a:cs typeface="Consolas"/>
            </a:endParaRPr>
          </a:p>
          <a:p>
            <a:pPr algn="l">
              <a:lnSpc>
                <a:spcPts val="1020"/>
              </a:lnSpc>
            </a:pPr>
            <a:r>
              <a:rPr lang="en-US" sz="1600" b="0" dirty="0" smtClean="0">
                <a:solidFill>
                  <a:srgbClr val="008000"/>
                </a:solidFill>
                <a:latin typeface="Consolas"/>
                <a:cs typeface="Consolas"/>
              </a:rPr>
              <a:t>	</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(c &lt; 4);</a:t>
            </a: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a:t>
            </a:r>
            <a:r>
              <a:rPr lang="en-US" sz="1600" b="0" dirty="0" smtClean="0">
                <a:solidFill>
                  <a:srgbClr val="008000"/>
                </a:solidFill>
                <a:latin typeface="Consolas"/>
                <a:cs typeface="Consolas"/>
              </a:rPr>
              <a:t>y += 100;</a:t>
            </a:r>
          </a:p>
          <a:p>
            <a:pPr algn="l">
              <a:lnSpc>
                <a:spcPts val="1020"/>
              </a:lnSpc>
            </a:pPr>
            <a:r>
              <a:rPr lang="en-US" sz="1600" b="0" dirty="0">
                <a:latin typeface="Consolas"/>
                <a:cs typeface="Consolas"/>
              </a:rPr>
              <a:t>	</a:t>
            </a:r>
            <a:r>
              <a:rPr lang="en-US" sz="1600" b="0" dirty="0" smtClean="0">
                <a:latin typeface="Consolas"/>
                <a:cs typeface="Consolas"/>
              </a:rPr>
              <a:t>::	(x ≥ 4) -&gt; x++; </a:t>
            </a:r>
            <a:r>
              <a:rPr lang="en-US" sz="1600" b="0" dirty="0" smtClean="0">
                <a:solidFill>
                  <a:srgbClr val="008000"/>
                </a:solidFill>
                <a:latin typeface="Consolas"/>
                <a:cs typeface="Consolas"/>
              </a:rPr>
              <a:t>y++;</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a:t>
            </a:r>
            <a:r>
              <a:rPr lang="en-US" sz="1600" b="0" dirty="0" smtClean="0">
                <a:solidFill>
                  <a:srgbClr val="008000"/>
                </a:solidFill>
                <a:latin typeface="Consolas"/>
                <a:cs typeface="Consolas"/>
              </a:rPr>
              <a:t>y = −y;</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solidFill>
                  <a:srgbClr val="953735"/>
                </a:solidFill>
                <a:latin typeface="Consolas"/>
                <a:cs typeface="Consolas"/>
              </a:rPr>
              <a:t>w = *; z = *;</a:t>
            </a:r>
          </a:p>
          <a:p>
            <a:pPr algn="l">
              <a:lnSpc>
                <a:spcPts val="1020"/>
              </a:lnSpc>
            </a:pPr>
            <a:r>
              <a:rPr lang="en-US" sz="1600" b="0" dirty="0">
                <a:latin typeface="Consolas"/>
                <a:cs typeface="Consolas"/>
              </a:rPr>
              <a:t>	</a:t>
            </a:r>
            <a:r>
              <a:rPr lang="en-US" sz="1600" b="0" dirty="0" smtClean="0">
                <a:solidFill>
                  <a:srgbClr val="000000"/>
                </a:solidFill>
                <a:latin typeface="Consolas"/>
                <a:cs typeface="Consolas"/>
              </a:rPr>
              <a:t>c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(y &gt; 10w =&gt; z &lt; 100x, z ≤ 100x);</a:t>
            </a: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4 </a:t>
            </a:r>
            <a:r>
              <a:rPr lang="en-US" sz="1600" b="0" dirty="0" smtClean="0">
                <a:solidFill>
                  <a:srgbClr val="408000"/>
                </a:solidFill>
                <a:latin typeface="Consolas"/>
                <a:cs typeface="Consolas"/>
              </a:rPr>
              <a:t>&amp;&amp; y ≤ 2</a:t>
            </a:r>
            <a:r>
              <a:rPr lang="en-US" sz="1600" b="0" dirty="0" smtClean="0">
                <a:latin typeface="Consolas"/>
                <a:cs typeface="Consolas"/>
              </a:rPr>
              <a:t>));</a:t>
            </a:r>
          </a:p>
        </p:txBody>
      </p:sp>
      <p:sp>
        <p:nvSpPr>
          <p:cNvPr id="4" name="TextBox 3"/>
          <p:cNvSpPr txBox="1"/>
          <p:nvPr/>
        </p:nvSpPr>
        <p:spPr>
          <a:xfrm>
            <a:off x="287867" y="5791200"/>
            <a:ext cx="2301043" cy="369332"/>
          </a:xfrm>
          <a:prstGeom prst="rect">
            <a:avLst/>
          </a:prstGeom>
          <a:noFill/>
        </p:spPr>
        <p:txBody>
          <a:bodyPr wrap="none" rtlCol="0">
            <a:spAutoFit/>
          </a:bodyPr>
          <a:lstStyle/>
          <a:p>
            <a:r>
              <a:rPr lang="en-US" b="1" dirty="0" smtClean="0"/>
              <a:t>Under-approximate</a:t>
            </a:r>
            <a:endParaRPr lang="en-US" b="1" dirty="0"/>
          </a:p>
        </p:txBody>
      </p:sp>
      <p:sp>
        <p:nvSpPr>
          <p:cNvPr id="16" name="TextBox 15"/>
          <p:cNvSpPr txBox="1"/>
          <p:nvPr/>
        </p:nvSpPr>
        <p:spPr>
          <a:xfrm>
            <a:off x="3019963" y="5803738"/>
            <a:ext cx="800520" cy="369332"/>
          </a:xfrm>
          <a:prstGeom prst="rect">
            <a:avLst/>
          </a:prstGeom>
          <a:noFill/>
        </p:spPr>
        <p:txBody>
          <a:bodyPr wrap="none" rtlCol="0">
            <a:spAutoFit/>
          </a:bodyPr>
          <a:lstStyle/>
          <a:p>
            <a:r>
              <a:rPr lang="en-US" b="1" dirty="0" smtClean="0"/>
              <a:t>Solve</a:t>
            </a:r>
            <a:endParaRPr lang="en-US" b="1" dirty="0"/>
          </a:p>
        </p:txBody>
      </p:sp>
      <p:sp>
        <p:nvSpPr>
          <p:cNvPr id="18" name="Rectangle 17"/>
          <p:cNvSpPr/>
          <p:nvPr/>
        </p:nvSpPr>
        <p:spPr>
          <a:xfrm>
            <a:off x="2588910" y="5803738"/>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9" name="TextBox 18"/>
          <p:cNvSpPr txBox="1"/>
          <p:nvPr/>
        </p:nvSpPr>
        <p:spPr>
          <a:xfrm>
            <a:off x="4251536" y="5791200"/>
            <a:ext cx="1249448" cy="369332"/>
          </a:xfrm>
          <a:prstGeom prst="rect">
            <a:avLst/>
          </a:prstGeom>
          <a:noFill/>
        </p:spPr>
        <p:txBody>
          <a:bodyPr wrap="none" rtlCol="0">
            <a:spAutoFit/>
          </a:bodyPr>
          <a:lstStyle/>
          <a:p>
            <a:r>
              <a:rPr lang="en-US" b="1" dirty="0" smtClean="0"/>
              <a:t>Feasible?</a:t>
            </a:r>
            <a:endParaRPr lang="en-US" b="1" dirty="0"/>
          </a:p>
        </p:txBody>
      </p:sp>
      <p:sp>
        <p:nvSpPr>
          <p:cNvPr id="20" name="Rectangle 19"/>
          <p:cNvSpPr/>
          <p:nvPr/>
        </p:nvSpPr>
        <p:spPr>
          <a:xfrm>
            <a:off x="3820483"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1" name="TextBox 20"/>
          <p:cNvSpPr txBox="1"/>
          <p:nvPr/>
        </p:nvSpPr>
        <p:spPr>
          <a:xfrm>
            <a:off x="5402207" y="5791200"/>
            <a:ext cx="530915" cy="369332"/>
          </a:xfrm>
          <a:prstGeom prst="rect">
            <a:avLst/>
          </a:prstGeom>
          <a:noFill/>
        </p:spPr>
        <p:txBody>
          <a:bodyPr wrap="none" rtlCol="0">
            <a:spAutoFit/>
          </a:bodyPr>
          <a:lstStyle/>
          <a:p>
            <a:r>
              <a:rPr lang="en-US" b="1" dirty="0" smtClean="0"/>
              <a:t>NO</a:t>
            </a:r>
            <a:endParaRPr lang="en-US" b="1" dirty="0"/>
          </a:p>
        </p:txBody>
      </p:sp>
      <p:sp>
        <p:nvSpPr>
          <p:cNvPr id="22" name="TextBox 21"/>
          <p:cNvSpPr txBox="1"/>
          <p:nvPr/>
        </p:nvSpPr>
        <p:spPr>
          <a:xfrm>
            <a:off x="6392333" y="5791200"/>
            <a:ext cx="890125" cy="369332"/>
          </a:xfrm>
          <a:prstGeom prst="rect">
            <a:avLst/>
          </a:prstGeom>
          <a:noFill/>
        </p:spPr>
        <p:txBody>
          <a:bodyPr wrap="none" rtlCol="0">
            <a:spAutoFit/>
          </a:bodyPr>
          <a:lstStyle/>
          <a:p>
            <a:r>
              <a:rPr lang="en-US" b="1" dirty="0" smtClean="0"/>
              <a:t>Refine</a:t>
            </a:r>
            <a:endParaRPr lang="en-US" b="1" dirty="0"/>
          </a:p>
        </p:txBody>
      </p:sp>
      <p:sp>
        <p:nvSpPr>
          <p:cNvPr id="23" name="Rectangle 22"/>
          <p:cNvSpPr/>
          <p:nvPr/>
        </p:nvSpPr>
        <p:spPr>
          <a:xfrm>
            <a:off x="5937149" y="5798121"/>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Tree>
    <p:extLst>
      <p:ext uri="{BB962C8B-B14F-4D97-AF65-F5344CB8AC3E}">
        <p14:creationId xmlns:p14="http://schemas.microsoft.com/office/powerpoint/2010/main" val="3960907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cs typeface="BlairMdITC TT-Medium"/>
              </a:rPr>
              <a:t>Spacer by </a:t>
            </a:r>
            <a:r>
              <a:rPr lang="en-US" dirty="0" smtClean="0">
                <a:cs typeface="BlairMdITC TT-Medium"/>
              </a:rPr>
              <a:t>Example: Safe</a:t>
            </a:r>
            <a:endParaRPr lang="en-US" dirty="0"/>
          </a:p>
        </p:txBody>
      </p:sp>
      <p:sp>
        <p:nvSpPr>
          <p:cNvPr id="6" name="TextBox 5"/>
          <p:cNvSpPr txBox="1">
            <a:spLocks/>
          </p:cNvSpPr>
          <p:nvPr/>
        </p:nvSpPr>
        <p:spPr>
          <a:xfrm>
            <a:off x="2235197" y="1185333"/>
            <a:ext cx="5620850" cy="45589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none" rtlCol="0">
            <a:spAutoFit/>
          </a:bodyPr>
          <a:lstStyle/>
          <a:p>
            <a:pPr algn="l">
              <a:lnSpc>
                <a:spcPts val="1020"/>
              </a:lnSpc>
            </a:pPr>
            <a:r>
              <a:rPr lang="en-US" sz="1600" b="0" dirty="0" smtClean="0">
                <a:latin typeface="Consolas"/>
                <a:cs typeface="Consolas"/>
              </a:rPr>
              <a:t>x = y = z = w = 0;</a:t>
            </a:r>
          </a:p>
          <a:p>
            <a:pPr algn="l">
              <a:lnSpc>
                <a:spcPts val="1020"/>
              </a:lnSpc>
            </a:pPr>
            <a:r>
              <a:rPr lang="en-US" sz="1600" b="0" dirty="0" smtClean="0">
                <a:solidFill>
                  <a:srgbClr val="000000"/>
                </a:solidFill>
                <a:latin typeface="Consolas"/>
                <a:cs typeface="Consolas"/>
              </a:rPr>
              <a:t>c = 0;</a:t>
            </a:r>
          </a:p>
          <a:p>
            <a:pPr algn="l">
              <a:lnSpc>
                <a:spcPts val="1020"/>
              </a:lnSpc>
            </a:pPr>
            <a:r>
              <a:rPr lang="en-US" sz="1600" b="0" dirty="0" smtClean="0">
                <a:solidFill>
                  <a:srgbClr val="0000FF"/>
                </a:solidFill>
                <a:latin typeface="Consolas"/>
                <a:cs typeface="Consolas"/>
              </a:rPr>
              <a:t>assume (y &gt; 10w =&gt; z &lt; 100x, z </a:t>
            </a:r>
            <a:r>
              <a:rPr lang="en-US" sz="1600" b="0" dirty="0">
                <a:solidFill>
                  <a:srgbClr val="0000FF"/>
                </a:solidFill>
                <a:latin typeface="Consolas"/>
                <a:cs typeface="Consolas"/>
              </a:rPr>
              <a:t>≤ </a:t>
            </a:r>
            <a:r>
              <a:rPr lang="en-US" sz="1600" b="0" dirty="0" smtClean="0">
                <a:solidFill>
                  <a:srgbClr val="0000FF"/>
                </a:solidFill>
                <a:latin typeface="Consolas"/>
                <a:cs typeface="Consolas"/>
              </a:rPr>
              <a:t>100x);</a:t>
            </a:r>
            <a:endParaRPr lang="en-US" sz="1600" b="0" dirty="0" smtClean="0">
              <a:latin typeface="Consolas"/>
              <a:cs typeface="Consolas"/>
            </a:endParaRPr>
          </a:p>
          <a:p>
            <a:pPr algn="l">
              <a:lnSpc>
                <a:spcPts val="1020"/>
              </a:lnSpc>
            </a:pPr>
            <a:r>
              <a:rPr lang="en-US" sz="1600" b="0" dirty="0" smtClean="0">
                <a:latin typeface="Consolas"/>
                <a:cs typeface="Consolas"/>
              </a:rPr>
              <a:t>while (*) {</a:t>
            </a:r>
          </a:p>
          <a:p>
            <a:pPr algn="l">
              <a:lnSpc>
                <a:spcPts val="1020"/>
              </a:lnSpc>
            </a:pPr>
            <a:r>
              <a:rPr lang="en-US" sz="1600" b="0" dirty="0" smtClean="0">
                <a:latin typeface="Consolas"/>
                <a:cs typeface="Consolas"/>
              </a:rPr>
              <a:t>	</a:t>
            </a:r>
            <a:r>
              <a:rPr lang="en-US" sz="1600" b="0" dirty="0" smtClean="0">
                <a:solidFill>
                  <a:srgbClr val="008000"/>
                </a:solidFill>
                <a:latin typeface="Consolas"/>
                <a:cs typeface="Consolas"/>
              </a:rPr>
              <a:t>//</a:t>
            </a:r>
            <a:r>
              <a:rPr lang="en-US" sz="1600" b="0" dirty="0" smtClean="0">
                <a:latin typeface="Consolas"/>
                <a:cs typeface="Consolas"/>
              </a:rPr>
              <a:t> </a:t>
            </a:r>
            <a:r>
              <a:rPr lang="en-US" sz="1600" b="0" dirty="0" smtClean="0">
                <a:solidFill>
                  <a:srgbClr val="008000"/>
                </a:solidFill>
                <a:latin typeface="Consolas"/>
                <a:cs typeface="Consolas"/>
              </a:rPr>
              <a:t>(y &gt; 10w) =&gt; (z &lt; 100x), z ≤ 100x</a:t>
            </a:r>
            <a:endParaRPr lang="en-US" sz="1600" b="0" dirty="0" smtClean="0"/>
          </a:p>
          <a:p>
            <a:pPr algn="l">
              <a:lnSpc>
                <a:spcPts val="1020"/>
              </a:lnSpc>
            </a:pPr>
            <a:r>
              <a:rPr lang="en-US" sz="1600" b="0" dirty="0" smtClean="0">
                <a:solidFill>
                  <a:srgbClr val="008000"/>
                </a:solidFill>
                <a:latin typeface="Consolas"/>
                <a:cs typeface="Consolas"/>
              </a:rPr>
              <a:t>	// y &gt; 0, (x &gt; 0) =&gt; (y</a:t>
            </a:r>
            <a:r>
              <a:rPr lang="en-US" sz="1600" b="0" dirty="0" smtClean="0">
                <a:solidFill>
                  <a:srgbClr val="408000"/>
                </a:solidFill>
                <a:latin typeface="Consolas"/>
                <a:cs typeface="Consolas"/>
              </a:rPr>
              <a:t> ≥ 100)</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(c &lt; 4);</a:t>
            </a:r>
          </a:p>
          <a:p>
            <a:pPr algn="l">
              <a:lnSpc>
                <a:spcPts val="1020"/>
              </a:lnSpc>
            </a:pPr>
            <a:r>
              <a:rPr lang="en-US" sz="1600" b="0" dirty="0">
                <a:latin typeface="Consolas"/>
                <a:cs typeface="Consolas"/>
              </a:rPr>
              <a:t>	</a:t>
            </a:r>
            <a:r>
              <a:rPr lang="en-US" sz="1600" b="0" dirty="0" smtClean="0">
                <a:latin typeface="Consolas"/>
                <a:cs typeface="Consolas"/>
              </a:rPr>
              <a:t>if</a:t>
            </a:r>
          </a:p>
          <a:p>
            <a:pPr algn="l">
              <a:lnSpc>
                <a:spcPts val="1020"/>
              </a:lnSpc>
            </a:pPr>
            <a:r>
              <a:rPr lang="en-US" sz="1600" b="0" dirty="0">
                <a:latin typeface="Consolas"/>
                <a:cs typeface="Consolas"/>
              </a:rPr>
              <a:t>	</a:t>
            </a:r>
            <a:r>
              <a:rPr lang="en-US" sz="1600" b="0" dirty="0" smtClean="0">
                <a:latin typeface="Consolas"/>
                <a:cs typeface="Consolas"/>
              </a:rPr>
              <a:t>::	x++; </a:t>
            </a:r>
            <a:r>
              <a:rPr lang="en-US" sz="1600" b="0" dirty="0" smtClean="0">
                <a:solidFill>
                  <a:schemeClr val="tx1"/>
                </a:solidFill>
                <a:latin typeface="Consolas"/>
                <a:cs typeface="Consolas"/>
              </a:rPr>
              <a:t>y += 100;</a:t>
            </a:r>
          </a:p>
          <a:p>
            <a:pPr algn="l">
              <a:lnSpc>
                <a:spcPts val="1020"/>
              </a:lnSpc>
            </a:pPr>
            <a:r>
              <a:rPr lang="en-US" sz="1600" b="0" dirty="0">
                <a:latin typeface="Consolas"/>
                <a:cs typeface="Consolas"/>
              </a:rPr>
              <a:t>	</a:t>
            </a:r>
            <a:r>
              <a:rPr lang="en-US" sz="1600" b="0" dirty="0" smtClean="0">
                <a:latin typeface="Consolas"/>
                <a:cs typeface="Consolas"/>
              </a:rPr>
              <a:t>::	(x ≥ 4) -&gt; x++; </a:t>
            </a:r>
            <a:r>
              <a:rPr lang="en-US" sz="1600" b="0" dirty="0" smtClean="0">
                <a:solidFill>
                  <a:srgbClr val="000000"/>
                </a:solidFill>
                <a:latin typeface="Consolas"/>
                <a:cs typeface="Consolas"/>
              </a:rPr>
              <a:t>y++;</a:t>
            </a:r>
          </a:p>
          <a:p>
            <a:pPr algn="l">
              <a:lnSpc>
                <a:spcPts val="1020"/>
              </a:lnSpc>
            </a:pPr>
            <a:r>
              <a:rPr lang="en-US" sz="1600" b="0" dirty="0">
                <a:latin typeface="Consolas"/>
                <a:cs typeface="Consolas"/>
              </a:rPr>
              <a:t>	</a:t>
            </a:r>
            <a:r>
              <a:rPr lang="en-US" sz="1600" b="0" dirty="0" smtClean="0">
                <a:latin typeface="Consolas"/>
                <a:cs typeface="Consolas"/>
              </a:rPr>
              <a:t>::	(y &gt; 10w </a:t>
            </a:r>
            <a:r>
              <a:rPr lang="en-US" sz="1600" b="0" dirty="0" smtClean="0">
                <a:latin typeface="ＭＳ ゴシック"/>
                <a:ea typeface="ＭＳ ゴシック"/>
                <a:cs typeface="ＭＳ ゴシック"/>
              </a:rPr>
              <a:t>&amp;&amp;</a:t>
            </a:r>
            <a:r>
              <a:rPr lang="en-US" sz="1600" b="0" dirty="0" smtClean="0">
                <a:latin typeface="Consolas"/>
                <a:cs typeface="Consolas"/>
              </a:rPr>
              <a:t> z ≥ 100x) -&gt; </a:t>
            </a:r>
            <a:r>
              <a:rPr lang="en-US" sz="1600" b="0" dirty="0" smtClean="0">
                <a:solidFill>
                  <a:srgbClr val="000000"/>
                </a:solidFill>
                <a:latin typeface="Consolas"/>
                <a:cs typeface="Consolas"/>
              </a:rPr>
              <a:t>y = −y;</a:t>
            </a:r>
          </a:p>
          <a:p>
            <a:pPr algn="l">
              <a:lnSpc>
                <a:spcPts val="1020"/>
              </a:lnSpc>
            </a:pPr>
            <a:r>
              <a:rPr lang="en-US" sz="1600" b="0" dirty="0">
                <a:latin typeface="Consolas"/>
                <a:cs typeface="Consolas"/>
              </a:rPr>
              <a:t>	</a:t>
            </a:r>
            <a:r>
              <a:rPr lang="en-US" sz="1600" b="0" dirty="0" smtClean="0">
                <a:latin typeface="Consolas"/>
                <a:cs typeface="Consolas"/>
              </a:rPr>
              <a:t>fi</a:t>
            </a:r>
          </a:p>
          <a:p>
            <a:pPr algn="l">
              <a:lnSpc>
                <a:spcPts val="1020"/>
              </a:lnSpc>
            </a:pPr>
            <a:r>
              <a:rPr lang="en-US" sz="1600" b="0" dirty="0">
                <a:latin typeface="Consolas"/>
                <a:cs typeface="Consolas"/>
              </a:rPr>
              <a:t>	</a:t>
            </a:r>
            <a:r>
              <a:rPr lang="en-US" sz="1600" b="0" dirty="0" smtClean="0">
                <a:solidFill>
                  <a:srgbClr val="953735"/>
                </a:solidFill>
                <a:latin typeface="Consolas"/>
                <a:cs typeface="Consolas"/>
              </a:rPr>
              <a:t>w = *; z = *;</a:t>
            </a:r>
          </a:p>
          <a:p>
            <a:pPr algn="l">
              <a:lnSpc>
                <a:spcPts val="1020"/>
              </a:lnSpc>
            </a:pPr>
            <a:r>
              <a:rPr lang="en-US" sz="1600" b="0" dirty="0">
                <a:latin typeface="Consolas"/>
                <a:cs typeface="Consolas"/>
              </a:rPr>
              <a:t>	</a:t>
            </a:r>
            <a:r>
              <a:rPr lang="en-US" sz="1600" b="0" dirty="0" smtClean="0">
                <a:solidFill>
                  <a:srgbClr val="000000"/>
                </a:solidFill>
                <a:latin typeface="Consolas"/>
                <a:cs typeface="Consolas"/>
              </a:rPr>
              <a:t>c += 1;</a:t>
            </a:r>
          </a:p>
          <a:p>
            <a:pPr algn="l">
              <a:lnSpc>
                <a:spcPts val="1020"/>
              </a:lnSpc>
            </a:pPr>
            <a:r>
              <a:rPr lang="en-US" sz="1600" b="0" dirty="0" smtClean="0">
                <a:latin typeface="Consolas"/>
                <a:cs typeface="Consolas"/>
              </a:rPr>
              <a:t>	</a:t>
            </a:r>
            <a:r>
              <a:rPr lang="en-US" sz="1600" b="0" dirty="0" smtClean="0">
                <a:solidFill>
                  <a:srgbClr val="0000FF"/>
                </a:solidFill>
                <a:latin typeface="Consolas"/>
                <a:cs typeface="Consolas"/>
              </a:rPr>
              <a:t>assume (y &gt; 10w =&gt; z &lt; 100x, z ≤ 100x);</a:t>
            </a:r>
          </a:p>
          <a:p>
            <a:pPr algn="l">
              <a:lnSpc>
                <a:spcPts val="1020"/>
              </a:lnSpc>
            </a:pPr>
            <a:r>
              <a:rPr lang="en-US" sz="1600" b="0" dirty="0" smtClean="0">
                <a:latin typeface="Consolas"/>
                <a:cs typeface="Consolas"/>
              </a:rPr>
              <a:t>}</a:t>
            </a:r>
          </a:p>
          <a:p>
            <a:pPr algn="l">
              <a:lnSpc>
                <a:spcPts val="1020"/>
              </a:lnSpc>
            </a:pPr>
            <a:endParaRPr lang="en-US" sz="1600" b="0" dirty="0" smtClean="0">
              <a:latin typeface="Consolas"/>
              <a:cs typeface="Consolas"/>
            </a:endParaRPr>
          </a:p>
          <a:p>
            <a:pPr algn="l">
              <a:lnSpc>
                <a:spcPts val="1020"/>
              </a:lnSpc>
            </a:pPr>
            <a:r>
              <a:rPr lang="en-US" sz="1600" b="0" dirty="0" smtClean="0">
                <a:latin typeface="Consolas"/>
                <a:cs typeface="Consolas"/>
              </a:rPr>
              <a:t>assert (!(x ≥ 4 </a:t>
            </a:r>
            <a:r>
              <a:rPr lang="en-US" sz="1600" b="0" dirty="0" smtClean="0">
                <a:solidFill>
                  <a:schemeClr val="tx1"/>
                </a:solidFill>
                <a:latin typeface="Consolas"/>
                <a:cs typeface="Consolas"/>
              </a:rPr>
              <a:t>&amp;&amp; y ≤ 2</a:t>
            </a:r>
            <a:r>
              <a:rPr lang="en-US" sz="1600" b="0" dirty="0" smtClean="0">
                <a:latin typeface="Consolas"/>
                <a:cs typeface="Consolas"/>
              </a:rPr>
              <a:t>));</a:t>
            </a:r>
          </a:p>
        </p:txBody>
      </p:sp>
      <p:sp>
        <p:nvSpPr>
          <p:cNvPr id="4" name="TextBox 3"/>
          <p:cNvSpPr txBox="1"/>
          <p:nvPr/>
        </p:nvSpPr>
        <p:spPr>
          <a:xfrm>
            <a:off x="287867" y="5730711"/>
            <a:ext cx="2301043" cy="369332"/>
          </a:xfrm>
          <a:prstGeom prst="rect">
            <a:avLst/>
          </a:prstGeom>
          <a:noFill/>
        </p:spPr>
        <p:txBody>
          <a:bodyPr wrap="none" rtlCol="0">
            <a:spAutoFit/>
          </a:bodyPr>
          <a:lstStyle/>
          <a:p>
            <a:r>
              <a:rPr lang="en-US" b="1" dirty="0" smtClean="0"/>
              <a:t>Under-approximate</a:t>
            </a:r>
            <a:endParaRPr lang="en-US" b="1" dirty="0"/>
          </a:p>
        </p:txBody>
      </p:sp>
      <p:sp>
        <p:nvSpPr>
          <p:cNvPr id="16" name="TextBox 15"/>
          <p:cNvSpPr txBox="1"/>
          <p:nvPr/>
        </p:nvSpPr>
        <p:spPr>
          <a:xfrm>
            <a:off x="3019963" y="5743249"/>
            <a:ext cx="800520" cy="369332"/>
          </a:xfrm>
          <a:prstGeom prst="rect">
            <a:avLst/>
          </a:prstGeom>
          <a:noFill/>
        </p:spPr>
        <p:txBody>
          <a:bodyPr wrap="none" rtlCol="0">
            <a:spAutoFit/>
          </a:bodyPr>
          <a:lstStyle/>
          <a:p>
            <a:r>
              <a:rPr lang="en-US" b="1" dirty="0" smtClean="0"/>
              <a:t>Solve</a:t>
            </a:r>
            <a:endParaRPr lang="en-US" b="1" dirty="0"/>
          </a:p>
        </p:txBody>
      </p:sp>
      <p:sp>
        <p:nvSpPr>
          <p:cNvPr id="18" name="Rectangle 17"/>
          <p:cNvSpPr/>
          <p:nvPr/>
        </p:nvSpPr>
        <p:spPr>
          <a:xfrm>
            <a:off x="2588910" y="5743249"/>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9" name="TextBox 18"/>
          <p:cNvSpPr txBox="1"/>
          <p:nvPr/>
        </p:nvSpPr>
        <p:spPr>
          <a:xfrm>
            <a:off x="4251536" y="5730711"/>
            <a:ext cx="1249448" cy="369332"/>
          </a:xfrm>
          <a:prstGeom prst="rect">
            <a:avLst/>
          </a:prstGeom>
          <a:noFill/>
        </p:spPr>
        <p:txBody>
          <a:bodyPr wrap="none" rtlCol="0">
            <a:spAutoFit/>
          </a:bodyPr>
          <a:lstStyle/>
          <a:p>
            <a:r>
              <a:rPr lang="en-US" b="1" dirty="0" smtClean="0"/>
              <a:t>Feasible?</a:t>
            </a:r>
            <a:endParaRPr lang="en-US" b="1" dirty="0"/>
          </a:p>
        </p:txBody>
      </p:sp>
      <p:sp>
        <p:nvSpPr>
          <p:cNvPr id="20" name="Rectangle 19"/>
          <p:cNvSpPr/>
          <p:nvPr/>
        </p:nvSpPr>
        <p:spPr>
          <a:xfrm>
            <a:off x="3820483" y="5737632"/>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1" name="TextBox 20"/>
          <p:cNvSpPr txBox="1"/>
          <p:nvPr/>
        </p:nvSpPr>
        <p:spPr>
          <a:xfrm>
            <a:off x="5402207" y="5730711"/>
            <a:ext cx="646556" cy="369332"/>
          </a:xfrm>
          <a:prstGeom prst="rect">
            <a:avLst/>
          </a:prstGeom>
          <a:noFill/>
        </p:spPr>
        <p:txBody>
          <a:bodyPr wrap="none" rtlCol="0">
            <a:spAutoFit/>
          </a:bodyPr>
          <a:lstStyle/>
          <a:p>
            <a:r>
              <a:rPr lang="en-US" b="1" dirty="0" smtClean="0"/>
              <a:t>YES</a:t>
            </a:r>
            <a:endParaRPr lang="en-US" b="1" dirty="0"/>
          </a:p>
        </p:txBody>
      </p:sp>
      <p:sp>
        <p:nvSpPr>
          <p:cNvPr id="24" name="TextBox 23"/>
          <p:cNvSpPr txBox="1"/>
          <p:nvPr/>
        </p:nvSpPr>
        <p:spPr>
          <a:xfrm>
            <a:off x="-9982" y="3020999"/>
            <a:ext cx="2266190" cy="400110"/>
          </a:xfrm>
          <a:prstGeom prst="rect">
            <a:avLst/>
          </a:prstGeom>
          <a:noFill/>
        </p:spPr>
        <p:txBody>
          <a:bodyPr wrap="none" rtlCol="0">
            <a:spAutoFit/>
          </a:bodyPr>
          <a:lstStyle/>
          <a:p>
            <a:r>
              <a:rPr lang="en-US" b="0" dirty="0" smtClean="0"/>
              <a:t>Inductive Invariant</a:t>
            </a:r>
            <a:endParaRPr lang="en-US" b="0" dirty="0"/>
          </a:p>
        </p:txBody>
      </p:sp>
      <p:sp>
        <p:nvSpPr>
          <p:cNvPr id="25" name="TextBox 24"/>
          <p:cNvSpPr txBox="1"/>
          <p:nvPr/>
        </p:nvSpPr>
        <p:spPr>
          <a:xfrm>
            <a:off x="773315" y="3537768"/>
            <a:ext cx="712279" cy="400110"/>
          </a:xfrm>
          <a:prstGeom prst="rect">
            <a:avLst/>
          </a:prstGeom>
          <a:noFill/>
        </p:spPr>
        <p:txBody>
          <a:bodyPr wrap="none" rtlCol="0">
            <a:spAutoFit/>
          </a:bodyPr>
          <a:lstStyle/>
          <a:p>
            <a:r>
              <a:rPr lang="en-US" b="0" dirty="0" smtClean="0"/>
              <a:t>Safe</a:t>
            </a:r>
            <a:endParaRPr lang="en-US" b="0" dirty="0"/>
          </a:p>
        </p:txBody>
      </p:sp>
      <p:sp>
        <p:nvSpPr>
          <p:cNvPr id="7" name="Rounded Rectangular Callout 6"/>
          <p:cNvSpPr/>
          <p:nvPr/>
        </p:nvSpPr>
        <p:spPr>
          <a:xfrm>
            <a:off x="7391401" y="1185332"/>
            <a:ext cx="1555044" cy="643467"/>
          </a:xfrm>
          <a:prstGeom prst="wedgeRoundRectCallout">
            <a:avLst>
              <a:gd name="adj1" fmla="val -111574"/>
              <a:gd name="adj2" fmla="val 11317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dirty="0" smtClean="0"/>
              <a:t>Unbounded</a:t>
            </a:r>
            <a:endParaRPr lang="en-US" b="0" dirty="0"/>
          </a:p>
        </p:txBody>
      </p:sp>
      <p:pic>
        <p:nvPicPr>
          <p:cNvPr id="26" name="Picture 3" descr="C:\Documents and Settings\arie\Local Settings\Temporary Internet Files\Content.IE5\CDV5HDAD\MC900441310[1].png"/>
          <p:cNvPicPr>
            <a:picLocks noChangeAspect="1" noChangeArrowheads="1"/>
          </p:cNvPicPr>
          <p:nvPr/>
        </p:nvPicPr>
        <p:blipFill>
          <a:blip r:embed="rId2" cstate="print">
            <a:alphaModFix amt="80000"/>
          </a:blip>
          <a:srcRect/>
          <a:stretch>
            <a:fillRect/>
          </a:stretch>
        </p:blipFill>
        <p:spPr bwMode="auto">
          <a:xfrm>
            <a:off x="6061972" y="5257800"/>
            <a:ext cx="1219200" cy="1219200"/>
          </a:xfrm>
          <a:prstGeom prst="rect">
            <a:avLst/>
          </a:prstGeom>
          <a:noFill/>
        </p:spPr>
      </p:pic>
    </p:spTree>
    <p:extLst>
      <p:ext uri="{BB962C8B-B14F-4D97-AF65-F5344CB8AC3E}">
        <p14:creationId xmlns:p14="http://schemas.microsoft.com/office/powerpoint/2010/main" val="1273389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4" grpId="1"/>
      <p:bldP spid="25" grpId="0"/>
      <p:bldP spid="25" grpId="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latin typeface="BlairMdITC TT-Medium"/>
                <a:cs typeface="BlairMdITC TT-Medium"/>
              </a:rPr>
              <a:t>Spacer 1.0</a:t>
            </a:r>
            <a:endParaRPr lang="en-US" dirty="0">
              <a:latin typeface="BlairMdITC TT-Medium"/>
              <a:cs typeface="BlairMdITC TT-Medium"/>
            </a:endParaRPr>
          </a:p>
        </p:txBody>
      </p:sp>
      <p:sp>
        <p:nvSpPr>
          <p:cNvPr id="6" name="Data 5"/>
          <p:cNvSpPr/>
          <p:nvPr/>
        </p:nvSpPr>
        <p:spPr>
          <a:xfrm>
            <a:off x="3816866" y="916995"/>
            <a:ext cx="1834445" cy="612648"/>
          </a:xfrm>
          <a:prstGeom prst="flowChartInputOutp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0" dirty="0" smtClean="0"/>
              <a:t>Program</a:t>
            </a:r>
            <a:endParaRPr lang="en-US" sz="1800" b="0" dirty="0"/>
          </a:p>
        </p:txBody>
      </p:sp>
      <p:sp>
        <p:nvSpPr>
          <p:cNvPr id="7" name="Process 6"/>
          <p:cNvSpPr/>
          <p:nvPr/>
        </p:nvSpPr>
        <p:spPr>
          <a:xfrm>
            <a:off x="3689866" y="2144663"/>
            <a:ext cx="1715911" cy="61264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Under-Approximate</a:t>
            </a:r>
            <a:endParaRPr lang="en-US" b="0" dirty="0"/>
          </a:p>
        </p:txBody>
      </p:sp>
      <p:sp>
        <p:nvSpPr>
          <p:cNvPr id="9" name="Decision 8"/>
          <p:cNvSpPr/>
          <p:nvPr/>
        </p:nvSpPr>
        <p:spPr>
          <a:xfrm>
            <a:off x="3266533" y="3519308"/>
            <a:ext cx="2582334" cy="1425223"/>
          </a:xfrm>
          <a:prstGeom prst="flowChartDecisi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0" dirty="0" smtClean="0"/>
              <a:t>Check Safety</a:t>
            </a:r>
            <a:endParaRPr lang="en-US" b="0" dirty="0"/>
          </a:p>
        </p:txBody>
      </p:sp>
      <p:sp>
        <p:nvSpPr>
          <p:cNvPr id="10" name="Decision 9"/>
          <p:cNvSpPr/>
          <p:nvPr/>
        </p:nvSpPr>
        <p:spPr>
          <a:xfrm>
            <a:off x="6455645" y="3763433"/>
            <a:ext cx="2455334" cy="945444"/>
          </a:xfrm>
          <a:prstGeom prst="flowChartDecis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Feasible?</a:t>
            </a:r>
            <a:endParaRPr lang="en-US" b="0" dirty="0"/>
          </a:p>
        </p:txBody>
      </p:sp>
      <p:sp>
        <p:nvSpPr>
          <p:cNvPr id="12" name="Decision 11"/>
          <p:cNvSpPr/>
          <p:nvPr/>
        </p:nvSpPr>
        <p:spPr>
          <a:xfrm>
            <a:off x="215712" y="3763433"/>
            <a:ext cx="2455334" cy="945444"/>
          </a:xfrm>
          <a:prstGeom prst="flowChartDecis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Feasible?</a:t>
            </a:r>
            <a:endParaRPr lang="en-US" b="0" dirty="0"/>
          </a:p>
        </p:txBody>
      </p:sp>
      <p:sp>
        <p:nvSpPr>
          <p:cNvPr id="14" name="Process 13"/>
          <p:cNvSpPr/>
          <p:nvPr/>
        </p:nvSpPr>
        <p:spPr>
          <a:xfrm>
            <a:off x="867644" y="2144663"/>
            <a:ext cx="1157111" cy="61264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Abstract</a:t>
            </a:r>
            <a:endParaRPr lang="en-US" b="0" dirty="0"/>
          </a:p>
        </p:txBody>
      </p:sp>
      <p:sp>
        <p:nvSpPr>
          <p:cNvPr id="15" name="Process 14"/>
          <p:cNvSpPr/>
          <p:nvPr/>
        </p:nvSpPr>
        <p:spPr>
          <a:xfrm>
            <a:off x="7104755" y="2144663"/>
            <a:ext cx="1157111" cy="61264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dirty="0" smtClean="0"/>
              <a:t>Refine</a:t>
            </a:r>
            <a:endParaRPr lang="en-US" b="0" dirty="0"/>
          </a:p>
        </p:txBody>
      </p:sp>
      <p:cxnSp>
        <p:nvCxnSpPr>
          <p:cNvPr id="17" name="Straight Arrow Connector 16"/>
          <p:cNvCxnSpPr>
            <a:stCxn id="6" idx="3"/>
            <a:endCxn id="7" idx="0"/>
          </p:cNvCxnSpPr>
          <p:nvPr/>
        </p:nvCxnSpPr>
        <p:spPr>
          <a:xfrm flipH="1">
            <a:off x="4547822" y="1529643"/>
            <a:ext cx="2822" cy="6150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2"/>
            <a:endCxn id="9" idx="0"/>
          </p:cNvCxnSpPr>
          <p:nvPr/>
        </p:nvCxnSpPr>
        <p:spPr>
          <a:xfrm>
            <a:off x="4547822" y="2757311"/>
            <a:ext cx="9878" cy="761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3"/>
            <a:endCxn id="10" idx="1"/>
          </p:cNvCxnSpPr>
          <p:nvPr/>
        </p:nvCxnSpPr>
        <p:spPr>
          <a:xfrm>
            <a:off x="5848867" y="4231920"/>
            <a:ext cx="606778" cy="4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0" idx="0"/>
            <a:endCxn id="15" idx="2"/>
          </p:cNvCxnSpPr>
          <p:nvPr/>
        </p:nvCxnSpPr>
        <p:spPr>
          <a:xfrm flipH="1" flipV="1">
            <a:off x="7683311" y="2757311"/>
            <a:ext cx="1" cy="1006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5" idx="1"/>
            <a:endCxn id="7" idx="3"/>
          </p:cNvCxnSpPr>
          <p:nvPr/>
        </p:nvCxnSpPr>
        <p:spPr>
          <a:xfrm flipH="1">
            <a:off x="5405777" y="2450987"/>
            <a:ext cx="16989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9" idx="1"/>
            <a:endCxn id="12" idx="3"/>
          </p:cNvCxnSpPr>
          <p:nvPr/>
        </p:nvCxnSpPr>
        <p:spPr>
          <a:xfrm flipH="1">
            <a:off x="2671046" y="4231920"/>
            <a:ext cx="595487" cy="4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2" idx="0"/>
            <a:endCxn id="14" idx="2"/>
          </p:cNvCxnSpPr>
          <p:nvPr/>
        </p:nvCxnSpPr>
        <p:spPr>
          <a:xfrm flipV="1">
            <a:off x="1443379" y="2757311"/>
            <a:ext cx="2821" cy="1006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4" idx="3"/>
            <a:endCxn id="7" idx="1"/>
          </p:cNvCxnSpPr>
          <p:nvPr/>
        </p:nvCxnSpPr>
        <p:spPr>
          <a:xfrm>
            <a:off x="2024755" y="2450987"/>
            <a:ext cx="16651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517315" y="3066534"/>
            <a:ext cx="2950472" cy="400110"/>
          </a:xfrm>
          <a:prstGeom prst="rect">
            <a:avLst/>
          </a:prstGeom>
          <a:noFill/>
        </p:spPr>
        <p:txBody>
          <a:bodyPr wrap="none" rtlCol="0">
            <a:spAutoFit/>
          </a:bodyPr>
          <a:lstStyle/>
          <a:p>
            <a:r>
              <a:rPr lang="en-US" b="0" dirty="0" smtClean="0"/>
              <a:t>Proof-Based Abstraction</a:t>
            </a:r>
            <a:endParaRPr lang="en-US" b="0" dirty="0"/>
          </a:p>
        </p:txBody>
      </p:sp>
      <p:sp>
        <p:nvSpPr>
          <p:cNvPr id="40" name="Curved Down Arrow 39"/>
          <p:cNvSpPr/>
          <p:nvPr/>
        </p:nvSpPr>
        <p:spPr>
          <a:xfrm rot="10800000">
            <a:off x="2264646" y="2919024"/>
            <a:ext cx="1216152" cy="731520"/>
          </a:xfrm>
          <a:prstGeom prst="curvedDownArrow">
            <a:avLst/>
          </a:prstGeom>
          <a:solidFill>
            <a:schemeClr val="accent3">
              <a:lumMod val="5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Curved Up Arrow 40"/>
          <p:cNvSpPr/>
          <p:nvPr/>
        </p:nvSpPr>
        <p:spPr>
          <a:xfrm>
            <a:off x="5611147" y="2931157"/>
            <a:ext cx="1319578" cy="731521"/>
          </a:xfrm>
          <a:prstGeom prst="curvedUpArrow">
            <a:avLst/>
          </a:prstGeom>
          <a:solidFill>
            <a:schemeClr val="accent2">
              <a:lumMod val="75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5661544" y="3072558"/>
            <a:ext cx="1096750" cy="400110"/>
          </a:xfrm>
          <a:prstGeom prst="rect">
            <a:avLst/>
          </a:prstGeom>
          <a:noFill/>
        </p:spPr>
        <p:txBody>
          <a:bodyPr wrap="none" rtlCol="0">
            <a:spAutoFit/>
          </a:bodyPr>
          <a:lstStyle/>
          <a:p>
            <a:r>
              <a:rPr lang="en-US" b="0" dirty="0" smtClean="0"/>
              <a:t>CEGAR</a:t>
            </a:r>
            <a:endParaRPr lang="en-US" b="0" dirty="0"/>
          </a:p>
        </p:txBody>
      </p:sp>
      <p:sp>
        <p:nvSpPr>
          <p:cNvPr id="43" name="TextBox 42"/>
          <p:cNvSpPr txBox="1"/>
          <p:nvPr/>
        </p:nvSpPr>
        <p:spPr>
          <a:xfrm>
            <a:off x="851251" y="3080645"/>
            <a:ext cx="512530" cy="400110"/>
          </a:xfrm>
          <a:prstGeom prst="rect">
            <a:avLst/>
          </a:prstGeom>
          <a:noFill/>
        </p:spPr>
        <p:txBody>
          <a:bodyPr wrap="none" rtlCol="0">
            <a:spAutoFit/>
          </a:bodyPr>
          <a:lstStyle/>
          <a:p>
            <a:r>
              <a:rPr lang="en-US" b="0" dirty="0" smtClean="0"/>
              <a:t>No</a:t>
            </a:r>
            <a:endParaRPr lang="en-US" b="0" dirty="0"/>
          </a:p>
        </p:txBody>
      </p:sp>
      <p:sp>
        <p:nvSpPr>
          <p:cNvPr id="44" name="TextBox 43"/>
          <p:cNvSpPr txBox="1"/>
          <p:nvPr/>
        </p:nvSpPr>
        <p:spPr>
          <a:xfrm>
            <a:off x="7808062" y="3080645"/>
            <a:ext cx="512530" cy="400110"/>
          </a:xfrm>
          <a:prstGeom prst="rect">
            <a:avLst/>
          </a:prstGeom>
          <a:noFill/>
        </p:spPr>
        <p:txBody>
          <a:bodyPr wrap="none" rtlCol="0">
            <a:spAutoFit/>
          </a:bodyPr>
          <a:lstStyle/>
          <a:p>
            <a:r>
              <a:rPr lang="en-US" b="0" dirty="0" smtClean="0"/>
              <a:t>No</a:t>
            </a:r>
            <a:endParaRPr lang="en-US" b="0" dirty="0"/>
          </a:p>
        </p:txBody>
      </p:sp>
      <p:pic>
        <p:nvPicPr>
          <p:cNvPr id="46" name="Picture 3" descr="C:\Documents and Settings\arie\Local Settings\Temporary Internet Files\Content.IE5\CDV5HDAD\MC900441310[1].png"/>
          <p:cNvPicPr>
            <a:picLocks noChangeAspect="1" noChangeArrowheads="1"/>
          </p:cNvPicPr>
          <p:nvPr/>
        </p:nvPicPr>
        <p:blipFill>
          <a:blip r:embed="rId2" cstate="print"/>
          <a:srcRect/>
          <a:stretch>
            <a:fillRect/>
          </a:stretch>
        </p:blipFill>
        <p:spPr bwMode="auto">
          <a:xfrm>
            <a:off x="836600" y="5240867"/>
            <a:ext cx="1219200" cy="1219200"/>
          </a:xfrm>
          <a:prstGeom prst="rect">
            <a:avLst/>
          </a:prstGeom>
          <a:noFill/>
        </p:spPr>
      </p:pic>
      <p:sp>
        <p:nvSpPr>
          <p:cNvPr id="47" name="Multiply 46"/>
          <p:cNvSpPr/>
          <p:nvPr/>
        </p:nvSpPr>
        <p:spPr>
          <a:xfrm>
            <a:off x="7226112" y="5283200"/>
            <a:ext cx="914400" cy="914400"/>
          </a:xfrm>
          <a:prstGeom prst="mathMultiply">
            <a:avLst/>
          </a:prstGeom>
          <a:solidFill>
            <a:srgbClr val="CC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9" name="Straight Arrow Connector 48"/>
          <p:cNvCxnSpPr>
            <a:stCxn id="12" idx="2"/>
            <a:endCxn id="46" idx="0"/>
          </p:cNvCxnSpPr>
          <p:nvPr/>
        </p:nvCxnSpPr>
        <p:spPr>
          <a:xfrm>
            <a:off x="1443379" y="4708877"/>
            <a:ext cx="2821" cy="531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0" idx="2"/>
          </p:cNvCxnSpPr>
          <p:nvPr/>
        </p:nvCxnSpPr>
        <p:spPr>
          <a:xfrm>
            <a:off x="7683312" y="4708877"/>
            <a:ext cx="0" cy="5743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737876" y="4759865"/>
            <a:ext cx="603075" cy="400110"/>
          </a:xfrm>
          <a:prstGeom prst="rect">
            <a:avLst/>
          </a:prstGeom>
          <a:noFill/>
        </p:spPr>
        <p:txBody>
          <a:bodyPr wrap="none" rtlCol="0">
            <a:spAutoFit/>
          </a:bodyPr>
          <a:lstStyle/>
          <a:p>
            <a:r>
              <a:rPr lang="en-US" b="0" dirty="0" smtClean="0"/>
              <a:t>Yes</a:t>
            </a:r>
            <a:endParaRPr lang="en-US" b="0" dirty="0"/>
          </a:p>
        </p:txBody>
      </p:sp>
      <p:sp>
        <p:nvSpPr>
          <p:cNvPr id="55" name="TextBox 54"/>
          <p:cNvSpPr txBox="1"/>
          <p:nvPr/>
        </p:nvSpPr>
        <p:spPr>
          <a:xfrm>
            <a:off x="7803535" y="4759865"/>
            <a:ext cx="603075" cy="400110"/>
          </a:xfrm>
          <a:prstGeom prst="rect">
            <a:avLst/>
          </a:prstGeom>
          <a:noFill/>
        </p:spPr>
        <p:txBody>
          <a:bodyPr wrap="none" rtlCol="0">
            <a:spAutoFit/>
          </a:bodyPr>
          <a:lstStyle/>
          <a:p>
            <a:r>
              <a:rPr lang="en-US" b="0" dirty="0" smtClean="0"/>
              <a:t>Yes</a:t>
            </a:r>
            <a:endParaRPr lang="en-US" b="0" dirty="0"/>
          </a:p>
        </p:txBody>
      </p:sp>
      <p:sp>
        <p:nvSpPr>
          <p:cNvPr id="56" name="TextBox 55"/>
          <p:cNvSpPr txBox="1"/>
          <p:nvPr/>
        </p:nvSpPr>
        <p:spPr>
          <a:xfrm>
            <a:off x="2119966" y="4367767"/>
            <a:ext cx="1620957" cy="400110"/>
          </a:xfrm>
          <a:prstGeom prst="rect">
            <a:avLst/>
          </a:prstGeom>
          <a:noFill/>
        </p:spPr>
        <p:txBody>
          <a:bodyPr wrap="none" rtlCol="0">
            <a:spAutoFit/>
          </a:bodyPr>
          <a:lstStyle/>
          <a:p>
            <a:r>
              <a:rPr lang="en-US" b="0" dirty="0" smtClean="0"/>
              <a:t>Safety Proof</a:t>
            </a:r>
            <a:endParaRPr lang="en-US" b="0" dirty="0"/>
          </a:p>
        </p:txBody>
      </p:sp>
      <p:sp>
        <p:nvSpPr>
          <p:cNvPr id="57" name="TextBox 56"/>
          <p:cNvSpPr txBox="1"/>
          <p:nvPr/>
        </p:nvSpPr>
        <p:spPr>
          <a:xfrm>
            <a:off x="5253641" y="4367767"/>
            <a:ext cx="2066566" cy="400110"/>
          </a:xfrm>
          <a:prstGeom prst="rect">
            <a:avLst/>
          </a:prstGeom>
          <a:noFill/>
        </p:spPr>
        <p:txBody>
          <a:bodyPr wrap="none" rtlCol="0">
            <a:spAutoFit/>
          </a:bodyPr>
          <a:lstStyle/>
          <a:p>
            <a:r>
              <a:rPr lang="en-US" b="0" dirty="0" smtClean="0"/>
              <a:t>Counterexample</a:t>
            </a:r>
            <a:endParaRPr lang="en-US" b="0" dirty="0"/>
          </a:p>
        </p:txBody>
      </p:sp>
    </p:spTree>
    <p:extLst>
      <p:ext uri="{BB962C8B-B14F-4D97-AF65-F5344CB8AC3E}">
        <p14:creationId xmlns:p14="http://schemas.microsoft.com/office/powerpoint/2010/main" val="2875188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Programs, </a:t>
            </a:r>
            <a:r>
              <a:rPr lang="en-US" dirty="0" err="1" smtClean="0"/>
              <a:t>Cexs</a:t>
            </a:r>
            <a:r>
              <a:rPr lang="en-US" dirty="0" smtClean="0"/>
              <a:t>, Invariants</a:t>
            </a:r>
            <a:endParaRPr lang="en-US" dirty="0"/>
          </a:p>
        </p:txBody>
      </p:sp>
      <p:sp>
        <p:nvSpPr>
          <p:cNvPr id="3" name="Content Placeholder 2"/>
          <p:cNvSpPr>
            <a:spLocks noGrp="1"/>
          </p:cNvSpPr>
          <p:nvPr>
            <p:ph idx="1"/>
          </p:nvPr>
        </p:nvSpPr>
        <p:spPr/>
        <p:txBody>
          <a:bodyPr/>
          <a:lstStyle/>
          <a:p>
            <a:r>
              <a:rPr lang="en-US" dirty="0" smtClean="0"/>
              <a:t>A program </a:t>
            </a:r>
            <a:r>
              <a:rPr lang="en-US" i="1" dirty="0">
                <a:solidFill>
                  <a:schemeClr val="accent2">
                    <a:lumMod val="75000"/>
                  </a:schemeClr>
                </a:solidFill>
              </a:rPr>
              <a:t>P = (V, </a:t>
            </a:r>
            <a:r>
              <a:rPr lang="en-US" i="1" dirty="0" err="1" smtClean="0">
                <a:solidFill>
                  <a:schemeClr val="accent2">
                    <a:lumMod val="75000"/>
                  </a:schemeClr>
                </a:solidFill>
              </a:rPr>
              <a:t>Init</a:t>
            </a:r>
            <a:r>
              <a:rPr lang="en-US" i="1" dirty="0" smtClean="0">
                <a:solidFill>
                  <a:schemeClr val="accent2">
                    <a:lumMod val="75000"/>
                  </a:schemeClr>
                </a:solidFill>
              </a:rPr>
              <a:t>, </a:t>
            </a:r>
            <a:r>
              <a:rPr lang="en-US" i="1" dirty="0" err="1" smtClean="0">
                <a:solidFill>
                  <a:schemeClr val="accent2">
                    <a:lumMod val="75000"/>
                  </a:schemeClr>
                </a:solidFill>
              </a:rPr>
              <a:t>Tr</a:t>
            </a:r>
            <a:r>
              <a:rPr lang="en-US" i="1" dirty="0" smtClean="0">
                <a:solidFill>
                  <a:schemeClr val="accent2">
                    <a:lumMod val="75000"/>
                  </a:schemeClr>
                </a:solidFill>
              </a:rPr>
              <a:t>, </a:t>
            </a:r>
            <a:r>
              <a:rPr lang="en-US" i="1" dirty="0">
                <a:solidFill>
                  <a:schemeClr val="accent2">
                    <a:lumMod val="75000"/>
                  </a:schemeClr>
                </a:solidFill>
              </a:rPr>
              <a:t>Bad)</a:t>
            </a:r>
          </a:p>
          <a:p>
            <a:r>
              <a:rPr lang="en-US" i="1" dirty="0">
                <a:solidFill>
                  <a:schemeClr val="accent2">
                    <a:lumMod val="75000"/>
                  </a:schemeClr>
                </a:solidFill>
              </a:rPr>
              <a:t>P</a:t>
            </a:r>
            <a:r>
              <a:rPr lang="en-US" i="1" dirty="0" smtClean="0"/>
              <a:t> </a:t>
            </a:r>
            <a:r>
              <a:rPr lang="en-US" dirty="0" smtClean="0"/>
              <a:t>is UNSAFE if and only if there exists a number </a:t>
            </a:r>
            <a:r>
              <a:rPr lang="en-US" i="1" dirty="0">
                <a:solidFill>
                  <a:schemeClr val="accent2">
                    <a:lumMod val="75000"/>
                  </a:schemeClr>
                </a:solidFill>
              </a:rPr>
              <a:t>N</a:t>
            </a:r>
            <a:r>
              <a:rPr lang="en-US" dirty="0" smtClean="0"/>
              <a:t> </a:t>
            </a:r>
            <a:r>
              <a:rPr lang="en-US" dirty="0" err="1" smtClean="0"/>
              <a:t>s.t.</a:t>
            </a:r>
            <a:endParaRPr lang="en-US" dirty="0" smtClean="0"/>
          </a:p>
          <a:p>
            <a:endParaRPr lang="en-US" i="1" dirty="0"/>
          </a:p>
          <a:p>
            <a:endParaRPr lang="en-US" i="1" dirty="0" smtClean="0"/>
          </a:p>
          <a:p>
            <a:endParaRPr lang="en-US" i="1" dirty="0"/>
          </a:p>
          <a:p>
            <a:r>
              <a:rPr lang="en-US" i="1" dirty="0">
                <a:solidFill>
                  <a:schemeClr val="accent2">
                    <a:lumMod val="75000"/>
                  </a:schemeClr>
                </a:solidFill>
              </a:rPr>
              <a:t>P</a:t>
            </a:r>
            <a:r>
              <a:rPr lang="en-US" i="1" dirty="0" smtClean="0"/>
              <a:t> </a:t>
            </a:r>
            <a:r>
              <a:rPr lang="en-US" dirty="0" smtClean="0"/>
              <a:t>is SAFE if and only if there exists a </a:t>
            </a:r>
            <a:r>
              <a:rPr lang="en-US" i="1" dirty="0" smtClean="0"/>
              <a:t>safe inductive invariant </a:t>
            </a:r>
            <a:r>
              <a:rPr lang="en-US" i="1" dirty="0" err="1">
                <a:solidFill>
                  <a:schemeClr val="accent2">
                    <a:lumMod val="75000"/>
                  </a:schemeClr>
                </a:solidFill>
              </a:rPr>
              <a:t>Inv</a:t>
            </a:r>
            <a:r>
              <a:rPr lang="en-US" i="1" dirty="0" smtClean="0"/>
              <a:t> </a:t>
            </a:r>
            <a:r>
              <a:rPr lang="en-US" i="1" dirty="0" err="1" smtClean="0"/>
              <a:t>s.t.</a:t>
            </a:r>
            <a:endParaRPr lang="en-US" i="1" dirty="0"/>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810000"/>
            <a:ext cx="3873500" cy="1574800"/>
          </a:xfrm>
          <a:prstGeom prst="rect">
            <a:avLst/>
          </a:prstGeom>
        </p:spPr>
      </p:pic>
      <p:sp>
        <p:nvSpPr>
          <p:cNvPr id="8" name="Right Brace 7"/>
          <p:cNvSpPr/>
          <p:nvPr/>
        </p:nvSpPr>
        <p:spPr bwMode="auto">
          <a:xfrm>
            <a:off x="5638800" y="3810000"/>
            <a:ext cx="381000" cy="1066800"/>
          </a:xfrm>
          <a:prstGeom prst="rightBrace">
            <a:avLst>
              <a:gd name="adj1" fmla="val 55205"/>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TextBox 8"/>
          <p:cNvSpPr txBox="1"/>
          <p:nvPr/>
        </p:nvSpPr>
        <p:spPr>
          <a:xfrm>
            <a:off x="6400800" y="4114800"/>
            <a:ext cx="1211214"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0" dirty="0" smtClean="0"/>
              <a:t>Inductive</a:t>
            </a:r>
            <a:endParaRPr lang="en-US" b="0" dirty="0"/>
          </a:p>
        </p:txBody>
      </p:sp>
      <p:sp>
        <p:nvSpPr>
          <p:cNvPr id="10" name="TextBox 9"/>
          <p:cNvSpPr txBox="1"/>
          <p:nvPr/>
        </p:nvSpPr>
        <p:spPr>
          <a:xfrm>
            <a:off x="6629400" y="4953000"/>
            <a:ext cx="712279"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0" dirty="0" smtClean="0"/>
              <a:t>Safe</a:t>
            </a:r>
            <a:endParaRPr lang="en-US" b="0"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57400"/>
            <a:ext cx="6324600" cy="927100"/>
          </a:xfrm>
          <a:prstGeom prst="rect">
            <a:avLst/>
          </a:prstGeom>
        </p:spPr>
      </p:pic>
    </p:spTree>
    <p:extLst>
      <p:ext uri="{BB962C8B-B14F-4D97-AF65-F5344CB8AC3E}">
        <p14:creationId xmlns:p14="http://schemas.microsoft.com/office/powerpoint/2010/main" val="2033668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 y="1535906"/>
            <a:ext cx="86439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0" y="928687"/>
            <a:ext cx="8842623"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58" y="2384227"/>
            <a:ext cx="8436322" cy="416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3558" name="Rectangle 6"/>
          <p:cNvSpPr>
            <a:spLocks/>
          </p:cNvSpPr>
          <p:nvPr/>
        </p:nvSpPr>
        <p:spPr bwMode="auto">
          <a:xfrm>
            <a:off x="669727" y="3241476"/>
            <a:ext cx="651867" cy="241102"/>
          </a:xfrm>
          <a:prstGeom prst="rect">
            <a:avLst/>
          </a:prstGeom>
          <a:noFill/>
          <a:ln w="25400" cap="flat">
            <a:solidFill>
              <a:srgbClr val="FF66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59" name="Rectangle 7"/>
          <p:cNvSpPr>
            <a:spLocks/>
          </p:cNvSpPr>
          <p:nvPr/>
        </p:nvSpPr>
        <p:spPr bwMode="auto">
          <a:xfrm>
            <a:off x="2223492" y="2875359"/>
            <a:ext cx="651867" cy="401836"/>
          </a:xfrm>
          <a:prstGeom prst="rect">
            <a:avLst/>
          </a:prstGeom>
          <a:noFill/>
          <a:ln w="25400" cap="flat">
            <a:solidFill>
              <a:srgbClr val="FF66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0" name="Rectangle 8"/>
          <p:cNvSpPr>
            <a:spLocks/>
          </p:cNvSpPr>
          <p:nvPr/>
        </p:nvSpPr>
        <p:spPr bwMode="auto">
          <a:xfrm>
            <a:off x="4125516" y="2366367"/>
            <a:ext cx="678656" cy="348258"/>
          </a:xfrm>
          <a:prstGeom prst="rect">
            <a:avLst/>
          </a:prstGeom>
          <a:noFill/>
          <a:ln w="88900" cap="flat">
            <a:solidFill>
              <a:srgbClr val="FF66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1" name="Line 9"/>
          <p:cNvSpPr>
            <a:spLocks noChangeShapeType="1"/>
          </p:cNvSpPr>
          <p:nvPr/>
        </p:nvSpPr>
        <p:spPr bwMode="auto">
          <a:xfrm flipH="1">
            <a:off x="1369591" y="3049488"/>
            <a:ext cx="799207" cy="285750"/>
          </a:xfrm>
          <a:prstGeom prst="line">
            <a:avLst/>
          </a:prstGeom>
          <a:noFill/>
          <a:ln w="76200" cap="flat">
            <a:solidFill>
              <a:srgbClr val="FF6633"/>
            </a:solidFill>
            <a:prstDash val="sysDot"/>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2" name="Text Box 10"/>
          <p:cNvSpPr txBox="1">
            <a:spLocks noChangeArrowheads="1"/>
          </p:cNvSpPr>
          <p:nvPr/>
        </p:nvSpPr>
        <p:spPr bwMode="auto">
          <a:xfrm>
            <a:off x="4446984" y="6509742"/>
            <a:ext cx="241102"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fld id="{4BFD50B4-28CC-B549-A974-73F3ED444059}" type="slidenum">
              <a:rPr lang="en-US" sz="1300">
                <a:cs typeface="Gill Sans" charset="0"/>
              </a:rPr>
              <a:pPr algn="ctr"/>
              <a:t>3</a:t>
            </a:fld>
            <a:endParaRPr lang="en-US" sz="1300">
              <a:cs typeface="Gill Sans" charset="0"/>
            </a:endParaRPr>
          </a:p>
        </p:txBody>
      </p:sp>
      <p:sp>
        <p:nvSpPr>
          <p:cNvPr id="4" name="Title 3"/>
          <p:cNvSpPr>
            <a:spLocks noGrp="1"/>
          </p:cNvSpPr>
          <p:nvPr>
            <p:ph type="title"/>
          </p:nvPr>
        </p:nvSpPr>
        <p:spPr>
          <a:xfrm>
            <a:off x="533400" y="422275"/>
            <a:ext cx="8153400" cy="394980"/>
          </a:xfrm>
        </p:spPr>
        <p:txBody>
          <a:bodyPr/>
          <a:lstStyle/>
          <a:p>
            <a:r>
              <a:rPr lang="en-US" dirty="0" smtClean="0"/>
              <a:t>Inductive Invariants: Turing / Floyd / Hoare</a:t>
            </a:r>
            <a:endParaRPr lang="en-US" dirty="0"/>
          </a:p>
        </p:txBody>
      </p:sp>
      <p:sp>
        <p:nvSpPr>
          <p:cNvPr id="11" name="TextBox 10"/>
          <p:cNvSpPr txBox="1"/>
          <p:nvPr/>
        </p:nvSpPr>
        <p:spPr>
          <a:xfrm>
            <a:off x="592610" y="6520190"/>
            <a:ext cx="7905467" cy="2616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100" b="0" dirty="0" smtClean="0"/>
              <a:t>A. M. Turing</a:t>
            </a:r>
            <a:r>
              <a:rPr lang="en-US" sz="1100" b="0" dirty="0"/>
              <a:t>, </a:t>
            </a:r>
            <a:r>
              <a:rPr lang="en-US" sz="1100" b="0" dirty="0" smtClean="0"/>
              <a:t>Checking </a:t>
            </a:r>
            <a:r>
              <a:rPr lang="en-US" sz="1100" b="0" dirty="0"/>
              <a:t>a Large </a:t>
            </a:r>
            <a:r>
              <a:rPr lang="en-US" sz="1100" b="0" dirty="0" smtClean="0"/>
              <a:t>Routine. </a:t>
            </a:r>
            <a:r>
              <a:rPr lang="en-US" sz="1100" b="0" dirty="0"/>
              <a:t>In Report of a Conference on High Speed Automatic Calculating Machines, </a:t>
            </a:r>
            <a:r>
              <a:rPr lang="en-US" sz="1100" b="0" dirty="0" smtClean="0"/>
              <a:t>(</a:t>
            </a:r>
            <a:r>
              <a:rPr lang="en-US" sz="1100" b="0" dirty="0"/>
              <a:t>1949). </a:t>
            </a:r>
          </a:p>
        </p:txBody>
      </p:sp>
    </p:spTree>
    <p:extLst>
      <p:ext uri="{BB962C8B-B14F-4D97-AF65-F5344CB8AC3E}">
        <p14:creationId xmlns:p14="http://schemas.microsoft.com/office/powerpoint/2010/main" val="3492483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by Inductive Invariants</a:t>
            </a:r>
            <a:endParaRPr lang="en-US" dirty="0"/>
          </a:p>
        </p:txBody>
      </p:sp>
      <p:sp>
        <p:nvSpPr>
          <p:cNvPr id="4" name="Content Placeholder 3"/>
          <p:cNvSpPr>
            <a:spLocks noGrp="1"/>
          </p:cNvSpPr>
          <p:nvPr>
            <p:ph idx="1"/>
          </p:nvPr>
        </p:nvSpPr>
        <p:spPr>
          <a:xfrm>
            <a:off x="533400" y="1295400"/>
            <a:ext cx="8153400" cy="685800"/>
          </a:xfrm>
        </p:spPr>
        <p:txBody>
          <a:bodyPr/>
          <a:lstStyle/>
          <a:p>
            <a:r>
              <a:rPr lang="en-US" sz="2400" dirty="0" smtClean="0"/>
              <a:t>Find a formula </a:t>
            </a:r>
            <a:r>
              <a:rPr lang="en-US" sz="2400" i="1" dirty="0" err="1" smtClean="0"/>
              <a:t>Inv</a:t>
            </a:r>
            <a:r>
              <a:rPr lang="en-US" sz="2400" i="1" dirty="0" smtClean="0"/>
              <a:t>(u)</a:t>
            </a:r>
            <a:r>
              <a:rPr lang="en-US" sz="2400" dirty="0" smtClean="0"/>
              <a:t> such that</a:t>
            </a:r>
            <a:endParaRPr lang="en-US" sz="2400" i="1"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590800"/>
            <a:ext cx="6070600" cy="1663700"/>
          </a:xfrm>
          <a:prstGeom prst="rect">
            <a:avLst/>
          </a:prstGeom>
        </p:spPr>
      </p:pic>
    </p:spTree>
    <p:extLst>
      <p:ext uri="{BB962C8B-B14F-4D97-AF65-F5344CB8AC3E}">
        <p14:creationId xmlns:p14="http://schemas.microsoft.com/office/powerpoint/2010/main" val="3942982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Spacer Verification Scheme</a:t>
            </a:r>
            <a:endParaRPr lang="en-US" dirty="0"/>
          </a:p>
        </p:txBody>
      </p:sp>
      <p:sp>
        <p:nvSpPr>
          <p:cNvPr id="3" name="Content Placeholder 2"/>
          <p:cNvSpPr>
            <a:spLocks noGrp="1"/>
          </p:cNvSpPr>
          <p:nvPr>
            <p:ph idx="1"/>
          </p:nvPr>
        </p:nvSpPr>
        <p:spPr>
          <a:xfrm>
            <a:off x="533400" y="1295400"/>
            <a:ext cx="8153400" cy="685800"/>
          </a:xfrm>
        </p:spPr>
        <p:txBody>
          <a:bodyPr/>
          <a:lstStyle/>
          <a:p>
            <a:r>
              <a:rPr lang="en-US" sz="2400" dirty="0" smtClean="0"/>
              <a:t>Find formulas </a:t>
            </a:r>
            <a:r>
              <a:rPr lang="en-US" sz="2400" i="1" dirty="0" err="1" smtClean="0"/>
              <a:t>Inv</a:t>
            </a:r>
            <a:r>
              <a:rPr lang="en-US" sz="2400" i="1" dirty="0" smtClean="0"/>
              <a:t>(u)</a:t>
            </a:r>
            <a:r>
              <a:rPr lang="en-US" sz="2400" dirty="0" smtClean="0"/>
              <a:t>, </a:t>
            </a:r>
            <a:r>
              <a:rPr lang="en-US" sz="2400" i="1" dirty="0" smtClean="0"/>
              <a:t>T(</a:t>
            </a:r>
            <a:r>
              <a:rPr lang="en-US" sz="2400" i="1" dirty="0" err="1" smtClean="0"/>
              <a:t>u,v,w</a:t>
            </a:r>
            <a:r>
              <a:rPr lang="en-US" sz="2400" i="1" dirty="0" smtClean="0"/>
              <a:t>)</a:t>
            </a:r>
            <a:r>
              <a:rPr lang="en-US" sz="2400" dirty="0" smtClean="0"/>
              <a:t>, and a number </a:t>
            </a:r>
            <a:r>
              <a:rPr lang="en-US" sz="2400" i="1" dirty="0" smtClean="0"/>
              <a:t>k</a:t>
            </a:r>
            <a:r>
              <a:rPr lang="en-US" sz="2400" dirty="0" smtClean="0"/>
              <a:t> such that</a:t>
            </a:r>
            <a:endParaRPr lang="en-US" sz="2400" dirty="0"/>
          </a:p>
        </p:txBody>
      </p:sp>
      <p:sp>
        <p:nvSpPr>
          <p:cNvPr id="9" name="Rounded Rectangular Callout 8"/>
          <p:cNvSpPr/>
          <p:nvPr/>
        </p:nvSpPr>
        <p:spPr bwMode="auto">
          <a:xfrm>
            <a:off x="609600" y="1676400"/>
            <a:ext cx="1665382" cy="442674"/>
          </a:xfrm>
          <a:prstGeom prst="wedgeRoundRectCallout">
            <a:avLst>
              <a:gd name="adj1" fmla="val 82453"/>
              <a:gd name="adj2" fmla="val 117526"/>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ea typeface="ＭＳ Ｐゴシック" pitchFamily="1" charset="-128"/>
              </a:rPr>
              <a:t>T abstracts </a:t>
            </a:r>
            <a:r>
              <a:rPr kumimoji="0" lang="en-US" sz="2000" b="0" i="0" u="none" strike="noStrike" cap="none" normalizeH="0" dirty="0" smtClean="0">
                <a:ln>
                  <a:noFill/>
                </a:ln>
                <a:solidFill>
                  <a:schemeClr val="tx1"/>
                </a:solidFill>
                <a:effectLst/>
                <a:latin typeface="Symbol"/>
                <a:ea typeface="ＭＳ Ｐゴシック" pitchFamily="1" charset="-128"/>
                <a:sym typeface="Symbol"/>
              </a:rPr>
              <a:t></a:t>
            </a:r>
            <a:endParaRPr kumimoji="0" lang="en-US" sz="2000" b="0" i="0" u="none" strike="noStrike" cap="none" normalizeH="0" dirty="0" smtClean="0">
              <a:ln>
                <a:noFill/>
              </a:ln>
              <a:solidFill>
                <a:schemeClr val="tx1"/>
              </a:solidFill>
              <a:effectLst/>
              <a:latin typeface="Symbol"/>
              <a:ea typeface="ＭＳ Ｐゴシック" pitchFamily="1" charset="-128"/>
            </a:endParaRPr>
          </a:p>
        </p:txBody>
      </p:sp>
      <p:sp>
        <p:nvSpPr>
          <p:cNvPr id="10" name="Rounded Rectangular Callout 9"/>
          <p:cNvSpPr/>
          <p:nvPr/>
        </p:nvSpPr>
        <p:spPr bwMode="auto">
          <a:xfrm>
            <a:off x="6912003" y="1981200"/>
            <a:ext cx="1859395" cy="442674"/>
          </a:xfrm>
          <a:prstGeom prst="wedgeRoundRectCallout">
            <a:avLst>
              <a:gd name="adj1" fmla="val -102358"/>
              <a:gd name="adj2" fmla="val 20778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ea typeface="ＭＳ Ｐゴシック" pitchFamily="1" charset="-128"/>
              </a:rPr>
              <a:t>Under-</a:t>
            </a:r>
            <a:r>
              <a:rPr kumimoji="0" lang="en-US" sz="2000" b="0" i="0" u="none" strike="noStrike" cap="none" normalizeH="0" baseline="0" dirty="0" err="1" smtClean="0">
                <a:ln>
                  <a:noFill/>
                </a:ln>
                <a:solidFill>
                  <a:schemeClr val="tx1"/>
                </a:solidFill>
                <a:effectLst/>
                <a:ea typeface="ＭＳ Ｐゴシック" pitchFamily="1" charset="-128"/>
              </a:rPr>
              <a:t>approx</a:t>
            </a:r>
            <a:endParaRPr kumimoji="0" lang="en-US" sz="2000" b="0" i="0" u="none" strike="noStrike" cap="none" normalizeH="0" dirty="0" smtClean="0">
              <a:ln>
                <a:noFill/>
              </a:ln>
              <a:solidFill>
                <a:schemeClr val="tx1"/>
              </a:solidFill>
              <a:effectLst/>
              <a:latin typeface="Symbol"/>
              <a:ea typeface="ＭＳ Ｐゴシック" pitchFamily="1" charset="-128"/>
            </a:endParaRPr>
          </a:p>
        </p:txBody>
      </p:sp>
      <p:sp>
        <p:nvSpPr>
          <p:cNvPr id="11" name="Rounded Rectangular Callout 10"/>
          <p:cNvSpPr/>
          <p:nvPr/>
        </p:nvSpPr>
        <p:spPr bwMode="auto">
          <a:xfrm>
            <a:off x="381001" y="5257800"/>
            <a:ext cx="2273692" cy="442674"/>
          </a:xfrm>
          <a:prstGeom prst="wedgeRoundRectCallout">
            <a:avLst>
              <a:gd name="adj1" fmla="val -9657"/>
              <a:gd name="adj2" fmla="val -253159"/>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ea typeface="ＭＳ Ｐゴシック" pitchFamily="1" charset="-128"/>
              </a:rPr>
              <a:t>Inductive</a:t>
            </a:r>
            <a:r>
              <a:rPr kumimoji="0" lang="en-US" sz="2000" b="0" i="0" u="none" strike="noStrike" cap="none" normalizeH="0" dirty="0" smtClean="0">
                <a:ln>
                  <a:noFill/>
                </a:ln>
                <a:solidFill>
                  <a:schemeClr val="tx1"/>
                </a:solidFill>
                <a:effectLst/>
                <a:ea typeface="ＭＳ Ｐゴシック" pitchFamily="1" charset="-128"/>
              </a:rPr>
              <a:t> </a:t>
            </a:r>
            <a:r>
              <a:rPr lang="en-US" b="0" dirty="0" smtClean="0">
                <a:solidFill>
                  <a:schemeClr val="tx1"/>
                </a:solidFill>
                <a:ea typeface="ＭＳ Ｐゴシック" pitchFamily="1" charset="-128"/>
              </a:rPr>
              <a:t>invariant</a:t>
            </a:r>
            <a:endParaRPr kumimoji="0" lang="en-US" sz="2000" b="0" i="0" u="none" strike="noStrike" cap="none" normalizeH="0" dirty="0" smtClean="0">
              <a:ln>
                <a:noFill/>
              </a:ln>
              <a:solidFill>
                <a:schemeClr val="tx1"/>
              </a:solidFill>
              <a:effectLst/>
              <a:latin typeface="Symbol"/>
              <a:ea typeface="ＭＳ Ｐゴシック" pitchFamily="1" charset="-128"/>
            </a:endParaRPr>
          </a:p>
        </p:txBody>
      </p:sp>
      <p:pic>
        <p:nvPicPr>
          <p:cNvPr id="12" name="Picture 1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362200"/>
            <a:ext cx="7213600" cy="2717800"/>
          </a:xfrm>
          <a:prstGeom prst="rect">
            <a:avLst/>
          </a:prstGeom>
        </p:spPr>
      </p:pic>
      <p:sp>
        <p:nvSpPr>
          <p:cNvPr id="13" name="Rounded Rectangular Callout 12"/>
          <p:cNvSpPr/>
          <p:nvPr/>
        </p:nvSpPr>
        <p:spPr bwMode="auto">
          <a:xfrm>
            <a:off x="7237041" y="5410200"/>
            <a:ext cx="753611" cy="442674"/>
          </a:xfrm>
          <a:prstGeom prst="wedgeRoundRectCallout">
            <a:avLst>
              <a:gd name="adj1" fmla="val -231446"/>
              <a:gd name="adj2" fmla="val -130672"/>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ea typeface="ＭＳ Ｐゴシック" pitchFamily="1" charset="-128"/>
              </a:rPr>
              <a:t>Safe</a:t>
            </a:r>
            <a:endParaRPr kumimoji="0" lang="en-US" sz="2000" b="0" i="0" u="none" strike="noStrike" cap="none" normalizeH="0" dirty="0" smtClean="0">
              <a:ln>
                <a:noFill/>
              </a:ln>
              <a:solidFill>
                <a:schemeClr val="tx1"/>
              </a:solidFill>
              <a:effectLst/>
              <a:latin typeface="Symbol"/>
              <a:ea typeface="ＭＳ Ｐゴシック" pitchFamily="1" charset="-128"/>
            </a:endParaRPr>
          </a:p>
        </p:txBody>
      </p:sp>
    </p:spTree>
    <p:extLst>
      <p:ext uri="{BB962C8B-B14F-4D97-AF65-F5344CB8AC3E}">
        <p14:creationId xmlns:p14="http://schemas.microsoft.com/office/powerpoint/2010/main" val="23674447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(Brief) Technical Details</a:t>
            </a:r>
            <a:endParaRPr lang="en-US" dirty="0"/>
          </a:p>
        </p:txBody>
      </p:sp>
      <p:sp>
        <p:nvSpPr>
          <p:cNvPr id="3" name="Content Placeholder 2"/>
          <p:cNvSpPr>
            <a:spLocks noGrp="1"/>
          </p:cNvSpPr>
          <p:nvPr>
            <p:ph idx="1"/>
          </p:nvPr>
        </p:nvSpPr>
        <p:spPr/>
        <p:txBody>
          <a:bodyPr/>
          <a:lstStyle/>
          <a:p>
            <a:r>
              <a:rPr lang="en-US" dirty="0" smtClean="0"/>
              <a:t>Synthesizing Invariants for Bounded Programs</a:t>
            </a:r>
          </a:p>
          <a:p>
            <a:pPr lvl="1"/>
            <a:r>
              <a:rPr lang="en-US" dirty="0" smtClean="0"/>
              <a:t>in implementation, we use Z3/PDR engine</a:t>
            </a:r>
          </a:p>
          <a:p>
            <a:pPr lvl="1"/>
            <a:r>
              <a:rPr lang="en-US" dirty="0" smtClean="0"/>
              <a:t>in theory, any Horn / DAG-interpolation solver can be used</a:t>
            </a:r>
          </a:p>
          <a:p>
            <a:r>
              <a:rPr lang="en-US" dirty="0" smtClean="0"/>
              <a:t>Abstraction</a:t>
            </a:r>
          </a:p>
          <a:p>
            <a:pPr lvl="1"/>
            <a:r>
              <a:rPr lang="en-US" dirty="0" smtClean="0"/>
              <a:t>localization computed by </a:t>
            </a:r>
            <a:r>
              <a:rPr lang="en-US" dirty="0" err="1" smtClean="0"/>
              <a:t>Minimial</a:t>
            </a:r>
            <a:r>
              <a:rPr lang="en-US" dirty="0" smtClean="0"/>
              <a:t> </a:t>
            </a:r>
            <a:r>
              <a:rPr lang="en-US" dirty="0" err="1" smtClean="0"/>
              <a:t>Unsatisfiable</a:t>
            </a:r>
            <a:r>
              <a:rPr lang="en-US" dirty="0" smtClean="0"/>
              <a:t> Subset (MUS)</a:t>
            </a:r>
          </a:p>
          <a:p>
            <a:pPr lvl="1"/>
            <a:r>
              <a:rPr lang="en-US" dirty="0" smtClean="0"/>
              <a:t>relative to already known invariants (!)</a:t>
            </a:r>
          </a:p>
          <a:p>
            <a:r>
              <a:rPr lang="en-US" dirty="0" smtClean="0"/>
              <a:t>Counterexample-Guided Refinement</a:t>
            </a:r>
          </a:p>
          <a:p>
            <a:pPr lvl="1"/>
            <a:r>
              <a:rPr lang="en-US" dirty="0" smtClean="0"/>
              <a:t>feasibility check by Bounded Model Checking along a CFG path</a:t>
            </a:r>
          </a:p>
          <a:p>
            <a:pPr lvl="1"/>
            <a:r>
              <a:rPr lang="en-US" dirty="0" smtClean="0"/>
              <a:t>refinement by MUS</a:t>
            </a:r>
          </a:p>
          <a:p>
            <a:r>
              <a:rPr lang="en-US" dirty="0" smtClean="0"/>
              <a:t>Proof Feasibility</a:t>
            </a:r>
          </a:p>
          <a:p>
            <a:pPr lvl="1"/>
            <a:r>
              <a:rPr lang="en-US" dirty="0" smtClean="0"/>
              <a:t>by Maximal Inductive Subset (MIS) of bounded invariants</a:t>
            </a:r>
          </a:p>
          <a:p>
            <a:pPr lvl="1"/>
            <a:r>
              <a:rPr lang="en-US" dirty="0" smtClean="0"/>
              <a:t>reduce MIS to multiple MUS calls</a:t>
            </a:r>
          </a:p>
          <a:p>
            <a:r>
              <a:rPr lang="en-US" dirty="0" smtClean="0"/>
              <a:t>Incremental Solving</a:t>
            </a:r>
          </a:p>
          <a:p>
            <a:pPr lvl="1"/>
            <a:r>
              <a:rPr lang="en-US" dirty="0" smtClean="0"/>
              <a:t>under-</a:t>
            </a:r>
            <a:r>
              <a:rPr lang="en-US" dirty="0" err="1" smtClean="0"/>
              <a:t>approx</a:t>
            </a:r>
            <a:r>
              <a:rPr lang="en-US" dirty="0" smtClean="0"/>
              <a:t>, abstraction, feasibility all share a single SMT context</a:t>
            </a:r>
            <a:endParaRPr lang="en-US" dirty="0"/>
          </a:p>
        </p:txBody>
      </p:sp>
    </p:spTree>
    <p:extLst>
      <p:ext uri="{BB962C8B-B14F-4D97-AF65-F5344CB8AC3E}">
        <p14:creationId xmlns:p14="http://schemas.microsoft.com/office/powerpoint/2010/main" val="1986468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SV-COMP’13 Benchmarks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7905883"/>
              </p:ext>
            </p:extLst>
          </p:nvPr>
        </p:nvGraphicFramePr>
        <p:xfrm>
          <a:off x="457200" y="905574"/>
          <a:ext cx="6640689" cy="556171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988861" y="2662491"/>
            <a:ext cx="2061031"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spcBef>
                <a:spcPts val="0"/>
              </a:spcBef>
            </a:pPr>
            <a:r>
              <a:rPr lang="en-US" sz="1400" b="0" dirty="0" smtClean="0">
                <a:solidFill>
                  <a:schemeClr val="tx1"/>
                </a:solidFill>
              </a:rPr>
              <a:t>Abstraction did not help</a:t>
            </a:r>
          </a:p>
          <a:p>
            <a:pPr algn="ctr">
              <a:spcBef>
                <a:spcPts val="0"/>
              </a:spcBef>
            </a:pPr>
            <a:r>
              <a:rPr lang="en-US" sz="1400" b="0" dirty="0" smtClean="0">
                <a:solidFill>
                  <a:schemeClr val="tx1"/>
                </a:solidFill>
              </a:rPr>
              <a:t>for UNSAFE</a:t>
            </a:r>
            <a:endParaRPr lang="en-US" sz="1400" b="0" dirty="0">
              <a:solidFill>
                <a:schemeClr val="tx1"/>
              </a:solidFill>
            </a:endParaRPr>
          </a:p>
        </p:txBody>
      </p:sp>
      <p:sp>
        <p:nvSpPr>
          <p:cNvPr id="6" name="TextBox 5"/>
          <p:cNvSpPr txBox="1"/>
          <p:nvPr/>
        </p:nvSpPr>
        <p:spPr>
          <a:xfrm>
            <a:off x="7107539" y="3661275"/>
            <a:ext cx="1774845"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spcBef>
                <a:spcPts val="0"/>
              </a:spcBef>
            </a:pPr>
            <a:r>
              <a:rPr lang="en-US" sz="1400" b="0" dirty="0" smtClean="0">
                <a:solidFill>
                  <a:srgbClr val="000000"/>
                </a:solidFill>
              </a:rPr>
              <a:t>benchmarks are not</a:t>
            </a:r>
          </a:p>
          <a:p>
            <a:pPr algn="ctr">
              <a:spcBef>
                <a:spcPts val="0"/>
              </a:spcBef>
            </a:pPr>
            <a:r>
              <a:rPr lang="en-US" sz="1400" b="0" dirty="0" smtClean="0">
                <a:solidFill>
                  <a:srgbClr val="000000"/>
                </a:solidFill>
              </a:rPr>
              <a:t>super challenging</a:t>
            </a:r>
            <a:endParaRPr lang="en-US" sz="1400" b="0" dirty="0">
              <a:solidFill>
                <a:srgbClr val="000000"/>
              </a:solidFill>
            </a:endParaRPr>
          </a:p>
        </p:txBody>
      </p:sp>
      <p:sp>
        <p:nvSpPr>
          <p:cNvPr id="7" name="Down Arrow 6"/>
          <p:cNvSpPr/>
          <p:nvPr/>
        </p:nvSpPr>
        <p:spPr>
          <a:xfrm rot="2584066">
            <a:off x="6389539" y="4350872"/>
            <a:ext cx="484632" cy="1547060"/>
          </a:xfrm>
          <a:prstGeom prst="downArrow">
            <a:avLst/>
          </a:pr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2952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SV-COMP’13 Benchmarks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8435798"/>
              </p:ext>
            </p:extLst>
          </p:nvPr>
        </p:nvGraphicFramePr>
        <p:xfrm>
          <a:off x="1162755" y="905574"/>
          <a:ext cx="6640689" cy="5561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849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SV-COMP’13 Benchmarks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7283877"/>
              </p:ext>
            </p:extLst>
          </p:nvPr>
        </p:nvGraphicFramePr>
        <p:xfrm>
          <a:off x="1162755" y="905574"/>
          <a:ext cx="6640689" cy="5561719"/>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p:cNvPicPr>
            <a:picLocks noChangeAspect="1"/>
          </p:cNvPicPr>
          <p:nvPr/>
        </p:nvPicPr>
        <p:blipFill>
          <a:blip r:embed="rId3">
            <a:clrChange>
              <a:clrFrom>
                <a:srgbClr val="FFFFFF"/>
              </a:clrFrom>
              <a:clrTo>
                <a:srgbClr val="FFFFFF">
                  <a:alpha val="0"/>
                </a:srgbClr>
              </a:clrTo>
            </a:clrChange>
            <a:alphaModFix amt="88000"/>
          </a:blip>
          <a:stretch>
            <a:fillRect/>
          </a:stretch>
        </p:blipFill>
        <p:spPr>
          <a:xfrm>
            <a:off x="2034584" y="1385708"/>
            <a:ext cx="5588000" cy="4368800"/>
          </a:xfrm>
          <a:prstGeom prst="rect">
            <a:avLst/>
          </a:prstGeom>
        </p:spPr>
      </p:pic>
      <p:sp>
        <p:nvSpPr>
          <p:cNvPr id="3" name="Rounded Rectangular Callout 2"/>
          <p:cNvSpPr/>
          <p:nvPr/>
        </p:nvSpPr>
        <p:spPr>
          <a:xfrm>
            <a:off x="3175096" y="3492789"/>
            <a:ext cx="2311304" cy="926811"/>
          </a:xfrm>
          <a:prstGeom prst="wedgeRoundRectCallout">
            <a:avLst>
              <a:gd name="adj1" fmla="val -70973"/>
              <a:gd name="adj2" fmla="val 14161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0" dirty="0" smtClean="0">
                <a:solidFill>
                  <a:schemeClr val="accent6">
                    <a:lumMod val="50000"/>
                  </a:schemeClr>
                </a:solidFill>
              </a:rPr>
              <a:t>~1 min.</a:t>
            </a:r>
          </a:p>
          <a:p>
            <a:pPr algn="ctr"/>
            <a:r>
              <a:rPr lang="en-US" sz="1600" b="0" dirty="0" smtClean="0">
                <a:solidFill>
                  <a:schemeClr val="tx1"/>
                </a:solidFill>
              </a:rPr>
              <a:t>Not very meaningful to compare</a:t>
            </a:r>
            <a:endParaRPr lang="en-US" sz="1600" b="0" dirty="0">
              <a:solidFill>
                <a:schemeClr val="tx1"/>
              </a:solidFill>
            </a:endParaRPr>
          </a:p>
        </p:txBody>
      </p:sp>
    </p:spTree>
    <p:extLst>
      <p:ext uri="{BB962C8B-B14F-4D97-AF65-F5344CB8AC3E}">
        <p14:creationId xmlns:p14="http://schemas.microsoft.com/office/powerpoint/2010/main" val="900554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384175"/>
          </a:xfrm>
        </p:spPr>
        <p:txBody>
          <a:bodyPr/>
          <a:lstStyle/>
          <a:p>
            <a:r>
              <a:rPr lang="en-US" dirty="0" smtClean="0"/>
              <a:t>Results on SV-COMP’13 Benchmarks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6406769"/>
              </p:ext>
            </p:extLst>
          </p:nvPr>
        </p:nvGraphicFramePr>
        <p:xfrm>
          <a:off x="1162755" y="905574"/>
          <a:ext cx="6640689" cy="5561719"/>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clrChange>
              <a:clrFrom>
                <a:srgbClr val="FFFFFF"/>
              </a:clrFrom>
              <a:clrTo>
                <a:srgbClr val="FFFFFF">
                  <a:alpha val="0"/>
                </a:srgbClr>
              </a:clrTo>
            </a:clrChange>
            <a:alphaModFix amt="86000"/>
          </a:blip>
          <a:stretch>
            <a:fillRect/>
          </a:stretch>
        </p:blipFill>
        <p:spPr>
          <a:xfrm>
            <a:off x="2038820" y="1403360"/>
            <a:ext cx="5588000" cy="4356100"/>
          </a:xfrm>
          <a:prstGeom prst="rect">
            <a:avLst/>
          </a:prstGeom>
        </p:spPr>
      </p:pic>
      <p:sp>
        <p:nvSpPr>
          <p:cNvPr id="11" name="Rounded Rectangular Callout 10"/>
          <p:cNvSpPr/>
          <p:nvPr/>
        </p:nvSpPr>
        <p:spPr>
          <a:xfrm>
            <a:off x="4853364" y="3048001"/>
            <a:ext cx="1318836" cy="1068502"/>
          </a:xfrm>
          <a:prstGeom prst="wedgeRoundRectCallout">
            <a:avLst>
              <a:gd name="adj1" fmla="val -134469"/>
              <a:gd name="adj2" fmla="val -10833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dirty="0" smtClean="0">
                <a:solidFill>
                  <a:srgbClr val="984807"/>
                </a:solidFill>
              </a:rPr>
              <a:t>&lt; 5 min.</a:t>
            </a:r>
          </a:p>
          <a:p>
            <a:pPr algn="ctr"/>
            <a:r>
              <a:rPr lang="en-US" b="0" dirty="0">
                <a:solidFill>
                  <a:srgbClr val="000000"/>
                </a:solidFill>
              </a:rPr>
              <a:t>m</a:t>
            </a:r>
            <a:r>
              <a:rPr lang="en-US" b="0" dirty="0" smtClean="0">
                <a:solidFill>
                  <a:srgbClr val="000000"/>
                </a:solidFill>
              </a:rPr>
              <a:t>ixed </a:t>
            </a:r>
            <a:r>
              <a:rPr lang="en-US" b="0" dirty="0">
                <a:solidFill>
                  <a:srgbClr val="000000"/>
                </a:solidFill>
              </a:rPr>
              <a:t>r</a:t>
            </a:r>
            <a:r>
              <a:rPr lang="en-US" b="0" dirty="0" smtClean="0">
                <a:solidFill>
                  <a:srgbClr val="000000"/>
                </a:solidFill>
              </a:rPr>
              <a:t>esults</a:t>
            </a:r>
            <a:endParaRPr lang="en-US" b="0" dirty="0">
              <a:solidFill>
                <a:srgbClr val="000000"/>
              </a:solidFill>
            </a:endParaRPr>
          </a:p>
        </p:txBody>
      </p:sp>
    </p:spTree>
    <p:extLst>
      <p:ext uri="{BB962C8B-B14F-4D97-AF65-F5344CB8AC3E}">
        <p14:creationId xmlns:p14="http://schemas.microsoft.com/office/powerpoint/2010/main" val="32403607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SV-COMP’13 Benchmarks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1337474"/>
              </p:ext>
            </p:extLst>
          </p:nvPr>
        </p:nvGraphicFramePr>
        <p:xfrm>
          <a:off x="1162755" y="905574"/>
          <a:ext cx="6640689" cy="5561719"/>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clrChange>
              <a:clrFrom>
                <a:srgbClr val="FFFFFF"/>
              </a:clrFrom>
              <a:clrTo>
                <a:srgbClr val="FFFFFF">
                  <a:alpha val="0"/>
                </a:srgbClr>
              </a:clrTo>
            </a:clrChange>
            <a:alphaModFix amt="85000"/>
          </a:blip>
          <a:stretch>
            <a:fillRect/>
          </a:stretch>
        </p:blipFill>
        <p:spPr>
          <a:xfrm>
            <a:off x="2034731" y="1322620"/>
            <a:ext cx="5651500" cy="4381500"/>
          </a:xfrm>
          <a:prstGeom prst="rect">
            <a:avLst/>
          </a:prstGeom>
        </p:spPr>
      </p:pic>
      <p:sp>
        <p:nvSpPr>
          <p:cNvPr id="9" name="Rounded Rectangular Callout 8"/>
          <p:cNvSpPr/>
          <p:nvPr/>
        </p:nvSpPr>
        <p:spPr>
          <a:xfrm>
            <a:off x="2222568" y="1712374"/>
            <a:ext cx="1587549" cy="464949"/>
          </a:xfrm>
          <a:prstGeom prst="wedgeRoundRectCallout">
            <a:avLst>
              <a:gd name="adj1" fmla="val 63453"/>
              <a:gd name="adj2" fmla="val 14298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dirty="0" smtClean="0">
                <a:solidFill>
                  <a:srgbClr val="000000"/>
                </a:solidFill>
              </a:rPr>
              <a:t>Advantage!</a:t>
            </a:r>
            <a:endParaRPr lang="en-US" b="0" dirty="0">
              <a:solidFill>
                <a:srgbClr val="000000"/>
              </a:solidFill>
            </a:endParaRPr>
          </a:p>
        </p:txBody>
      </p:sp>
    </p:spTree>
    <p:extLst>
      <p:ext uri="{BB962C8B-B14F-4D97-AF65-F5344CB8AC3E}">
        <p14:creationId xmlns:p14="http://schemas.microsoft.com/office/powerpoint/2010/main" val="3169654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SV-COMP’13 Benchmarks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0163704"/>
              </p:ext>
            </p:extLst>
          </p:nvPr>
        </p:nvGraphicFramePr>
        <p:xfrm>
          <a:off x="1162755" y="905574"/>
          <a:ext cx="6640689" cy="556171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clrChange>
              <a:clrFrom>
                <a:srgbClr val="FFFFFF"/>
              </a:clrFrom>
              <a:clrTo>
                <a:srgbClr val="FFFFFF">
                  <a:alpha val="0"/>
                </a:srgbClr>
              </a:clrTo>
            </a:clrChange>
            <a:alphaModFix amt="85000"/>
          </a:blip>
          <a:stretch>
            <a:fillRect/>
          </a:stretch>
        </p:blipFill>
        <p:spPr>
          <a:xfrm>
            <a:off x="2034731" y="1322620"/>
            <a:ext cx="5651500" cy="4381500"/>
          </a:xfrm>
          <a:prstGeom prst="rect">
            <a:avLst/>
          </a:prstGeom>
        </p:spPr>
      </p:pic>
      <p:sp>
        <p:nvSpPr>
          <p:cNvPr id="7" name="Rounded Rectangular Callout 6"/>
          <p:cNvSpPr/>
          <p:nvPr/>
        </p:nvSpPr>
        <p:spPr>
          <a:xfrm>
            <a:off x="2222568" y="1712374"/>
            <a:ext cx="1587549" cy="464949"/>
          </a:xfrm>
          <a:prstGeom prst="wedgeRoundRectCallout">
            <a:avLst>
              <a:gd name="adj1" fmla="val 63453"/>
              <a:gd name="adj2" fmla="val 14298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0" dirty="0" smtClean="0">
                <a:solidFill>
                  <a:schemeClr val="accent3">
                    <a:lumMod val="50000"/>
                  </a:schemeClr>
                </a:solidFill>
              </a:rPr>
              <a:t>Advantage!</a:t>
            </a:r>
            <a:endParaRPr lang="en-US" b="0" dirty="0">
              <a:solidFill>
                <a:schemeClr val="accent3">
                  <a:lumMod val="50000"/>
                </a:schemeClr>
              </a:solidFill>
            </a:endParaRPr>
          </a:p>
        </p:txBody>
      </p:sp>
      <p:sp>
        <p:nvSpPr>
          <p:cNvPr id="3" name="Rounded Rectangular Callout 2"/>
          <p:cNvSpPr/>
          <p:nvPr/>
        </p:nvSpPr>
        <p:spPr>
          <a:xfrm>
            <a:off x="7772400" y="2710313"/>
            <a:ext cx="1095196" cy="317527"/>
          </a:xfrm>
          <a:prstGeom prst="wedgeRoundRectCallout">
            <a:avLst>
              <a:gd name="adj1" fmla="val -76745"/>
              <a:gd name="adj2" fmla="val -11250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0" dirty="0" smtClean="0">
                <a:solidFill>
                  <a:schemeClr val="tx1"/>
                </a:solidFill>
              </a:rPr>
              <a:t>Time-out</a:t>
            </a:r>
            <a:endParaRPr lang="en-US" sz="1600" b="0" dirty="0">
              <a:solidFill>
                <a:schemeClr val="tx1"/>
              </a:solidFill>
            </a:endParaRPr>
          </a:p>
        </p:txBody>
      </p:sp>
      <p:sp>
        <p:nvSpPr>
          <p:cNvPr id="8" name="Rounded Rectangular Callout 7"/>
          <p:cNvSpPr/>
          <p:nvPr/>
        </p:nvSpPr>
        <p:spPr>
          <a:xfrm>
            <a:off x="7803444" y="3395704"/>
            <a:ext cx="1095196" cy="317527"/>
          </a:xfrm>
          <a:prstGeom prst="wedgeRoundRectCallout">
            <a:avLst>
              <a:gd name="adj1" fmla="val -78816"/>
              <a:gd name="adj2" fmla="val -5178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0" dirty="0" err="1" smtClean="0">
                <a:solidFill>
                  <a:schemeClr val="tx1"/>
                </a:solidFill>
              </a:rPr>
              <a:t>Mem</a:t>
            </a:r>
            <a:r>
              <a:rPr lang="en-US" sz="1600" b="0" dirty="0" smtClean="0">
                <a:solidFill>
                  <a:schemeClr val="tx1"/>
                </a:solidFill>
              </a:rPr>
              <a:t>-out</a:t>
            </a:r>
            <a:endParaRPr lang="en-US" sz="1600" b="0" dirty="0">
              <a:solidFill>
                <a:schemeClr val="tx1"/>
              </a:solidFill>
            </a:endParaRPr>
          </a:p>
        </p:txBody>
      </p:sp>
    </p:spTree>
    <p:extLst>
      <p:ext uri="{BB962C8B-B14F-4D97-AF65-F5344CB8AC3E}">
        <p14:creationId xmlns:p14="http://schemas.microsoft.com/office/powerpoint/2010/main" val="1189316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Open Challenges</a:t>
            </a:r>
            <a:endParaRPr lang="en-US" dirty="0"/>
          </a:p>
        </p:txBody>
      </p:sp>
      <p:sp>
        <p:nvSpPr>
          <p:cNvPr id="3" name="Content Placeholder 2"/>
          <p:cNvSpPr>
            <a:spLocks noGrp="1"/>
          </p:cNvSpPr>
          <p:nvPr>
            <p:ph idx="1"/>
          </p:nvPr>
        </p:nvSpPr>
        <p:spPr/>
        <p:txBody>
          <a:bodyPr lIns="0"/>
          <a:lstStyle/>
          <a:p>
            <a:pPr marL="457200" indent="-457200">
              <a:spcBef>
                <a:spcPts val="4800"/>
              </a:spcBef>
              <a:spcAft>
                <a:spcPts val="1080"/>
              </a:spcAft>
              <a:buSzPct val="120000"/>
              <a:buFont typeface="+mj-lt"/>
              <a:buAutoNum type="arabicPeriod"/>
            </a:pPr>
            <a:r>
              <a:rPr lang="en-US" sz="3600" dirty="0" smtClean="0"/>
              <a:t>Synthesis for verification</a:t>
            </a:r>
          </a:p>
          <a:p>
            <a:pPr marL="457200" indent="-457200">
              <a:spcBef>
                <a:spcPts val="4800"/>
              </a:spcBef>
              <a:spcAft>
                <a:spcPts val="1080"/>
              </a:spcAft>
              <a:buSzPct val="120000"/>
              <a:buFont typeface="+mj-lt"/>
              <a:buAutoNum type="arabicPeriod"/>
            </a:pPr>
            <a:r>
              <a:rPr lang="en-US" sz="3600" dirty="0" smtClean="0"/>
              <a:t>Verification under assumptions</a:t>
            </a:r>
          </a:p>
          <a:p>
            <a:pPr marL="457200" indent="-457200">
              <a:spcBef>
                <a:spcPts val="4800"/>
              </a:spcBef>
              <a:spcAft>
                <a:spcPts val="1080"/>
              </a:spcAft>
              <a:buSzPct val="120000"/>
              <a:buFont typeface="+mj-lt"/>
              <a:buAutoNum type="arabicPeriod"/>
            </a:pPr>
            <a:r>
              <a:rPr lang="en-US" sz="3600" dirty="0" smtClean="0"/>
              <a:t>Encoding other forms of under-approximation</a:t>
            </a:r>
            <a:endParaRPr lang="en-US" sz="3600" dirty="0"/>
          </a:p>
        </p:txBody>
      </p:sp>
    </p:spTree>
    <p:extLst>
      <p:ext uri="{BB962C8B-B14F-4D97-AF65-F5344CB8AC3E}">
        <p14:creationId xmlns:p14="http://schemas.microsoft.com/office/powerpoint/2010/main" val="26464901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9400" y="304800"/>
            <a:ext cx="3606800" cy="5410200"/>
          </a:xfrm>
          <a:prstGeom prst="rect">
            <a:avLst/>
          </a:prstGeom>
        </p:spPr>
      </p:pic>
      <p:sp>
        <p:nvSpPr>
          <p:cNvPr id="4" name="TextBox 3"/>
          <p:cNvSpPr txBox="1"/>
          <p:nvPr/>
        </p:nvSpPr>
        <p:spPr>
          <a:xfrm>
            <a:off x="1653315" y="5943600"/>
            <a:ext cx="6881085" cy="2616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100" b="0" dirty="0" smtClean="0"/>
              <a:t>Cormac </a:t>
            </a:r>
            <a:r>
              <a:rPr lang="en-US" sz="1100" b="0" dirty="0"/>
              <a:t>Flanagan, K. </a:t>
            </a:r>
            <a:r>
              <a:rPr lang="en-US" sz="1100" b="0" dirty="0" err="1"/>
              <a:t>Rustan</a:t>
            </a:r>
            <a:r>
              <a:rPr lang="en-US" sz="1100" b="0" dirty="0"/>
              <a:t> M. </a:t>
            </a:r>
            <a:r>
              <a:rPr lang="en-US" sz="1100" b="0" dirty="0" err="1"/>
              <a:t>Leino</a:t>
            </a:r>
            <a:r>
              <a:rPr lang="en-US" sz="1100" b="0" dirty="0"/>
              <a:t>: Houdini, an Annotation Assistant for ESC/Java. FME 2001: 500-517</a:t>
            </a:r>
          </a:p>
        </p:txBody>
      </p:sp>
    </p:spTree>
    <p:extLst>
      <p:ext uri="{BB962C8B-B14F-4D97-AF65-F5344CB8AC3E}">
        <p14:creationId xmlns:p14="http://schemas.microsoft.com/office/powerpoint/2010/main" val="349319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Synthesis for verification</a:t>
            </a:r>
            <a:endParaRPr lang="en-US" dirty="0"/>
          </a:p>
        </p:txBody>
      </p:sp>
      <p:sp>
        <p:nvSpPr>
          <p:cNvPr id="3" name="Content Placeholder 2"/>
          <p:cNvSpPr>
            <a:spLocks noGrp="1"/>
          </p:cNvSpPr>
          <p:nvPr>
            <p:ph idx="1"/>
          </p:nvPr>
        </p:nvSpPr>
        <p:spPr/>
        <p:txBody>
          <a:bodyPr/>
          <a:lstStyle/>
          <a:p>
            <a:r>
              <a:rPr lang="en-US" dirty="0" smtClean="0"/>
              <a:t>What is “easier” to solve: </a:t>
            </a:r>
            <a:r>
              <a:rPr lang="en-US" i="1" dirty="0" smtClean="0"/>
              <a:t>Inv</a:t>
            </a:r>
            <a:r>
              <a:rPr lang="en-US" i="1" baseline="-25000" dirty="0" smtClean="0"/>
              <a:t>1</a:t>
            </a:r>
            <a:r>
              <a:rPr lang="en-US" dirty="0" smtClean="0"/>
              <a:t> or </a:t>
            </a:r>
            <a:r>
              <a:rPr lang="en-US" i="1" dirty="0" smtClean="0"/>
              <a:t>Inv</a:t>
            </a:r>
            <a:r>
              <a:rPr lang="en-US" i="1" baseline="-25000" dirty="0" smtClean="0"/>
              <a:t>2</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i="1" dirty="0" smtClean="0"/>
              <a:t>Inv</a:t>
            </a:r>
            <a:r>
              <a:rPr lang="en-US" i="1" baseline="-25000" dirty="0" smtClean="0"/>
              <a:t>2</a:t>
            </a:r>
            <a:r>
              <a:rPr lang="en-US" dirty="0" smtClean="0"/>
              <a:t> is more expressive</a:t>
            </a:r>
          </a:p>
          <a:p>
            <a:endParaRPr lang="en-US" dirty="0" smtClean="0"/>
          </a:p>
          <a:p>
            <a:r>
              <a:rPr lang="en-US" dirty="0" smtClean="0"/>
              <a:t>Challenge: Automatically synthesize “good” specification code?</a:t>
            </a:r>
            <a:endParaRPr lang="en-US" dirty="0"/>
          </a:p>
        </p:txBody>
      </p:sp>
      <p:pic>
        <p:nvPicPr>
          <p:cNvPr id="4" name="Picture 3" descr="latex-image-1.pdf"/>
          <p:cNvPicPr>
            <a:picLocks noChangeAspect="1"/>
          </p:cNvPicPr>
          <p:nvPr/>
        </p:nvPicPr>
        <p:blipFill rotWithShape="1">
          <a:blip r:embed="rId2">
            <a:extLst>
              <a:ext uri="{28A0092B-C50C-407E-A947-70E740481C1C}">
                <a14:useLocalDpi xmlns:a14="http://schemas.microsoft.com/office/drawing/2010/main" val="0"/>
              </a:ext>
            </a:extLst>
          </a:blip>
          <a:srcRect l="-2313" t="-10282" r="-2277" b="-10993"/>
          <a:stretch/>
        </p:blipFill>
        <p:spPr>
          <a:xfrm>
            <a:off x="612513" y="1892808"/>
            <a:ext cx="4270248" cy="1042416"/>
          </a:xfrm>
          <a:prstGeom prst="rect">
            <a:avLst/>
          </a:prstGeom>
        </p:spPr>
        <p:style>
          <a:lnRef idx="1">
            <a:schemeClr val="dk1"/>
          </a:lnRef>
          <a:fillRef idx="2">
            <a:schemeClr val="dk1"/>
          </a:fillRef>
          <a:effectRef idx="1">
            <a:schemeClr val="dk1"/>
          </a:effectRef>
          <a:fontRef idx="minor">
            <a:schemeClr val="dk1"/>
          </a:fontRef>
        </p:style>
      </p:pic>
      <p:pic>
        <p:nvPicPr>
          <p:cNvPr id="5" name="Picture 4" descr="latex-image-1.pdf"/>
          <p:cNvPicPr>
            <a:picLocks noChangeAspect="1"/>
          </p:cNvPicPr>
          <p:nvPr/>
        </p:nvPicPr>
        <p:blipFill rotWithShape="1">
          <a:blip r:embed="rId3">
            <a:extLst>
              <a:ext uri="{28A0092B-C50C-407E-A947-70E740481C1C}">
                <a14:useLocalDpi xmlns:a14="http://schemas.microsoft.com/office/drawing/2010/main" val="0"/>
              </a:ext>
            </a:extLst>
          </a:blip>
          <a:srcRect l="-1660" t="-11906" r="-1700" b="-13473"/>
          <a:stretch/>
        </p:blipFill>
        <p:spPr>
          <a:xfrm>
            <a:off x="612513" y="3276600"/>
            <a:ext cx="6550287" cy="1098706"/>
          </a:xfrm>
          <a:prstGeom prst="rect">
            <a:avLst/>
          </a:prstGeom>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42327707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Verification under assumptions</a:t>
            </a:r>
            <a:endParaRPr lang="en-US" dirty="0"/>
          </a:p>
        </p:txBody>
      </p:sp>
      <p:sp>
        <p:nvSpPr>
          <p:cNvPr id="3" name="Content Placeholder 2"/>
          <p:cNvSpPr>
            <a:spLocks noGrp="1"/>
          </p:cNvSpPr>
          <p:nvPr>
            <p:ph idx="1"/>
          </p:nvPr>
        </p:nvSpPr>
        <p:spPr>
          <a:xfrm>
            <a:off x="533400" y="3352800"/>
            <a:ext cx="8153400" cy="2743200"/>
          </a:xfrm>
        </p:spPr>
        <p:txBody>
          <a:bodyPr/>
          <a:lstStyle/>
          <a:p>
            <a:r>
              <a:rPr lang="en-US" dirty="0" smtClean="0"/>
              <a:t>Find </a:t>
            </a:r>
            <a:r>
              <a:rPr lang="en-US" i="1" dirty="0" err="1" smtClean="0"/>
              <a:t>Inv</a:t>
            </a:r>
            <a:r>
              <a:rPr lang="en-US" i="1" dirty="0" smtClean="0"/>
              <a:t>(</a:t>
            </a:r>
            <a:r>
              <a:rPr lang="en-US" i="1" dirty="0" err="1" smtClean="0"/>
              <a:t>u,c</a:t>
            </a:r>
            <a:r>
              <a:rPr lang="en-US" i="1" dirty="0" smtClean="0"/>
              <a:t>) </a:t>
            </a:r>
            <a:r>
              <a:rPr lang="en-US" dirty="0" smtClean="0"/>
              <a:t>that depends the least on the assumption </a:t>
            </a:r>
            <a:r>
              <a:rPr lang="en-US" i="1" dirty="0" smtClean="0"/>
              <a:t>c’ &lt; k</a:t>
            </a:r>
          </a:p>
          <a:p>
            <a:endParaRPr lang="en-US" i="1" dirty="0"/>
          </a:p>
          <a:p>
            <a:r>
              <a:rPr lang="en-US" dirty="0" smtClean="0"/>
              <a:t>What is a good definition of </a:t>
            </a:r>
            <a:r>
              <a:rPr lang="en-US" i="1" dirty="0" smtClean="0"/>
              <a:t>minimal dependence</a:t>
            </a:r>
            <a:r>
              <a:rPr lang="en-US" dirty="0"/>
              <a:t>?</a:t>
            </a:r>
            <a:endParaRPr lang="en-US" dirty="0" smtClean="0"/>
          </a:p>
          <a:p>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01800"/>
            <a:ext cx="7239000" cy="965200"/>
          </a:xfrm>
          <a:prstGeom prst="rect">
            <a:avLst/>
          </a:prstGeom>
        </p:spPr>
      </p:pic>
    </p:spTree>
    <p:extLst>
      <p:ext uri="{BB962C8B-B14F-4D97-AF65-F5344CB8AC3E}">
        <p14:creationId xmlns:p14="http://schemas.microsoft.com/office/powerpoint/2010/main" val="4264946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Encoding other forms of under-approximation</a:t>
            </a:r>
            <a:endParaRPr lang="en-US" dirty="0"/>
          </a:p>
        </p:txBody>
      </p:sp>
      <p:sp>
        <p:nvSpPr>
          <p:cNvPr id="3" name="Content Placeholder 2"/>
          <p:cNvSpPr>
            <a:spLocks noGrp="1"/>
          </p:cNvSpPr>
          <p:nvPr>
            <p:ph idx="1"/>
          </p:nvPr>
        </p:nvSpPr>
        <p:spPr/>
        <p:txBody>
          <a:bodyPr/>
          <a:lstStyle/>
          <a:p>
            <a:r>
              <a:rPr lang="en-US" dirty="0" smtClean="0"/>
              <a:t>We know how to bound loop iterations</a:t>
            </a:r>
          </a:p>
          <a:p>
            <a:endParaRPr lang="en-US" dirty="0" smtClean="0"/>
          </a:p>
          <a:p>
            <a:r>
              <a:rPr lang="en-US" dirty="0" smtClean="0"/>
              <a:t>What are other good sources of under-approximation</a:t>
            </a:r>
          </a:p>
          <a:p>
            <a:pPr lvl="1"/>
            <a:r>
              <a:rPr lang="en-US" dirty="0" smtClean="0"/>
              <a:t>input non-determinism </a:t>
            </a:r>
          </a:p>
          <a:p>
            <a:pPr lvl="1"/>
            <a:r>
              <a:rPr lang="en-US" dirty="0" smtClean="0"/>
              <a:t>bit-width</a:t>
            </a:r>
          </a:p>
          <a:p>
            <a:pPr lvl="1"/>
            <a:r>
              <a:rPr lang="en-US" dirty="0" smtClean="0"/>
              <a:t>call-stack depth (i.e., stratified </a:t>
            </a:r>
            <a:r>
              <a:rPr lang="en-US" dirty="0" err="1" smtClean="0"/>
              <a:t>inlining</a:t>
            </a:r>
            <a:r>
              <a:rPr lang="en-US" dirty="0" smtClean="0"/>
              <a:t>)</a:t>
            </a:r>
          </a:p>
          <a:p>
            <a:pPr lvl="1"/>
            <a:r>
              <a:rPr lang="en-US" dirty="0" smtClean="0"/>
              <a:t>context switches (i.e., context-bounded analysis)</a:t>
            </a:r>
          </a:p>
          <a:p>
            <a:pPr lvl="1"/>
            <a:r>
              <a:rPr lang="en-US" dirty="0" smtClean="0"/>
              <a:t>???</a:t>
            </a:r>
          </a:p>
          <a:p>
            <a:endParaRPr lang="en-US" dirty="0" smtClean="0"/>
          </a:p>
          <a:p>
            <a:r>
              <a:rPr lang="en-US" dirty="0" smtClean="0"/>
              <a:t>How to encode an under-approximation efficiently?</a:t>
            </a:r>
            <a:endParaRPr lang="en-US" dirty="0"/>
          </a:p>
        </p:txBody>
      </p:sp>
    </p:spTree>
    <p:extLst>
      <p:ext uri="{BB962C8B-B14F-4D97-AF65-F5344CB8AC3E}">
        <p14:creationId xmlns:p14="http://schemas.microsoft.com/office/powerpoint/2010/main" val="391351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293938"/>
            <a:ext cx="4267200" cy="430875"/>
          </a:xfrm>
        </p:spPr>
        <p:txBody>
          <a:bodyPr/>
          <a:lstStyle/>
          <a:p>
            <a:r>
              <a:rPr lang="en-US" dirty="0" err="1" smtClean="0"/>
              <a:t>FrankenBit</a:t>
            </a:r>
            <a:endParaRPr lang="en-US" dirty="0"/>
          </a:p>
        </p:txBody>
      </p:sp>
      <p:sp>
        <p:nvSpPr>
          <p:cNvPr id="5" name="Subtitle 4"/>
          <p:cNvSpPr>
            <a:spLocks noGrp="1"/>
          </p:cNvSpPr>
          <p:nvPr>
            <p:ph type="subTitle" idx="1"/>
          </p:nvPr>
        </p:nvSpPr>
        <p:spPr/>
        <p:txBody>
          <a:bodyPr/>
          <a:lstStyle/>
          <a:p>
            <a:r>
              <a:rPr lang="en-US" dirty="0" smtClean="0"/>
              <a:t>with Anton </a:t>
            </a:r>
            <a:r>
              <a:rPr lang="en-US" dirty="0" err="1" smtClean="0"/>
              <a:t>Belov</a:t>
            </a:r>
            <a:r>
              <a:rPr lang="en-US" dirty="0" smtClean="0"/>
              <a:t> and Joao Marques-Silva</a:t>
            </a:r>
            <a:endParaRPr lang="en-US" dirty="0"/>
          </a:p>
        </p:txBody>
      </p:sp>
      <p:pic>
        <p:nvPicPr>
          <p:cNvPr id="6" name="Picture 5" descr="217572_BLOGPNG_20131206094725259.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57200"/>
            <a:ext cx="2057400" cy="2875248"/>
          </a:xfrm>
          <a:prstGeom prst="rect">
            <a:avLst/>
          </a:prstGeom>
        </p:spPr>
      </p:pic>
    </p:spTree>
    <p:extLst>
      <p:ext uri="{BB962C8B-B14F-4D97-AF65-F5344CB8AC3E}">
        <p14:creationId xmlns:p14="http://schemas.microsoft.com/office/powerpoint/2010/main" val="752620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Bit-Precise Verification is Hard</a:t>
            </a:r>
            <a:endParaRPr lang="en-US" dirty="0"/>
          </a:p>
        </p:txBody>
      </p:sp>
      <p:sp>
        <p:nvSpPr>
          <p:cNvPr id="3" name="Content Placeholder 2"/>
          <p:cNvSpPr>
            <a:spLocks noGrp="1"/>
          </p:cNvSpPr>
          <p:nvPr>
            <p:ph idx="1"/>
          </p:nvPr>
        </p:nvSpPr>
        <p:spPr/>
        <p:txBody>
          <a:bodyPr/>
          <a:lstStyle/>
          <a:p>
            <a:r>
              <a:rPr lang="en-US" dirty="0" smtClean="0"/>
              <a:t>Bounded Model Checking</a:t>
            </a:r>
          </a:p>
          <a:p>
            <a:pPr lvl="1"/>
            <a:r>
              <a:rPr lang="en-US" dirty="0" smtClean="0"/>
              <a:t>CBMC, </a:t>
            </a:r>
            <a:r>
              <a:rPr lang="en-US" dirty="0" err="1" smtClean="0"/>
              <a:t>Boolector</a:t>
            </a:r>
            <a:r>
              <a:rPr lang="en-US" dirty="0" smtClean="0"/>
              <a:t>, LLBMC, ESBMC, …</a:t>
            </a:r>
          </a:p>
          <a:p>
            <a:pPr lvl="1"/>
            <a:r>
              <a:rPr lang="en-US" dirty="0" smtClean="0"/>
              <a:t>efficient discovery of counter-examples</a:t>
            </a:r>
          </a:p>
          <a:p>
            <a:pPr lvl="1"/>
            <a:r>
              <a:rPr lang="en-US" dirty="0" smtClean="0"/>
              <a:t>no invariants!</a:t>
            </a:r>
          </a:p>
          <a:p>
            <a:r>
              <a:rPr lang="en-US" dirty="0" smtClean="0"/>
              <a:t>Propositional Verification (Hardware)</a:t>
            </a:r>
          </a:p>
          <a:p>
            <a:pPr lvl="1"/>
            <a:r>
              <a:rPr lang="en-US" dirty="0" smtClean="0"/>
              <a:t>Interpolation, IC3, PDR, ABC, …</a:t>
            </a:r>
          </a:p>
          <a:p>
            <a:pPr lvl="1"/>
            <a:r>
              <a:rPr lang="en-US" dirty="0" smtClean="0"/>
              <a:t>efficient synthesis of propositional invariants</a:t>
            </a:r>
          </a:p>
          <a:p>
            <a:pPr lvl="1"/>
            <a:r>
              <a:rPr lang="en-US" dirty="0" smtClean="0"/>
              <a:t>does not scale to bit-precise verification of software</a:t>
            </a:r>
          </a:p>
          <a:p>
            <a:r>
              <a:rPr lang="en-US" dirty="0" smtClean="0"/>
              <a:t>Linear Arithmetic Verification (Software)</a:t>
            </a:r>
          </a:p>
          <a:p>
            <a:pPr lvl="1"/>
            <a:r>
              <a:rPr lang="en-US" dirty="0" smtClean="0"/>
              <a:t>Impact, UFO, </a:t>
            </a:r>
            <a:r>
              <a:rPr lang="en-US" dirty="0" err="1" smtClean="0"/>
              <a:t>CPAChecker</a:t>
            </a:r>
            <a:r>
              <a:rPr lang="en-US" dirty="0" smtClean="0"/>
              <a:t>, Duality, Blast, GPDR, …</a:t>
            </a:r>
          </a:p>
          <a:p>
            <a:pPr lvl="1"/>
            <a:r>
              <a:rPr lang="en-US" dirty="0" smtClean="0"/>
              <a:t>efficient synthesis of arithmetic invariants</a:t>
            </a:r>
          </a:p>
          <a:p>
            <a:pPr lvl="1"/>
            <a:r>
              <a:rPr lang="en-US" dirty="0" smtClean="0"/>
              <a:t>not bit-precise (not sound!)</a:t>
            </a:r>
          </a:p>
          <a:p>
            <a:pPr lvl="1"/>
            <a:r>
              <a:rPr lang="en-US" dirty="0" smtClean="0"/>
              <a:t>is often sufficient (e.g., UFO at SV-COMP’13 and ‘14)</a:t>
            </a:r>
            <a:endParaRPr lang="en-US" dirty="0"/>
          </a:p>
        </p:txBody>
      </p:sp>
    </p:spTree>
    <p:extLst>
      <p:ext uri="{BB962C8B-B14F-4D97-AF65-F5344CB8AC3E}">
        <p14:creationId xmlns:p14="http://schemas.microsoft.com/office/powerpoint/2010/main" val="34129908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981200"/>
            <a:ext cx="7926175" cy="1938992"/>
          </a:xfrm>
          <a:prstGeom prst="rect">
            <a:avLst/>
          </a:prstGeom>
          <a:noFill/>
        </p:spPr>
        <p:txBody>
          <a:bodyPr wrap="square" rtlCol="0">
            <a:spAutoFit/>
          </a:bodyPr>
          <a:lstStyle/>
          <a:p>
            <a:r>
              <a:rPr lang="en-US" sz="4800" b="0" dirty="0" smtClean="0">
                <a:latin typeface="Papyrus"/>
                <a:cs typeface="Papyrus"/>
              </a:rPr>
              <a:t>But aren’t</a:t>
            </a:r>
          </a:p>
          <a:p>
            <a:r>
              <a:rPr lang="en-US" sz="4800" b="0" dirty="0" smtClean="0">
                <a:latin typeface="Papyrus"/>
                <a:cs typeface="Papyrus"/>
              </a:rPr>
              <a:t> bit-vectors = bit-blasting?</a:t>
            </a:r>
            <a:endParaRPr lang="en-US" sz="4800" b="0" dirty="0">
              <a:latin typeface="Papyrus"/>
              <a:cs typeface="Papyrus"/>
            </a:endParaRPr>
          </a:p>
        </p:txBody>
      </p:sp>
    </p:spTree>
    <p:extLst>
      <p:ext uri="{BB962C8B-B14F-4D97-AF65-F5344CB8AC3E}">
        <p14:creationId xmlns:p14="http://schemas.microsoft.com/office/powerpoint/2010/main" val="3679405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Typical Bit-vector Decision Procedure</a:t>
            </a:r>
            <a:endParaRPr lang="en-US" dirty="0"/>
          </a:p>
        </p:txBody>
      </p:sp>
      <p:sp>
        <p:nvSpPr>
          <p:cNvPr id="6" name="Content Placeholder 5"/>
          <p:cNvSpPr>
            <a:spLocks noGrp="1"/>
          </p:cNvSpPr>
          <p:nvPr>
            <p:ph idx="1"/>
          </p:nvPr>
        </p:nvSpPr>
        <p:spPr>
          <a:xfrm>
            <a:off x="533400" y="4648200"/>
            <a:ext cx="8153400" cy="1447800"/>
          </a:xfrm>
        </p:spPr>
        <p:txBody>
          <a:bodyPr/>
          <a:lstStyle/>
          <a:p>
            <a:r>
              <a:rPr lang="en-US" dirty="0" smtClean="0"/>
              <a:t>B2P is </a:t>
            </a:r>
            <a:r>
              <a:rPr lang="en-US" dirty="0" err="1" smtClean="0"/>
              <a:t>satisfiability</a:t>
            </a:r>
            <a:r>
              <a:rPr lang="en-US" dirty="0" smtClean="0"/>
              <a:t> preserving (only!)</a:t>
            </a:r>
          </a:p>
          <a:p>
            <a:endParaRPr lang="en-US" dirty="0" smtClean="0"/>
          </a:p>
          <a:p>
            <a:r>
              <a:rPr lang="en-US" dirty="0" smtClean="0"/>
              <a:t>Bit-blast (by itself) is not efficient</a:t>
            </a:r>
            <a:endParaRPr lang="en-US" dirty="0"/>
          </a:p>
        </p:txBody>
      </p:sp>
      <p:graphicFrame>
        <p:nvGraphicFramePr>
          <p:cNvPr id="3" name="Diagram 2"/>
          <p:cNvGraphicFramePr/>
          <p:nvPr>
            <p:extLst>
              <p:ext uri="{D42A27DB-BD31-4B8C-83A1-F6EECF244321}">
                <p14:modId xmlns:p14="http://schemas.microsoft.com/office/powerpoint/2010/main" val="1321865332"/>
              </p:ext>
            </p:extLst>
          </p:nvPr>
        </p:nvGraphicFramePr>
        <p:xfrm>
          <a:off x="2362200" y="1219200"/>
          <a:ext cx="40386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 Brace 3"/>
          <p:cNvSpPr/>
          <p:nvPr/>
        </p:nvSpPr>
        <p:spPr bwMode="auto">
          <a:xfrm>
            <a:off x="1447800" y="1219200"/>
            <a:ext cx="838200" cy="2057400"/>
          </a:xfrm>
          <a:prstGeom prst="leftBrace">
            <a:avLst>
              <a:gd name="adj1" fmla="val 62122"/>
              <a:gd name="adj2" fmla="val 48810"/>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768833" y="2038290"/>
            <a:ext cx="678967" cy="400110"/>
          </a:xfrm>
          <a:prstGeom prst="rect">
            <a:avLst/>
          </a:prstGeom>
          <a:noFill/>
        </p:spPr>
        <p:txBody>
          <a:bodyPr wrap="none" rtlCol="0">
            <a:spAutoFit/>
          </a:bodyPr>
          <a:lstStyle/>
          <a:p>
            <a:r>
              <a:rPr lang="en-US" dirty="0" smtClean="0"/>
              <a:t>B2P</a:t>
            </a:r>
            <a:endParaRPr lang="en-US" dirty="0"/>
          </a:p>
        </p:txBody>
      </p:sp>
    </p:spTree>
    <p:extLst>
      <p:ext uri="{BB962C8B-B14F-4D97-AF65-F5344CB8AC3E}">
        <p14:creationId xmlns:p14="http://schemas.microsoft.com/office/powerpoint/2010/main" val="3712025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Safety Verification by Bit-Blasting</a:t>
            </a:r>
            <a:endParaRPr lang="en-US" dirty="0"/>
          </a:p>
        </p:txBody>
      </p:sp>
      <p:sp>
        <p:nvSpPr>
          <p:cNvPr id="10" name="Content Placeholder 9"/>
          <p:cNvSpPr>
            <a:spLocks noGrp="1"/>
          </p:cNvSpPr>
          <p:nvPr>
            <p:ph idx="1"/>
          </p:nvPr>
        </p:nvSpPr>
        <p:spPr>
          <a:xfrm>
            <a:off x="533400" y="4648200"/>
            <a:ext cx="8153400" cy="1447800"/>
          </a:xfrm>
        </p:spPr>
        <p:txBody>
          <a:bodyPr/>
          <a:lstStyle/>
          <a:p>
            <a:r>
              <a:rPr lang="en-US" dirty="0" smtClean="0"/>
              <a:t>Correct, but does not scale</a:t>
            </a:r>
            <a:endParaRPr lang="en-US" dirty="0"/>
          </a:p>
        </p:txBody>
      </p:sp>
      <p:sp>
        <p:nvSpPr>
          <p:cNvPr id="6" name="Notched Right Arrow 5"/>
          <p:cNvSpPr/>
          <p:nvPr/>
        </p:nvSpPr>
        <p:spPr bwMode="auto">
          <a:xfrm>
            <a:off x="2590800" y="2362200"/>
            <a:ext cx="1524000" cy="685800"/>
          </a:xfrm>
          <a:prstGeom prst="notch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Bit-blast</a:t>
            </a:r>
          </a:p>
        </p:txBody>
      </p:sp>
      <p:sp>
        <p:nvSpPr>
          <p:cNvPr id="8" name="Notched Right Arrow 7"/>
          <p:cNvSpPr/>
          <p:nvPr/>
        </p:nvSpPr>
        <p:spPr bwMode="auto">
          <a:xfrm>
            <a:off x="6172200" y="2362200"/>
            <a:ext cx="1447800" cy="685800"/>
          </a:xfrm>
          <a:prstGeom prst="notch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Verify</a:t>
            </a:r>
          </a:p>
        </p:txBody>
      </p:sp>
      <p:pic>
        <p:nvPicPr>
          <p:cNvPr id="9" name="Picture 36" descr="MCj031183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437" y="2286000"/>
            <a:ext cx="944563" cy="7667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Shot 2014-03-26 at 7.24.55 PM.png"/>
          <p:cNvPicPr>
            <a:picLocks noChangeAspect="1"/>
          </p:cNvPicPr>
          <p:nvPr/>
        </p:nvPicPr>
        <p:blipFill rotWithShape="1">
          <a:blip r:embed="rId3">
            <a:extLst>
              <a:ext uri="{28A0092B-C50C-407E-A947-70E740481C1C}">
                <a14:useLocalDpi xmlns:a14="http://schemas.microsoft.com/office/drawing/2010/main" val="0"/>
              </a:ext>
            </a:extLst>
          </a:blip>
          <a:srcRect l="4670" t="4425" r="46967" b="29997"/>
          <a:stretch/>
        </p:blipFill>
        <p:spPr>
          <a:xfrm>
            <a:off x="304800" y="1676400"/>
            <a:ext cx="2181161" cy="2209800"/>
          </a:xfrm>
          <a:prstGeom prst="roundRect">
            <a:avLst/>
          </a:prstGeom>
        </p:spPr>
        <p:style>
          <a:lnRef idx="1">
            <a:schemeClr val="accent1"/>
          </a:lnRef>
          <a:fillRef idx="2">
            <a:schemeClr val="accent1"/>
          </a:fillRef>
          <a:effectRef idx="1">
            <a:schemeClr val="accent1"/>
          </a:effectRef>
          <a:fontRef idx="minor">
            <a:schemeClr val="dk1"/>
          </a:fontRef>
        </p:style>
      </p:pic>
      <p:sp>
        <p:nvSpPr>
          <p:cNvPr id="12" name="Down Arrow 11"/>
          <p:cNvSpPr/>
          <p:nvPr/>
        </p:nvSpPr>
        <p:spPr bwMode="auto">
          <a:xfrm>
            <a:off x="7620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Down Arrow 12"/>
          <p:cNvSpPr/>
          <p:nvPr/>
        </p:nvSpPr>
        <p:spPr bwMode="auto">
          <a:xfrm flipH="1">
            <a:off x="10668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a:off x="13716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16764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8382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7" name="Down Arrow 16"/>
          <p:cNvSpPr/>
          <p:nvPr/>
        </p:nvSpPr>
        <p:spPr bwMode="auto">
          <a:xfrm flipH="1">
            <a:off x="11430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Down Arrow 17"/>
          <p:cNvSpPr/>
          <p:nvPr/>
        </p:nvSpPr>
        <p:spPr bwMode="auto">
          <a:xfrm>
            <a:off x="14478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Down Arrow 18"/>
          <p:cNvSpPr/>
          <p:nvPr/>
        </p:nvSpPr>
        <p:spPr bwMode="auto">
          <a:xfrm>
            <a:off x="17526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grpSp>
        <p:nvGrpSpPr>
          <p:cNvPr id="29" name="Group 28"/>
          <p:cNvGrpSpPr/>
          <p:nvPr/>
        </p:nvGrpSpPr>
        <p:grpSpPr>
          <a:xfrm>
            <a:off x="4191000" y="1295400"/>
            <a:ext cx="1725450" cy="2971800"/>
            <a:chOff x="4191000" y="1295400"/>
            <a:chExt cx="1725450" cy="2971800"/>
          </a:xfrm>
        </p:grpSpPr>
        <p:pic>
          <p:nvPicPr>
            <p:cNvPr id="20" name="Picture 19" descr="Screen Shot 2014-03-26 at 7.32.45 PM.png"/>
            <p:cNvPicPr>
              <a:picLocks noChangeAspect="1"/>
            </p:cNvPicPr>
            <p:nvPr/>
          </p:nvPicPr>
          <p:blipFill rotWithShape="1">
            <a:blip r:embed="rId4">
              <a:extLst>
                <a:ext uri="{28A0092B-C50C-407E-A947-70E740481C1C}">
                  <a14:useLocalDpi xmlns:a14="http://schemas.microsoft.com/office/drawing/2010/main" val="0"/>
                </a:ext>
              </a:extLst>
            </a:blip>
            <a:srcRect l="8211" t="19320" r="58779" b="28706"/>
            <a:stretch/>
          </p:blipFill>
          <p:spPr>
            <a:xfrm>
              <a:off x="4191000" y="1676400"/>
              <a:ext cx="1725450" cy="2212694"/>
            </a:xfrm>
            <a:prstGeom prst="roundRect">
              <a:avLst/>
            </a:prstGeom>
          </p:spPr>
          <p:style>
            <a:lnRef idx="1">
              <a:schemeClr val="accent1"/>
            </a:lnRef>
            <a:fillRef idx="2">
              <a:schemeClr val="accent1"/>
            </a:fillRef>
            <a:effectRef idx="1">
              <a:schemeClr val="accent1"/>
            </a:effectRef>
            <a:fontRef idx="minor">
              <a:schemeClr val="dk1"/>
            </a:fontRef>
          </p:style>
        </p:pic>
        <p:sp>
          <p:nvSpPr>
            <p:cNvPr id="21" name="Down Arrow 20"/>
            <p:cNvSpPr/>
            <p:nvPr/>
          </p:nvSpPr>
          <p:spPr bwMode="auto">
            <a:xfrm>
              <a:off x="45720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2" name="Down Arrow 21"/>
            <p:cNvSpPr/>
            <p:nvPr/>
          </p:nvSpPr>
          <p:spPr bwMode="auto">
            <a:xfrm flipH="1">
              <a:off x="48768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3" name="Down Arrow 22"/>
            <p:cNvSpPr/>
            <p:nvPr/>
          </p:nvSpPr>
          <p:spPr bwMode="auto">
            <a:xfrm>
              <a:off x="51816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4864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Down Arrow 24"/>
            <p:cNvSpPr/>
            <p:nvPr/>
          </p:nvSpPr>
          <p:spPr bwMode="auto">
            <a:xfrm>
              <a:off x="45720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Down Arrow 25"/>
            <p:cNvSpPr/>
            <p:nvPr/>
          </p:nvSpPr>
          <p:spPr bwMode="auto">
            <a:xfrm flipH="1">
              <a:off x="48768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Down Arrow 26"/>
            <p:cNvSpPr/>
            <p:nvPr/>
          </p:nvSpPr>
          <p:spPr bwMode="auto">
            <a:xfrm>
              <a:off x="51816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Down Arrow 27"/>
            <p:cNvSpPr/>
            <p:nvPr/>
          </p:nvSpPr>
          <p:spPr bwMode="auto">
            <a:xfrm>
              <a:off x="54864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grpSp>
      <p:sp>
        <p:nvSpPr>
          <p:cNvPr id="30" name="Rounded Rectangular Callout 29"/>
          <p:cNvSpPr/>
          <p:nvPr/>
        </p:nvSpPr>
        <p:spPr bwMode="auto">
          <a:xfrm>
            <a:off x="6400800" y="1084659"/>
            <a:ext cx="1828800" cy="681038"/>
          </a:xfrm>
          <a:prstGeom prst="wedgeRoundRectCallout">
            <a:avLst>
              <a:gd name="adj1" fmla="val -29513"/>
              <a:gd name="adj2" fmla="val 166902"/>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propositional verifier</a:t>
            </a:r>
          </a:p>
        </p:txBody>
      </p:sp>
    </p:spTree>
    <p:extLst>
      <p:ext uri="{BB962C8B-B14F-4D97-AF65-F5344CB8AC3E}">
        <p14:creationId xmlns:p14="http://schemas.microsoft.com/office/powerpoint/2010/main" val="24829099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22275"/>
            <a:ext cx="8153400" cy="394980"/>
          </a:xfrm>
        </p:spPr>
        <p:txBody>
          <a:bodyPr/>
          <a:lstStyle/>
          <a:p>
            <a:r>
              <a:rPr lang="en-US" dirty="0" smtClean="0"/>
              <a:t>Safety Verification by B2P</a:t>
            </a:r>
            <a:endParaRPr lang="en-US" dirty="0"/>
          </a:p>
        </p:txBody>
      </p:sp>
      <p:sp>
        <p:nvSpPr>
          <p:cNvPr id="10" name="Content Placeholder 9"/>
          <p:cNvSpPr>
            <a:spLocks noGrp="1"/>
          </p:cNvSpPr>
          <p:nvPr>
            <p:ph idx="1"/>
          </p:nvPr>
        </p:nvSpPr>
        <p:spPr>
          <a:xfrm>
            <a:off x="533400" y="4648200"/>
            <a:ext cx="8153400" cy="1447800"/>
          </a:xfrm>
        </p:spPr>
        <p:txBody>
          <a:bodyPr/>
          <a:lstStyle/>
          <a:p>
            <a:r>
              <a:rPr lang="en-US" dirty="0" smtClean="0"/>
              <a:t>Efficient, but…</a:t>
            </a:r>
          </a:p>
          <a:p>
            <a:pPr lvl="1"/>
            <a:r>
              <a:rPr lang="en-US" dirty="0" smtClean="0"/>
              <a:t>B2P only preserves </a:t>
            </a:r>
            <a:r>
              <a:rPr lang="en-US" dirty="0" err="1" smtClean="0"/>
              <a:t>satisfiability</a:t>
            </a:r>
            <a:endParaRPr lang="en-US" dirty="0" smtClean="0"/>
          </a:p>
          <a:p>
            <a:pPr lvl="1"/>
            <a:r>
              <a:rPr lang="en-US" dirty="0" smtClean="0"/>
              <a:t>Original circuit is reduced (abstracted) too much</a:t>
            </a:r>
          </a:p>
          <a:p>
            <a:pPr lvl="1"/>
            <a:r>
              <a:rPr lang="en-US" dirty="0" smtClean="0"/>
              <a:t>Hard to track correspondence between input and output</a:t>
            </a:r>
          </a:p>
          <a:p>
            <a:endParaRPr lang="en-US" dirty="0"/>
          </a:p>
        </p:txBody>
      </p:sp>
      <p:sp>
        <p:nvSpPr>
          <p:cNvPr id="6" name="Notched Right Arrow 5"/>
          <p:cNvSpPr/>
          <p:nvPr/>
        </p:nvSpPr>
        <p:spPr bwMode="auto">
          <a:xfrm>
            <a:off x="2590800" y="2362200"/>
            <a:ext cx="1524000" cy="685800"/>
          </a:xfrm>
          <a:prstGeom prst="notch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B2P</a:t>
            </a:r>
          </a:p>
        </p:txBody>
      </p:sp>
      <p:sp>
        <p:nvSpPr>
          <p:cNvPr id="8" name="Notched Right Arrow 7"/>
          <p:cNvSpPr/>
          <p:nvPr/>
        </p:nvSpPr>
        <p:spPr bwMode="auto">
          <a:xfrm>
            <a:off x="6172200" y="2362200"/>
            <a:ext cx="1447800" cy="685800"/>
          </a:xfrm>
          <a:prstGeom prst="notch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Verify</a:t>
            </a:r>
          </a:p>
        </p:txBody>
      </p:sp>
      <p:pic>
        <p:nvPicPr>
          <p:cNvPr id="9" name="Picture 36" descr="MCj031183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437" y="2286000"/>
            <a:ext cx="944563" cy="7667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Shot 2014-03-26 at 7.24.55 PM.png"/>
          <p:cNvPicPr>
            <a:picLocks noChangeAspect="1"/>
          </p:cNvPicPr>
          <p:nvPr/>
        </p:nvPicPr>
        <p:blipFill rotWithShape="1">
          <a:blip r:embed="rId3">
            <a:extLst>
              <a:ext uri="{28A0092B-C50C-407E-A947-70E740481C1C}">
                <a14:useLocalDpi xmlns:a14="http://schemas.microsoft.com/office/drawing/2010/main" val="0"/>
              </a:ext>
            </a:extLst>
          </a:blip>
          <a:srcRect l="4670" t="4425" r="46967" b="29997"/>
          <a:stretch/>
        </p:blipFill>
        <p:spPr>
          <a:xfrm>
            <a:off x="304800" y="1676400"/>
            <a:ext cx="2181161" cy="2209800"/>
          </a:xfrm>
          <a:prstGeom prst="roundRect">
            <a:avLst/>
          </a:prstGeom>
        </p:spPr>
        <p:style>
          <a:lnRef idx="1">
            <a:schemeClr val="accent1"/>
          </a:lnRef>
          <a:fillRef idx="2">
            <a:schemeClr val="accent1"/>
          </a:fillRef>
          <a:effectRef idx="1">
            <a:schemeClr val="accent1"/>
          </a:effectRef>
          <a:fontRef idx="minor">
            <a:schemeClr val="dk1"/>
          </a:fontRef>
        </p:style>
      </p:pic>
      <p:sp>
        <p:nvSpPr>
          <p:cNvPr id="12" name="Down Arrow 11"/>
          <p:cNvSpPr/>
          <p:nvPr/>
        </p:nvSpPr>
        <p:spPr bwMode="auto">
          <a:xfrm>
            <a:off x="7620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Down Arrow 12"/>
          <p:cNvSpPr/>
          <p:nvPr/>
        </p:nvSpPr>
        <p:spPr bwMode="auto">
          <a:xfrm flipH="1">
            <a:off x="10668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a:off x="13716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16764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8382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7" name="Down Arrow 16"/>
          <p:cNvSpPr/>
          <p:nvPr/>
        </p:nvSpPr>
        <p:spPr bwMode="auto">
          <a:xfrm flipH="1">
            <a:off x="11430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Down Arrow 17"/>
          <p:cNvSpPr/>
          <p:nvPr/>
        </p:nvSpPr>
        <p:spPr bwMode="auto">
          <a:xfrm>
            <a:off x="14478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Down Arrow 18"/>
          <p:cNvSpPr/>
          <p:nvPr/>
        </p:nvSpPr>
        <p:spPr bwMode="auto">
          <a:xfrm>
            <a:off x="17526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20" name="Picture 19" descr="Screen Shot 2014-03-26 at 7.32.45 PM.png"/>
          <p:cNvPicPr>
            <a:picLocks noChangeAspect="1"/>
          </p:cNvPicPr>
          <p:nvPr/>
        </p:nvPicPr>
        <p:blipFill rotWithShape="1">
          <a:blip r:embed="rId4">
            <a:extLst>
              <a:ext uri="{28A0092B-C50C-407E-A947-70E740481C1C}">
                <a14:useLocalDpi xmlns:a14="http://schemas.microsoft.com/office/drawing/2010/main" val="0"/>
              </a:ext>
            </a:extLst>
          </a:blip>
          <a:srcRect l="8211" t="19320" r="58779" b="28706"/>
          <a:stretch/>
        </p:blipFill>
        <p:spPr>
          <a:xfrm>
            <a:off x="4191000" y="1676400"/>
            <a:ext cx="1725450" cy="2212694"/>
          </a:xfrm>
          <a:prstGeom prst="roundRect">
            <a:avLst/>
          </a:prstGeom>
        </p:spPr>
        <p:style>
          <a:lnRef idx="1">
            <a:schemeClr val="accent1"/>
          </a:lnRef>
          <a:fillRef idx="2">
            <a:schemeClr val="accent1"/>
          </a:fillRef>
          <a:effectRef idx="1">
            <a:schemeClr val="accent1"/>
          </a:effectRef>
          <a:fontRef idx="minor">
            <a:schemeClr val="dk1"/>
          </a:fontRef>
        </p:style>
      </p:pic>
      <p:sp>
        <p:nvSpPr>
          <p:cNvPr id="21" name="Down Arrow 20"/>
          <p:cNvSpPr/>
          <p:nvPr/>
        </p:nvSpPr>
        <p:spPr bwMode="auto">
          <a:xfrm>
            <a:off x="45720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2" name="Down Arrow 21"/>
          <p:cNvSpPr/>
          <p:nvPr/>
        </p:nvSpPr>
        <p:spPr bwMode="auto">
          <a:xfrm flipH="1">
            <a:off x="48768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3" name="Down Arrow 22"/>
          <p:cNvSpPr/>
          <p:nvPr/>
        </p:nvSpPr>
        <p:spPr bwMode="auto">
          <a:xfrm>
            <a:off x="51816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486400" y="1295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Down Arrow 24"/>
          <p:cNvSpPr/>
          <p:nvPr/>
        </p:nvSpPr>
        <p:spPr bwMode="auto">
          <a:xfrm>
            <a:off x="45720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Down Arrow 25"/>
          <p:cNvSpPr/>
          <p:nvPr/>
        </p:nvSpPr>
        <p:spPr bwMode="auto">
          <a:xfrm flipH="1">
            <a:off x="48768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Down Arrow 26"/>
          <p:cNvSpPr/>
          <p:nvPr/>
        </p:nvSpPr>
        <p:spPr bwMode="auto">
          <a:xfrm>
            <a:off x="51816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Down Arrow 27"/>
          <p:cNvSpPr/>
          <p:nvPr/>
        </p:nvSpPr>
        <p:spPr bwMode="auto">
          <a:xfrm>
            <a:off x="5486400" y="3962400"/>
            <a:ext cx="152400" cy="3048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TextBox 1"/>
          <p:cNvSpPr txBox="1"/>
          <p:nvPr/>
        </p:nvSpPr>
        <p:spPr>
          <a:xfrm rot="3047172">
            <a:off x="4456741" y="2463975"/>
            <a:ext cx="1159617"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3600" dirty="0" smtClean="0"/>
              <a:t>True</a:t>
            </a:r>
            <a:endParaRPr lang="en-US" sz="3600" dirty="0"/>
          </a:p>
        </p:txBody>
      </p:sp>
    </p:spTree>
    <p:extLst>
      <p:ext uri="{BB962C8B-B14F-4D97-AF65-F5344CB8AC3E}">
        <p14:creationId xmlns:p14="http://schemas.microsoft.com/office/powerpoint/2010/main" val="2852652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Bit-blasting looses all structure!</a:t>
            </a:r>
            <a:endParaRPr lang="en-US" dirty="0"/>
          </a:p>
        </p:txBody>
      </p:sp>
      <p:sp>
        <p:nvSpPr>
          <p:cNvPr id="3" name="Content Placeholder 2"/>
          <p:cNvSpPr>
            <a:spLocks noGrp="1"/>
          </p:cNvSpPr>
          <p:nvPr>
            <p:ph idx="1"/>
          </p:nvPr>
        </p:nvSpPr>
        <p:spPr>
          <a:xfrm>
            <a:off x="533400" y="4724400"/>
            <a:ext cx="8153400" cy="1371600"/>
          </a:xfrm>
        </p:spPr>
        <p:txBody>
          <a:bodyPr/>
          <a:lstStyle/>
          <a:p>
            <a:r>
              <a:rPr lang="en-US" dirty="0" smtClean="0"/>
              <a:t>Lack of structure makes it difficult to generalize</a:t>
            </a:r>
          </a:p>
          <a:p>
            <a:endParaRPr lang="en-US" dirty="0" smtClean="0"/>
          </a:p>
        </p:txBody>
      </p:sp>
      <p:pic>
        <p:nvPicPr>
          <p:cNvPr id="4" name="Picture 3" descr="Screen Shot 2014-03-26 at 7.32.45 PM.png"/>
          <p:cNvPicPr>
            <a:picLocks noChangeAspect="1"/>
          </p:cNvPicPr>
          <p:nvPr/>
        </p:nvPicPr>
        <p:blipFill rotWithShape="1">
          <a:blip r:embed="rId2">
            <a:extLst>
              <a:ext uri="{28A0092B-C50C-407E-A947-70E740481C1C}">
                <a14:useLocalDpi xmlns:a14="http://schemas.microsoft.com/office/drawing/2010/main" val="0"/>
              </a:ext>
            </a:extLst>
          </a:blip>
          <a:srcRect l="4829" t="9149" r="23587" b="16266"/>
          <a:stretch/>
        </p:blipFill>
        <p:spPr>
          <a:xfrm>
            <a:off x="4800600" y="1143000"/>
            <a:ext cx="3741761" cy="3175262"/>
          </a:xfrm>
          <a:prstGeom prst="roundRect">
            <a:avLst/>
          </a:prstGeom>
        </p:spPr>
        <p:style>
          <a:lnRef idx="1">
            <a:schemeClr val="accent1"/>
          </a:lnRef>
          <a:fillRef idx="2">
            <a:schemeClr val="accent1"/>
          </a:fillRef>
          <a:effectRef idx="1">
            <a:schemeClr val="accent1"/>
          </a:effectRef>
          <a:fontRef idx="minor">
            <a:schemeClr val="dk1"/>
          </a:fontRef>
        </p:style>
      </p:pic>
      <p:pic>
        <p:nvPicPr>
          <p:cNvPr id="5" name="Picture 4" descr="Screen Shot 2014-03-26 at 7.24.55 PM.png"/>
          <p:cNvPicPr>
            <a:picLocks noChangeAspect="1"/>
          </p:cNvPicPr>
          <p:nvPr/>
        </p:nvPicPr>
        <p:blipFill rotWithShape="1">
          <a:blip r:embed="rId3">
            <a:extLst>
              <a:ext uri="{28A0092B-C50C-407E-A947-70E740481C1C}">
                <a14:useLocalDpi xmlns:a14="http://schemas.microsoft.com/office/drawing/2010/main" val="0"/>
              </a:ext>
            </a:extLst>
          </a:blip>
          <a:srcRect l="898" t="3415" r="16098" b="2297"/>
          <a:stretch/>
        </p:blipFill>
        <p:spPr>
          <a:xfrm>
            <a:off x="533400" y="1143000"/>
            <a:ext cx="3743451" cy="3177216"/>
          </a:xfrm>
          <a:prstGeom prst="round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319085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22275"/>
            <a:ext cx="8153400" cy="394980"/>
          </a:xfrm>
        </p:spPr>
        <p:txBody>
          <a:bodyPr/>
          <a:lstStyle/>
          <a:p>
            <a:r>
              <a:rPr lang="en-US" dirty="0" smtClean="0"/>
              <a:t>Program Verification by Houdini</a:t>
            </a:r>
            <a:endParaRPr lang="en-US" dirty="0"/>
          </a:p>
        </p:txBody>
      </p:sp>
      <p:graphicFrame>
        <p:nvGraphicFramePr>
          <p:cNvPr id="5" name="Diagram 4"/>
          <p:cNvGraphicFramePr/>
          <p:nvPr>
            <p:extLst>
              <p:ext uri="{D42A27DB-BD31-4B8C-83A1-F6EECF244321}">
                <p14:modId xmlns:p14="http://schemas.microsoft.com/office/powerpoint/2010/main" val="3107560036"/>
              </p:ext>
            </p:extLst>
          </p:nvPr>
        </p:nvGraphicFramePr>
        <p:xfrm>
          <a:off x="2514600" y="1676400"/>
          <a:ext cx="41910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Right Arrow 5"/>
          <p:cNvSpPr/>
          <p:nvPr/>
        </p:nvSpPr>
        <p:spPr bwMode="auto">
          <a:xfrm flipV="1">
            <a:off x="1371600" y="1600200"/>
            <a:ext cx="1828800" cy="3657600"/>
          </a:xfrm>
          <a:prstGeom prst="curv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Decision 6"/>
          <p:cNvSpPr/>
          <p:nvPr/>
        </p:nvSpPr>
        <p:spPr bwMode="auto">
          <a:xfrm>
            <a:off x="3810000" y="4495800"/>
            <a:ext cx="1600200" cy="917448"/>
          </a:xfrm>
          <a:prstGeom prst="flowChartDecisi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Safe?</a:t>
            </a:r>
            <a:endParaRPr kumimoji="0" lang="en-US" sz="2000" b="0" i="0" u="none" strike="noStrike" cap="none" normalizeH="0" baseline="0" dirty="0" smtClean="0">
              <a:ln>
                <a:noFill/>
              </a:ln>
              <a:solidFill>
                <a:schemeClr val="tx1"/>
              </a:solidFill>
              <a:effectLst/>
            </a:endParaRPr>
          </a:p>
        </p:txBody>
      </p:sp>
      <p:sp>
        <p:nvSpPr>
          <p:cNvPr id="8" name="Notched Right Arrow 7"/>
          <p:cNvSpPr/>
          <p:nvPr/>
        </p:nvSpPr>
        <p:spPr bwMode="auto">
          <a:xfrm>
            <a:off x="5791200" y="4648200"/>
            <a:ext cx="1219200" cy="609600"/>
          </a:xfrm>
          <a:prstGeom prst="notch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9" name="Picture 3" descr="C:\Documents and Settings\arie\Local Settings\Temporary Internet Files\Content.IE5\CDV5HDAD\MC900441310[1].png"/>
          <p:cNvPicPr>
            <a:picLocks noChangeAspect="1" noChangeArrowheads="1"/>
          </p:cNvPicPr>
          <p:nvPr/>
        </p:nvPicPr>
        <p:blipFill>
          <a:blip r:embed="rId7" cstate="print"/>
          <a:srcRect/>
          <a:stretch>
            <a:fillRect/>
          </a:stretch>
        </p:blipFill>
        <p:spPr bwMode="auto">
          <a:xfrm>
            <a:off x="7315200" y="4343400"/>
            <a:ext cx="1219200" cy="1219200"/>
          </a:xfrm>
          <a:prstGeom prst="rect">
            <a:avLst/>
          </a:prstGeom>
          <a:noFill/>
        </p:spPr>
      </p:pic>
      <p:sp>
        <p:nvSpPr>
          <p:cNvPr id="10" name="TextBox 9"/>
          <p:cNvSpPr txBox="1"/>
          <p:nvPr/>
        </p:nvSpPr>
        <p:spPr>
          <a:xfrm>
            <a:off x="5188125" y="4419600"/>
            <a:ext cx="603075" cy="400110"/>
          </a:xfrm>
          <a:prstGeom prst="rect">
            <a:avLst/>
          </a:prstGeom>
          <a:noFill/>
        </p:spPr>
        <p:txBody>
          <a:bodyPr wrap="none" rtlCol="0">
            <a:spAutoFit/>
          </a:bodyPr>
          <a:lstStyle/>
          <a:p>
            <a:r>
              <a:rPr lang="en-US" b="0" dirty="0" smtClean="0"/>
              <a:t>Yes</a:t>
            </a:r>
            <a:endParaRPr lang="en-US" b="0" dirty="0"/>
          </a:p>
        </p:txBody>
      </p:sp>
      <p:sp>
        <p:nvSpPr>
          <p:cNvPr id="11" name="TextBox 10"/>
          <p:cNvSpPr txBox="1"/>
          <p:nvPr/>
        </p:nvSpPr>
        <p:spPr>
          <a:xfrm>
            <a:off x="3429000" y="4419600"/>
            <a:ext cx="512530" cy="400110"/>
          </a:xfrm>
          <a:prstGeom prst="rect">
            <a:avLst/>
          </a:prstGeom>
          <a:noFill/>
        </p:spPr>
        <p:txBody>
          <a:bodyPr wrap="none" rtlCol="0">
            <a:spAutoFit/>
          </a:bodyPr>
          <a:lstStyle/>
          <a:p>
            <a:r>
              <a:rPr lang="en-US" b="0" dirty="0" smtClean="0"/>
              <a:t>No</a:t>
            </a:r>
            <a:endParaRPr lang="en-US" b="0" dirty="0"/>
          </a:p>
        </p:txBody>
      </p:sp>
      <p:pic>
        <p:nvPicPr>
          <p:cNvPr id="12" name="Picture 11" descr="Screen Shot 2014-03-26 at 7.24.55 PM.png"/>
          <p:cNvPicPr>
            <a:picLocks noChangeAspect="1"/>
          </p:cNvPicPr>
          <p:nvPr/>
        </p:nvPicPr>
        <p:blipFill rotWithShape="1">
          <a:blip r:embed="rId8">
            <a:extLst>
              <a:ext uri="{28A0092B-C50C-407E-A947-70E740481C1C}">
                <a14:useLocalDpi xmlns:a14="http://schemas.microsoft.com/office/drawing/2010/main" val="0"/>
              </a:ext>
            </a:extLst>
          </a:blip>
          <a:srcRect l="4670" t="4425" r="46967" b="29997"/>
          <a:stretch/>
        </p:blipFill>
        <p:spPr>
          <a:xfrm>
            <a:off x="6705600" y="685800"/>
            <a:ext cx="1429036" cy="1447800"/>
          </a:xfrm>
          <a:prstGeom prst="roundRect">
            <a:avLst/>
          </a:prstGeom>
        </p:spPr>
        <p:style>
          <a:lnRef idx="1">
            <a:schemeClr val="accent1"/>
          </a:lnRef>
          <a:fillRef idx="2">
            <a:schemeClr val="accent1"/>
          </a:fillRef>
          <a:effectRef idx="1">
            <a:schemeClr val="accent1"/>
          </a:effectRef>
          <a:fontRef idx="minor">
            <a:schemeClr val="dk1"/>
          </a:fontRef>
        </p:style>
      </p:pic>
      <p:sp>
        <p:nvSpPr>
          <p:cNvPr id="16" name="Bent-Up Arrow 15"/>
          <p:cNvSpPr/>
          <p:nvPr/>
        </p:nvSpPr>
        <p:spPr bwMode="auto">
          <a:xfrm rot="10800000">
            <a:off x="4419600" y="1066800"/>
            <a:ext cx="2133600" cy="533400"/>
          </a:xfrm>
          <a:prstGeom prst="ben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7" name="TextBox 16"/>
          <p:cNvSpPr txBox="1"/>
          <p:nvPr/>
        </p:nvSpPr>
        <p:spPr>
          <a:xfrm>
            <a:off x="1600200" y="3657600"/>
            <a:ext cx="1428596" cy="532624"/>
          </a:xfrm>
          <a:prstGeom prst="rect">
            <a:avLst/>
          </a:prstGeom>
          <a:noFill/>
        </p:spPr>
        <p:txBody>
          <a:bodyPr wrap="none" rtlCol="0">
            <a:spAutoFit/>
          </a:bodyPr>
          <a:lstStyle/>
          <a:p>
            <a:pPr>
              <a:lnSpc>
                <a:spcPts val="1000"/>
              </a:lnSpc>
            </a:pPr>
            <a:r>
              <a:rPr lang="en-US" b="0" dirty="0" smtClean="0"/>
              <a:t>guess new </a:t>
            </a:r>
          </a:p>
          <a:p>
            <a:pPr>
              <a:lnSpc>
                <a:spcPts val="1000"/>
              </a:lnSpc>
            </a:pPr>
            <a:r>
              <a:rPr lang="en-US" b="0" dirty="0" smtClean="0"/>
              <a:t>lemmas</a:t>
            </a:r>
            <a:endParaRPr lang="en-US" b="0" dirty="0"/>
          </a:p>
        </p:txBody>
      </p:sp>
    </p:spTree>
    <p:extLst>
      <p:ext uri="{BB962C8B-B14F-4D97-AF65-F5344CB8AC3E}">
        <p14:creationId xmlns:p14="http://schemas.microsoft.com/office/powerpoint/2010/main" val="27989526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Our Key Idea: Use Generate and Check Alg.</a:t>
            </a:r>
            <a:endParaRPr lang="en-US" dirty="0"/>
          </a:p>
        </p:txBody>
      </p:sp>
      <p:sp>
        <p:nvSpPr>
          <p:cNvPr id="4" name="Content Placeholder 3"/>
          <p:cNvSpPr>
            <a:spLocks noGrp="1"/>
          </p:cNvSpPr>
          <p:nvPr>
            <p:ph idx="1"/>
          </p:nvPr>
        </p:nvSpPr>
        <p:spPr/>
        <p:txBody>
          <a:bodyPr/>
          <a:lstStyle/>
          <a:p>
            <a:r>
              <a:rPr lang="en-US" sz="2400" dirty="0" smtClean="0"/>
              <a:t>Given an input program </a:t>
            </a:r>
            <a:r>
              <a:rPr lang="en-US" sz="2400" i="1" dirty="0" smtClean="0">
                <a:solidFill>
                  <a:schemeClr val="accent2">
                    <a:lumMod val="75000"/>
                  </a:schemeClr>
                </a:solidFill>
              </a:rPr>
              <a:t>P</a:t>
            </a:r>
            <a:r>
              <a:rPr lang="en-US" sz="2400" dirty="0" smtClean="0"/>
              <a:t> with a safety property </a:t>
            </a:r>
            <a:r>
              <a:rPr lang="en-US" sz="2400" i="1" dirty="0">
                <a:solidFill>
                  <a:srgbClr val="7300E5"/>
                </a:solidFill>
                <a:sym typeface="Symbol"/>
              </a:rPr>
              <a:t></a:t>
            </a:r>
            <a:r>
              <a:rPr lang="en-US" sz="2400" i="1" dirty="0" smtClean="0">
                <a:solidFill>
                  <a:srgbClr val="7300E5"/>
                </a:solidFill>
              </a:rPr>
              <a:t>Bad</a:t>
            </a:r>
          </a:p>
          <a:p>
            <a:pPr marL="457200" indent="-457200">
              <a:buSzPct val="150000"/>
              <a:buFont typeface="+mj-lt"/>
              <a:buAutoNum type="arabicPeriod"/>
            </a:pPr>
            <a:endParaRPr lang="en-US" sz="2400" dirty="0" smtClean="0"/>
          </a:p>
          <a:p>
            <a:pPr marL="457200" indent="-457200">
              <a:buSzPct val="150000"/>
              <a:buFont typeface="+mj-lt"/>
              <a:buAutoNum type="arabicPeriod"/>
            </a:pPr>
            <a:r>
              <a:rPr lang="en-US" sz="2400" dirty="0" smtClean="0"/>
              <a:t>Generate a candidate invariant </a:t>
            </a:r>
            <a:r>
              <a:rPr lang="en-US" sz="2400" i="1" dirty="0" err="1" smtClean="0">
                <a:solidFill>
                  <a:srgbClr val="7300E5"/>
                </a:solidFill>
              </a:rPr>
              <a:t>Cand</a:t>
            </a:r>
            <a:r>
              <a:rPr lang="en-US" sz="2400" dirty="0" smtClean="0">
                <a:solidFill>
                  <a:srgbClr val="7300E5"/>
                </a:solidFill>
              </a:rPr>
              <a:t> </a:t>
            </a:r>
            <a:r>
              <a:rPr lang="en-US" sz="2400" dirty="0" smtClean="0"/>
              <a:t>by verifying </a:t>
            </a:r>
            <a:r>
              <a:rPr lang="en-US" sz="2400" i="1" dirty="0">
                <a:solidFill>
                  <a:srgbClr val="7300E5"/>
                </a:solidFill>
                <a:sym typeface="Symbol"/>
              </a:rPr>
              <a:t></a:t>
            </a:r>
            <a:r>
              <a:rPr lang="en-US" sz="2400" i="1" dirty="0">
                <a:solidFill>
                  <a:srgbClr val="7300E5"/>
                </a:solidFill>
              </a:rPr>
              <a:t>Bad</a:t>
            </a:r>
            <a:r>
              <a:rPr lang="en-US" sz="2400" dirty="0" smtClean="0">
                <a:solidFill>
                  <a:srgbClr val="7300E5"/>
                </a:solidFill>
              </a:rPr>
              <a:t> </a:t>
            </a:r>
            <a:r>
              <a:rPr lang="en-US" sz="2400" dirty="0" smtClean="0"/>
              <a:t>on a “simpler” approximation </a:t>
            </a:r>
            <a:r>
              <a:rPr lang="en-US" sz="2400" i="1" dirty="0" err="1" smtClean="0">
                <a:solidFill>
                  <a:srgbClr val="7300E5"/>
                </a:solidFill>
              </a:rPr>
              <a:t>P</a:t>
            </a:r>
            <a:r>
              <a:rPr lang="en-US" sz="2400" i="1" baseline="-25000" dirty="0" err="1" smtClean="0">
                <a:solidFill>
                  <a:srgbClr val="7300E5"/>
                </a:solidFill>
              </a:rPr>
              <a:t>simple</a:t>
            </a:r>
            <a:r>
              <a:rPr lang="en-US" sz="2400" dirty="0" smtClean="0">
                <a:solidFill>
                  <a:srgbClr val="7300E5"/>
                </a:solidFill>
              </a:rPr>
              <a:t> </a:t>
            </a:r>
            <a:r>
              <a:rPr lang="en-US" sz="2400" dirty="0" smtClean="0"/>
              <a:t>of </a:t>
            </a:r>
            <a:r>
              <a:rPr lang="en-US" sz="2400" i="1" dirty="0" smtClean="0">
                <a:solidFill>
                  <a:srgbClr val="7300E5"/>
                </a:solidFill>
              </a:rPr>
              <a:t>P</a:t>
            </a:r>
            <a:endParaRPr lang="en-US" sz="2400" dirty="0" smtClean="0">
              <a:solidFill>
                <a:srgbClr val="7300E5"/>
              </a:solidFill>
            </a:endParaRPr>
          </a:p>
          <a:p>
            <a:pPr marL="457200" indent="-457200">
              <a:buSzPct val="150000"/>
              <a:buFont typeface="+mj-lt"/>
              <a:buAutoNum type="arabicPeriod"/>
            </a:pPr>
            <a:endParaRPr lang="en-US" sz="2400" dirty="0" smtClean="0"/>
          </a:p>
          <a:p>
            <a:pPr marL="457200" indent="-457200">
              <a:buSzPct val="150000"/>
              <a:buFont typeface="+mj-lt"/>
              <a:buAutoNum type="arabicPeriod"/>
            </a:pPr>
            <a:r>
              <a:rPr lang="en-US" sz="2400" dirty="0" smtClean="0"/>
              <a:t>Compute the Maximal Inductive Subset </a:t>
            </a:r>
            <a:r>
              <a:rPr lang="en-US" sz="2400" i="1" dirty="0" err="1" smtClean="0">
                <a:solidFill>
                  <a:srgbClr val="7300E5"/>
                </a:solidFill>
              </a:rPr>
              <a:t>Inv</a:t>
            </a:r>
            <a:r>
              <a:rPr lang="en-US" sz="2400" i="1" dirty="0" smtClean="0">
                <a:solidFill>
                  <a:srgbClr val="7300E5"/>
                </a:solidFill>
              </a:rPr>
              <a:t> </a:t>
            </a:r>
            <a:r>
              <a:rPr lang="en-US" sz="2400" dirty="0" smtClean="0"/>
              <a:t>of </a:t>
            </a:r>
            <a:r>
              <a:rPr lang="en-US" sz="2400" i="1" dirty="0" err="1" smtClean="0">
                <a:solidFill>
                  <a:srgbClr val="7300E5"/>
                </a:solidFill>
              </a:rPr>
              <a:t>Cand</a:t>
            </a:r>
            <a:r>
              <a:rPr lang="en-US" sz="2400" dirty="0" smtClean="0">
                <a:solidFill>
                  <a:srgbClr val="7300E5"/>
                </a:solidFill>
              </a:rPr>
              <a:t> </a:t>
            </a:r>
            <a:r>
              <a:rPr lang="en-US" sz="2400" dirty="0" smtClean="0"/>
              <a:t>relative to </a:t>
            </a:r>
            <a:r>
              <a:rPr lang="en-US" sz="2400" i="1" dirty="0">
                <a:solidFill>
                  <a:srgbClr val="7300E5"/>
                </a:solidFill>
              </a:rPr>
              <a:t>P</a:t>
            </a:r>
            <a:r>
              <a:rPr lang="en-US" sz="2400" dirty="0" smtClean="0"/>
              <a:t> using bit-precise reasoning</a:t>
            </a:r>
          </a:p>
          <a:p>
            <a:pPr marL="457200" indent="-457200">
              <a:buSzPct val="150000"/>
              <a:buFont typeface="+mj-lt"/>
              <a:buAutoNum type="arabicPeriod"/>
            </a:pPr>
            <a:endParaRPr lang="en-US" sz="2400" dirty="0" smtClean="0"/>
          </a:p>
          <a:p>
            <a:pPr marL="457200" indent="-457200">
              <a:buSzPct val="150000"/>
              <a:buFont typeface="+mj-lt"/>
              <a:buAutoNum type="arabicPeriod"/>
            </a:pPr>
            <a:r>
              <a:rPr lang="en-US" sz="2400" dirty="0" smtClean="0"/>
              <a:t>Strengthen </a:t>
            </a:r>
            <a:r>
              <a:rPr lang="en-US" sz="2400" i="1" dirty="0" err="1" smtClean="0">
                <a:solidFill>
                  <a:srgbClr val="7300E5"/>
                </a:solidFill>
              </a:rPr>
              <a:t>Inv</a:t>
            </a:r>
            <a:r>
              <a:rPr lang="en-US" sz="2400" i="1" dirty="0" smtClean="0">
                <a:solidFill>
                  <a:srgbClr val="7300E5"/>
                </a:solidFill>
              </a:rPr>
              <a:t> </a:t>
            </a:r>
            <a:r>
              <a:rPr lang="en-US" sz="2400" dirty="0" smtClean="0"/>
              <a:t>using a bit-precise (but possibly slow) verification engine until </a:t>
            </a:r>
            <a:r>
              <a:rPr lang="en-US" sz="2400" dirty="0" smtClean="0">
                <a:solidFill>
                  <a:srgbClr val="7300E5"/>
                </a:solidFill>
              </a:rPr>
              <a:t>(</a:t>
            </a:r>
            <a:r>
              <a:rPr lang="en-US" sz="2400" i="1" dirty="0" err="1" smtClean="0">
                <a:solidFill>
                  <a:srgbClr val="7300E5"/>
                </a:solidFill>
              </a:rPr>
              <a:t>Inv</a:t>
            </a:r>
            <a:r>
              <a:rPr lang="en-US" sz="2400" i="1" dirty="0" smtClean="0">
                <a:solidFill>
                  <a:srgbClr val="7300E5"/>
                </a:solidFill>
              </a:rPr>
              <a:t> </a:t>
            </a:r>
            <a:r>
              <a:rPr lang="en-US" sz="2400" i="1" dirty="0" smtClean="0">
                <a:solidFill>
                  <a:srgbClr val="7300E5"/>
                </a:solidFill>
                <a:latin typeface="Symbol"/>
                <a:sym typeface="Symbol"/>
              </a:rPr>
              <a:t></a:t>
            </a:r>
            <a:r>
              <a:rPr lang="en-US" sz="2400" dirty="0" smtClean="0">
                <a:solidFill>
                  <a:srgbClr val="7300E5"/>
                </a:solidFill>
                <a:latin typeface="Symbol"/>
                <a:sym typeface="Symbol"/>
              </a:rPr>
              <a:t> </a:t>
            </a:r>
            <a:r>
              <a:rPr lang="en-US" sz="2400" i="1" dirty="0">
                <a:solidFill>
                  <a:srgbClr val="7300E5"/>
                </a:solidFill>
                <a:sym typeface="Symbol"/>
              </a:rPr>
              <a:t></a:t>
            </a:r>
            <a:r>
              <a:rPr lang="en-US" sz="2400" i="1" dirty="0">
                <a:solidFill>
                  <a:srgbClr val="7300E5"/>
                </a:solidFill>
              </a:rPr>
              <a:t>Bad</a:t>
            </a:r>
            <a:r>
              <a:rPr lang="en-US" sz="2400" i="1" dirty="0" smtClean="0">
                <a:solidFill>
                  <a:srgbClr val="7300E5"/>
                </a:solidFill>
              </a:rPr>
              <a:t>)</a:t>
            </a:r>
            <a:endParaRPr lang="en-US" dirty="0"/>
          </a:p>
        </p:txBody>
      </p:sp>
    </p:spTree>
    <p:extLst>
      <p:ext uri="{BB962C8B-B14F-4D97-AF65-F5344CB8AC3E}">
        <p14:creationId xmlns:p14="http://schemas.microsoft.com/office/powerpoint/2010/main" val="2291500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cap="small" dirty="0" err="1" smtClean="0"/>
              <a:t>Misper</a:t>
            </a:r>
            <a:r>
              <a:rPr lang="en-US" dirty="0" smtClean="0"/>
              <a:t> in a Nutshell</a:t>
            </a:r>
            <a:endParaRPr lang="en-US" dirty="0"/>
          </a:p>
        </p:txBody>
      </p:sp>
      <p:sp>
        <p:nvSpPr>
          <p:cNvPr id="3" name="Content Placeholder 2"/>
          <p:cNvSpPr>
            <a:spLocks noGrp="1"/>
          </p:cNvSpPr>
          <p:nvPr>
            <p:ph idx="1"/>
          </p:nvPr>
        </p:nvSpPr>
        <p:spPr/>
        <p:txBody>
          <a:bodyPr/>
          <a:lstStyle/>
          <a:p>
            <a:r>
              <a:rPr lang="en-US" dirty="0" smtClean="0"/>
              <a:t>Adapt </a:t>
            </a:r>
            <a:r>
              <a:rPr lang="en-US" i="1" dirty="0" smtClean="0"/>
              <a:t>unsound</a:t>
            </a:r>
            <a:r>
              <a:rPr lang="en-US" dirty="0" smtClean="0"/>
              <a:t> arithmetic reasoning to guess bit-precise invariants</a:t>
            </a:r>
            <a:endParaRPr lang="en-US" dirty="0"/>
          </a:p>
        </p:txBody>
      </p:sp>
      <p:sp>
        <p:nvSpPr>
          <p:cNvPr id="5" name="TextBox 4"/>
          <p:cNvSpPr txBox="1"/>
          <p:nvPr/>
        </p:nvSpPr>
        <p:spPr>
          <a:xfrm>
            <a:off x="2133600" y="2831068"/>
            <a:ext cx="2057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2400" dirty="0" smtClean="0">
                <a:solidFill>
                  <a:srgbClr val="000000"/>
                </a:solidFill>
                <a:latin typeface="Arial"/>
              </a:rPr>
              <a:t>Approximate</a:t>
            </a:r>
            <a:endParaRPr lang="en-US" sz="2400" dirty="0">
              <a:solidFill>
                <a:srgbClr val="000000"/>
              </a:solidFill>
              <a:latin typeface="Arial"/>
            </a:endParaRPr>
          </a:p>
        </p:txBody>
      </p:sp>
      <p:cxnSp>
        <p:nvCxnSpPr>
          <p:cNvPr id="7" name="Straight Arrow Connector 6"/>
          <p:cNvCxnSpPr>
            <a:stCxn id="8" idx="3"/>
            <a:endCxn id="5" idx="1"/>
          </p:cNvCxnSpPr>
          <p:nvPr/>
        </p:nvCxnSpPr>
        <p:spPr bwMode="auto">
          <a:xfrm flipV="1">
            <a:off x="1531876" y="3061901"/>
            <a:ext cx="601724" cy="600164"/>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8" name="TextBox 7"/>
          <p:cNvSpPr txBox="1"/>
          <p:nvPr/>
        </p:nvSpPr>
        <p:spPr>
          <a:xfrm>
            <a:off x="209036" y="3200400"/>
            <a:ext cx="1322840" cy="923330"/>
          </a:xfrm>
          <a:prstGeom prst="rect">
            <a:avLst/>
          </a:prstGeom>
          <a:noFill/>
        </p:spPr>
        <p:txBody>
          <a:bodyPr wrap="none" rtlCol="0">
            <a:spAutoFit/>
          </a:bodyPr>
          <a:lstStyle/>
          <a:p>
            <a:pPr algn="ctr" fontAlgn="auto">
              <a:spcBef>
                <a:spcPts val="0"/>
              </a:spcBef>
              <a:spcAft>
                <a:spcPts val="0"/>
              </a:spcAft>
            </a:pPr>
            <a:r>
              <a:rPr lang="en-US" sz="1800" b="0" dirty="0" smtClean="0">
                <a:solidFill>
                  <a:srgbClr val="000000"/>
                </a:solidFill>
                <a:latin typeface="Arial"/>
                <a:ea typeface="+mn-ea"/>
              </a:rPr>
              <a:t>Program </a:t>
            </a:r>
            <a:r>
              <a:rPr lang="en-US" sz="1800" b="0" i="1" dirty="0" smtClean="0">
                <a:solidFill>
                  <a:srgbClr val="000000"/>
                </a:solidFill>
                <a:latin typeface="Arial"/>
                <a:ea typeface="+mn-ea"/>
              </a:rPr>
              <a:t>P</a:t>
            </a:r>
          </a:p>
          <a:p>
            <a:pPr algn="ctr" fontAlgn="auto">
              <a:spcBef>
                <a:spcPts val="0"/>
              </a:spcBef>
              <a:spcAft>
                <a:spcPts val="0"/>
              </a:spcAft>
            </a:pPr>
            <a:r>
              <a:rPr lang="en-US" dirty="0" smtClean="0">
                <a:solidFill>
                  <a:srgbClr val="000000"/>
                </a:solidFill>
                <a:latin typeface="Arial"/>
              </a:rPr>
              <a:t>+</a:t>
            </a:r>
          </a:p>
          <a:p>
            <a:pPr algn="ctr" fontAlgn="auto">
              <a:spcBef>
                <a:spcPts val="0"/>
              </a:spcBef>
              <a:spcAft>
                <a:spcPts val="0"/>
              </a:spcAft>
            </a:pPr>
            <a:r>
              <a:rPr lang="en-US" sz="1800" b="0" dirty="0" smtClean="0">
                <a:solidFill>
                  <a:srgbClr val="000000"/>
                </a:solidFill>
                <a:latin typeface="Arial"/>
                <a:ea typeface="+mn-ea"/>
              </a:rPr>
              <a:t>Property</a:t>
            </a:r>
          </a:p>
        </p:txBody>
      </p:sp>
      <p:sp>
        <p:nvSpPr>
          <p:cNvPr id="17" name="TextBox 16"/>
          <p:cNvSpPr txBox="1"/>
          <p:nvPr/>
        </p:nvSpPr>
        <p:spPr>
          <a:xfrm>
            <a:off x="4590874" y="2602468"/>
            <a:ext cx="1505126" cy="369332"/>
          </a:xfrm>
          <a:prstGeom prst="rect">
            <a:avLst/>
          </a:prstGeom>
          <a:noFill/>
        </p:spPr>
        <p:txBody>
          <a:bodyPr wrap="none" rtlCol="0">
            <a:spAutoFit/>
          </a:bodyPr>
          <a:lstStyle/>
          <a:p>
            <a:pPr algn="l" fontAlgn="auto">
              <a:spcBef>
                <a:spcPts val="0"/>
              </a:spcBef>
              <a:spcAft>
                <a:spcPts val="0"/>
              </a:spcAft>
            </a:pPr>
            <a:r>
              <a:rPr lang="en-US" sz="1800" b="0" dirty="0" smtClean="0">
                <a:solidFill>
                  <a:srgbClr val="000000"/>
                </a:solidFill>
                <a:latin typeface="Arial"/>
                <a:ea typeface="+mn-ea"/>
              </a:rPr>
              <a:t>Program </a:t>
            </a:r>
            <a:r>
              <a:rPr lang="en-US" sz="1800" b="0" i="1" dirty="0" smtClean="0">
                <a:solidFill>
                  <a:srgbClr val="000000"/>
                </a:solidFill>
                <a:latin typeface="Arial"/>
                <a:ea typeface="+mn-ea"/>
              </a:rPr>
              <a:t>P</a:t>
            </a:r>
            <a:r>
              <a:rPr lang="en-US" sz="1800" b="0" i="1" baseline="-25000" dirty="0" smtClean="0">
                <a:solidFill>
                  <a:srgbClr val="000000"/>
                </a:solidFill>
                <a:latin typeface="Arial"/>
                <a:ea typeface="+mn-ea"/>
              </a:rPr>
              <a:t>LA</a:t>
            </a:r>
            <a:endParaRPr lang="en-US" sz="1800" b="0" i="1" dirty="0" smtClean="0">
              <a:solidFill>
                <a:srgbClr val="000000"/>
              </a:solidFill>
              <a:latin typeface="Arial"/>
              <a:ea typeface="+mn-ea"/>
            </a:endParaRPr>
          </a:p>
        </p:txBody>
      </p:sp>
      <p:sp>
        <p:nvSpPr>
          <p:cNvPr id="18" name="TextBox 17"/>
          <p:cNvSpPr txBox="1"/>
          <p:nvPr/>
        </p:nvSpPr>
        <p:spPr>
          <a:xfrm>
            <a:off x="6464626" y="2819400"/>
            <a:ext cx="170583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2400" dirty="0" smtClean="0">
                <a:solidFill>
                  <a:srgbClr val="000000"/>
                </a:solidFill>
                <a:latin typeface="Arial"/>
              </a:rPr>
              <a:t>LA Verifier</a:t>
            </a:r>
            <a:endParaRPr lang="en-US" sz="2400" dirty="0">
              <a:solidFill>
                <a:srgbClr val="000000"/>
              </a:solidFill>
              <a:latin typeface="Arial"/>
            </a:endParaRPr>
          </a:p>
        </p:txBody>
      </p:sp>
      <p:cxnSp>
        <p:nvCxnSpPr>
          <p:cNvPr id="19" name="Straight Arrow Connector 18"/>
          <p:cNvCxnSpPr>
            <a:stCxn id="5" idx="3"/>
            <a:endCxn id="18" idx="1"/>
          </p:cNvCxnSpPr>
          <p:nvPr/>
        </p:nvCxnSpPr>
        <p:spPr bwMode="auto">
          <a:xfrm flipV="1">
            <a:off x="4191000" y="3050233"/>
            <a:ext cx="2273626" cy="1166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23" name="TextBox 22"/>
          <p:cNvSpPr txBox="1"/>
          <p:nvPr/>
        </p:nvSpPr>
        <p:spPr>
          <a:xfrm>
            <a:off x="6019800" y="4038600"/>
            <a:ext cx="259548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l" fontAlgn="auto">
              <a:spcBef>
                <a:spcPts val="0"/>
              </a:spcBef>
              <a:spcAft>
                <a:spcPts val="0"/>
              </a:spcAft>
            </a:pPr>
            <a:r>
              <a:rPr lang="en-US" sz="2400" dirty="0" smtClean="0">
                <a:solidFill>
                  <a:srgbClr val="000000"/>
                </a:solidFill>
                <a:latin typeface="Arial"/>
              </a:rPr>
              <a:t>Adapt using MIS</a:t>
            </a:r>
            <a:endParaRPr lang="en-US" sz="2400" dirty="0">
              <a:solidFill>
                <a:srgbClr val="000000"/>
              </a:solidFill>
              <a:latin typeface="Arial"/>
            </a:endParaRPr>
          </a:p>
        </p:txBody>
      </p:sp>
      <p:cxnSp>
        <p:nvCxnSpPr>
          <p:cNvPr id="24" name="Straight Arrow Connector 23"/>
          <p:cNvCxnSpPr>
            <a:stCxn id="18" idx="2"/>
            <a:endCxn id="23" idx="0"/>
          </p:cNvCxnSpPr>
          <p:nvPr/>
        </p:nvCxnSpPr>
        <p:spPr bwMode="auto">
          <a:xfrm flipH="1">
            <a:off x="7317541" y="3281065"/>
            <a:ext cx="1" cy="757535"/>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27" name="TextBox 26"/>
          <p:cNvSpPr txBox="1"/>
          <p:nvPr/>
        </p:nvSpPr>
        <p:spPr>
          <a:xfrm>
            <a:off x="7315200" y="3429000"/>
            <a:ext cx="1685126" cy="369332"/>
          </a:xfrm>
          <a:prstGeom prst="rect">
            <a:avLst/>
          </a:prstGeom>
          <a:noFill/>
        </p:spPr>
        <p:txBody>
          <a:bodyPr wrap="none" rtlCol="0">
            <a:spAutoFit/>
          </a:bodyPr>
          <a:lstStyle/>
          <a:p>
            <a:pPr algn="l" fontAlgn="auto">
              <a:spcBef>
                <a:spcPts val="0"/>
              </a:spcBef>
              <a:spcAft>
                <a:spcPts val="0"/>
              </a:spcAft>
            </a:pPr>
            <a:r>
              <a:rPr lang="en-US" sz="1800" b="0" dirty="0" smtClean="0">
                <a:solidFill>
                  <a:srgbClr val="000000"/>
                </a:solidFill>
                <a:latin typeface="Arial"/>
                <a:ea typeface="+mn-ea"/>
              </a:rPr>
              <a:t>Candidate </a:t>
            </a:r>
            <a:r>
              <a:rPr lang="en-US" sz="1800" b="0" i="1" dirty="0" smtClean="0">
                <a:solidFill>
                  <a:srgbClr val="000000"/>
                </a:solidFill>
                <a:latin typeface="Arial"/>
                <a:ea typeface="+mn-ea"/>
              </a:rPr>
              <a:t>C</a:t>
            </a:r>
            <a:r>
              <a:rPr lang="en-US" sz="1800" b="0" i="1" baseline="-25000" dirty="0" smtClean="0">
                <a:solidFill>
                  <a:srgbClr val="000000"/>
                </a:solidFill>
                <a:latin typeface="Arial"/>
                <a:ea typeface="+mn-ea"/>
              </a:rPr>
              <a:t>LA</a:t>
            </a:r>
            <a:endParaRPr lang="en-US" sz="1800" b="0" i="1" dirty="0" smtClean="0">
              <a:solidFill>
                <a:srgbClr val="000000"/>
              </a:solidFill>
              <a:latin typeface="Arial"/>
              <a:ea typeface="+mn-ea"/>
            </a:endParaRPr>
          </a:p>
        </p:txBody>
      </p:sp>
      <p:sp>
        <p:nvSpPr>
          <p:cNvPr id="28" name="TextBox 27"/>
          <p:cNvSpPr txBox="1"/>
          <p:nvPr/>
        </p:nvSpPr>
        <p:spPr>
          <a:xfrm>
            <a:off x="2245585" y="4038600"/>
            <a:ext cx="179301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2400" dirty="0" smtClean="0">
                <a:solidFill>
                  <a:srgbClr val="000000"/>
                </a:solidFill>
                <a:latin typeface="Arial"/>
              </a:rPr>
              <a:t>BIT Verifier</a:t>
            </a:r>
            <a:endParaRPr lang="en-US" sz="2400" dirty="0">
              <a:solidFill>
                <a:srgbClr val="000000"/>
              </a:solidFill>
              <a:latin typeface="Arial"/>
            </a:endParaRPr>
          </a:p>
        </p:txBody>
      </p:sp>
      <p:cxnSp>
        <p:nvCxnSpPr>
          <p:cNvPr id="29" name="Straight Arrow Connector 28"/>
          <p:cNvCxnSpPr>
            <a:stCxn id="23" idx="1"/>
            <a:endCxn id="28" idx="3"/>
          </p:cNvCxnSpPr>
          <p:nvPr/>
        </p:nvCxnSpPr>
        <p:spPr bwMode="auto">
          <a:xfrm flipH="1">
            <a:off x="4038600" y="4269433"/>
            <a:ext cx="19812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33" name="Straight Arrow Connector 32"/>
          <p:cNvCxnSpPr>
            <a:stCxn id="8" idx="3"/>
            <a:endCxn id="28" idx="1"/>
          </p:cNvCxnSpPr>
          <p:nvPr/>
        </p:nvCxnSpPr>
        <p:spPr bwMode="auto">
          <a:xfrm>
            <a:off x="1531876" y="3662065"/>
            <a:ext cx="713709" cy="60736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37" name="TextBox 36"/>
          <p:cNvSpPr txBox="1"/>
          <p:nvPr/>
        </p:nvSpPr>
        <p:spPr>
          <a:xfrm>
            <a:off x="4191000" y="3810000"/>
            <a:ext cx="1504044" cy="400110"/>
          </a:xfrm>
          <a:prstGeom prst="rect">
            <a:avLst/>
          </a:prstGeom>
          <a:noFill/>
        </p:spPr>
        <p:txBody>
          <a:bodyPr wrap="none" rtlCol="0">
            <a:spAutoFit/>
          </a:bodyPr>
          <a:lstStyle/>
          <a:p>
            <a:pPr algn="l" fontAlgn="auto">
              <a:spcBef>
                <a:spcPts val="0"/>
              </a:spcBef>
              <a:spcAft>
                <a:spcPts val="0"/>
              </a:spcAft>
            </a:pPr>
            <a:r>
              <a:rPr lang="en-US" sz="1800" b="0" dirty="0" smtClean="0">
                <a:solidFill>
                  <a:srgbClr val="000000"/>
                </a:solidFill>
                <a:latin typeface="Arial"/>
                <a:ea typeface="+mn-ea"/>
              </a:rPr>
              <a:t>Invariant </a:t>
            </a:r>
            <a:r>
              <a:rPr lang="en-US" b="0" i="1" dirty="0">
                <a:solidFill>
                  <a:srgbClr val="000000"/>
                </a:solidFill>
                <a:latin typeface="Arial"/>
              </a:rPr>
              <a:t>I</a:t>
            </a:r>
            <a:r>
              <a:rPr lang="en-US" b="0" i="1" baseline="-25000" dirty="0" smtClean="0">
                <a:solidFill>
                  <a:srgbClr val="000000"/>
                </a:solidFill>
                <a:latin typeface="Arial"/>
              </a:rPr>
              <a:t>BIT</a:t>
            </a:r>
            <a:endParaRPr lang="en-US" sz="1800" b="0" i="1" dirty="0" smtClean="0">
              <a:solidFill>
                <a:srgbClr val="000000"/>
              </a:solidFill>
              <a:latin typeface="Arial"/>
            </a:endParaRPr>
          </a:p>
        </p:txBody>
      </p:sp>
      <p:sp>
        <p:nvSpPr>
          <p:cNvPr id="38" name="TextBox 37"/>
          <p:cNvSpPr txBox="1"/>
          <p:nvPr/>
        </p:nvSpPr>
        <p:spPr>
          <a:xfrm>
            <a:off x="304800" y="4572000"/>
            <a:ext cx="1722997" cy="646331"/>
          </a:xfrm>
          <a:prstGeom prst="rect">
            <a:avLst/>
          </a:prstGeom>
          <a:noFill/>
        </p:spPr>
        <p:txBody>
          <a:bodyPr wrap="none" rtlCol="0">
            <a:spAutoFit/>
          </a:bodyPr>
          <a:lstStyle/>
          <a:p>
            <a:pPr algn="l" fontAlgn="auto">
              <a:spcBef>
                <a:spcPts val="0"/>
              </a:spcBef>
              <a:spcAft>
                <a:spcPts val="0"/>
              </a:spcAft>
            </a:pPr>
            <a:r>
              <a:rPr lang="en-US" sz="1800" b="0" dirty="0" smtClean="0">
                <a:solidFill>
                  <a:srgbClr val="000000"/>
                </a:solidFill>
                <a:latin typeface="Arial"/>
                <a:ea typeface="+mn-ea"/>
              </a:rPr>
              <a:t>Yes +</a:t>
            </a:r>
          </a:p>
          <a:p>
            <a:pPr algn="l" fontAlgn="auto">
              <a:spcBef>
                <a:spcPts val="0"/>
              </a:spcBef>
              <a:spcAft>
                <a:spcPts val="0"/>
              </a:spcAft>
            </a:pPr>
            <a:r>
              <a:rPr lang="en-US" sz="1800" b="0" dirty="0" smtClean="0">
                <a:solidFill>
                  <a:srgbClr val="000000"/>
                </a:solidFill>
                <a:latin typeface="Arial"/>
                <a:ea typeface="+mn-ea"/>
              </a:rPr>
              <a:t>Certificate </a:t>
            </a:r>
            <a:r>
              <a:rPr lang="en-US" sz="1800" b="0" i="1" dirty="0" smtClean="0">
                <a:solidFill>
                  <a:srgbClr val="000000"/>
                </a:solidFill>
                <a:latin typeface="Arial"/>
                <a:ea typeface="+mn-ea"/>
              </a:rPr>
              <a:t>C</a:t>
            </a:r>
            <a:r>
              <a:rPr lang="en-US" sz="1800" b="0" i="1" baseline="-25000" dirty="0" smtClean="0">
                <a:solidFill>
                  <a:srgbClr val="000000"/>
                </a:solidFill>
                <a:latin typeface="Arial"/>
                <a:ea typeface="+mn-ea"/>
              </a:rPr>
              <a:t>BIT</a:t>
            </a:r>
            <a:endParaRPr lang="en-US" sz="1800" b="0" i="1" dirty="0" smtClean="0">
              <a:solidFill>
                <a:srgbClr val="000000"/>
              </a:solidFill>
              <a:latin typeface="Arial"/>
              <a:ea typeface="+mn-ea"/>
            </a:endParaRPr>
          </a:p>
        </p:txBody>
      </p:sp>
      <p:sp>
        <p:nvSpPr>
          <p:cNvPr id="39" name="TextBox 38"/>
          <p:cNvSpPr txBox="1"/>
          <p:nvPr/>
        </p:nvSpPr>
        <p:spPr>
          <a:xfrm>
            <a:off x="2516592" y="4876800"/>
            <a:ext cx="1159292" cy="369332"/>
          </a:xfrm>
          <a:prstGeom prst="rect">
            <a:avLst/>
          </a:prstGeom>
          <a:noFill/>
        </p:spPr>
        <p:txBody>
          <a:bodyPr wrap="none" rtlCol="0">
            <a:spAutoFit/>
          </a:bodyPr>
          <a:lstStyle/>
          <a:p>
            <a:pPr algn="l" fontAlgn="auto">
              <a:spcBef>
                <a:spcPts val="0"/>
              </a:spcBef>
              <a:spcAft>
                <a:spcPts val="0"/>
              </a:spcAft>
            </a:pPr>
            <a:r>
              <a:rPr lang="en-US" sz="1800" b="0" dirty="0" smtClean="0">
                <a:solidFill>
                  <a:srgbClr val="000000"/>
                </a:solidFill>
                <a:latin typeface="Arial"/>
                <a:ea typeface="+mn-ea"/>
              </a:rPr>
              <a:t>No + </a:t>
            </a:r>
            <a:r>
              <a:rPr lang="en-US" sz="1800" b="0" dirty="0" err="1" smtClean="0">
                <a:solidFill>
                  <a:srgbClr val="000000"/>
                </a:solidFill>
                <a:latin typeface="Arial"/>
                <a:ea typeface="+mn-ea"/>
              </a:rPr>
              <a:t>Cex</a:t>
            </a:r>
            <a:endParaRPr lang="en-US" sz="1800" b="0" dirty="0" smtClean="0">
              <a:solidFill>
                <a:srgbClr val="000000"/>
              </a:solidFill>
              <a:latin typeface="Arial"/>
              <a:ea typeface="+mn-ea"/>
            </a:endParaRPr>
          </a:p>
        </p:txBody>
      </p:sp>
      <p:sp>
        <p:nvSpPr>
          <p:cNvPr id="40" name="TextBox 39"/>
          <p:cNvSpPr txBox="1"/>
          <p:nvPr/>
        </p:nvSpPr>
        <p:spPr>
          <a:xfrm>
            <a:off x="6737895" y="1905000"/>
            <a:ext cx="1159292" cy="369332"/>
          </a:xfrm>
          <a:prstGeom prst="rect">
            <a:avLst/>
          </a:prstGeom>
          <a:noFill/>
        </p:spPr>
        <p:txBody>
          <a:bodyPr wrap="none" rtlCol="0">
            <a:spAutoFit/>
          </a:bodyPr>
          <a:lstStyle/>
          <a:p>
            <a:pPr algn="l" fontAlgn="auto">
              <a:spcBef>
                <a:spcPts val="0"/>
              </a:spcBef>
              <a:spcAft>
                <a:spcPts val="0"/>
              </a:spcAft>
            </a:pPr>
            <a:r>
              <a:rPr lang="en-US" sz="1800" b="0" dirty="0" smtClean="0">
                <a:solidFill>
                  <a:srgbClr val="000000"/>
                </a:solidFill>
                <a:latin typeface="Arial"/>
                <a:ea typeface="+mn-ea"/>
              </a:rPr>
              <a:t>No + </a:t>
            </a:r>
            <a:r>
              <a:rPr lang="en-US" sz="1800" b="0" dirty="0" err="1" smtClean="0">
                <a:solidFill>
                  <a:srgbClr val="000000"/>
                </a:solidFill>
                <a:latin typeface="Arial"/>
                <a:ea typeface="+mn-ea"/>
              </a:rPr>
              <a:t>Cex</a:t>
            </a:r>
            <a:endParaRPr lang="en-US" sz="1800" b="0" dirty="0" smtClean="0">
              <a:solidFill>
                <a:srgbClr val="000000"/>
              </a:solidFill>
              <a:latin typeface="Arial"/>
              <a:ea typeface="+mn-ea"/>
            </a:endParaRPr>
          </a:p>
        </p:txBody>
      </p:sp>
      <p:cxnSp>
        <p:nvCxnSpPr>
          <p:cNvPr id="41" name="Straight Arrow Connector 40"/>
          <p:cNvCxnSpPr>
            <a:stCxn id="18" idx="0"/>
            <a:endCxn id="40" idx="2"/>
          </p:cNvCxnSpPr>
          <p:nvPr/>
        </p:nvCxnSpPr>
        <p:spPr bwMode="auto">
          <a:xfrm flipH="1" flipV="1">
            <a:off x="7317541" y="2274332"/>
            <a:ext cx="1" cy="54506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48" name="Straight Arrow Connector 47"/>
          <p:cNvCxnSpPr>
            <a:stCxn id="28" idx="2"/>
            <a:endCxn id="39" idx="0"/>
          </p:cNvCxnSpPr>
          <p:nvPr/>
        </p:nvCxnSpPr>
        <p:spPr bwMode="auto">
          <a:xfrm flipH="1">
            <a:off x="3096238" y="4500265"/>
            <a:ext cx="45855" cy="376535"/>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51" name="Straight Arrow Connector 50"/>
          <p:cNvCxnSpPr>
            <a:stCxn id="28" idx="2"/>
            <a:endCxn id="38" idx="3"/>
          </p:cNvCxnSpPr>
          <p:nvPr/>
        </p:nvCxnSpPr>
        <p:spPr bwMode="auto">
          <a:xfrm flipH="1">
            <a:off x="2027797" y="4500265"/>
            <a:ext cx="1114296" cy="394901"/>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59" name="Oval Callout 58"/>
          <p:cNvSpPr/>
          <p:nvPr/>
        </p:nvSpPr>
        <p:spPr bwMode="auto">
          <a:xfrm>
            <a:off x="2895600" y="2133600"/>
            <a:ext cx="1219200" cy="609600"/>
          </a:xfrm>
          <a:prstGeom prst="wedgeEllipseCallout">
            <a:avLst>
              <a:gd name="adj1" fmla="val -38595"/>
              <a:gd name="adj2" fmla="val 7697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Unsound</a:t>
            </a:r>
          </a:p>
        </p:txBody>
      </p:sp>
      <p:sp>
        <p:nvSpPr>
          <p:cNvPr id="60" name="Oval Callout 59"/>
          <p:cNvSpPr/>
          <p:nvPr/>
        </p:nvSpPr>
        <p:spPr bwMode="auto">
          <a:xfrm>
            <a:off x="6019800" y="990600"/>
            <a:ext cx="1371600" cy="762000"/>
          </a:xfrm>
          <a:prstGeom prst="wedgeEllipseCallout">
            <a:avLst>
              <a:gd name="adj1" fmla="val 24393"/>
              <a:gd name="adj2" fmla="val 99586"/>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ts val="11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Needs </a:t>
            </a:r>
          </a:p>
          <a:p>
            <a:pPr marL="0" marR="0" indent="0" algn="ctr" defTabSz="914400" rtl="0" eaLnBrk="1" fontAlgn="base" latinLnBrk="0" hangingPunct="1">
              <a:lnSpc>
                <a:spcPts val="1100"/>
              </a:lnSpc>
              <a:spcBef>
                <a:spcPct val="50000"/>
              </a:spcBef>
              <a:spcAft>
                <a:spcPct val="0"/>
              </a:spcAft>
              <a:buClrTx/>
              <a:buSzTx/>
              <a:buFontTx/>
              <a:buNone/>
              <a:tabLst/>
            </a:pPr>
            <a:r>
              <a:rPr lang="en-US" sz="2000" b="0" dirty="0" smtClean="0">
                <a:solidFill>
                  <a:schemeClr val="tx1"/>
                </a:solidFill>
                <a:latin typeface="Arial" charset="0"/>
                <a:ea typeface="ＭＳ Ｐゴシック" pitchFamily="1" charset="-128"/>
              </a:rPr>
              <a:t>validation</a:t>
            </a:r>
            <a:endParaRPr kumimoji="0" lang="en-US" sz="2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61" name="Oval Callout 60"/>
          <p:cNvSpPr/>
          <p:nvPr/>
        </p:nvSpPr>
        <p:spPr bwMode="auto">
          <a:xfrm>
            <a:off x="4572000" y="4495800"/>
            <a:ext cx="1219200" cy="609600"/>
          </a:xfrm>
          <a:prstGeom prst="wedgeEllipseCallout">
            <a:avLst>
              <a:gd name="adj1" fmla="val -34557"/>
              <a:gd name="adj2" fmla="val -10228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solidFill>
                  <a:schemeClr val="tx1"/>
                </a:solidFill>
                <a:effectLst/>
                <a:latin typeface="Arial" charset="0"/>
                <a:ea typeface="ＭＳ Ｐゴシック" pitchFamily="1" charset="-128"/>
              </a:rPr>
              <a:t>Sound</a:t>
            </a:r>
          </a:p>
        </p:txBody>
      </p:sp>
      <p:pic>
        <p:nvPicPr>
          <p:cNvPr id="44" name="Picture 3" descr="C:\Documents and Settings\arie\Local Settings\Temporary Internet Files\Content.IE5\CDV5HDAD\MC900441310[1].png"/>
          <p:cNvPicPr>
            <a:picLocks noChangeAspect="1" noChangeArrowheads="1"/>
          </p:cNvPicPr>
          <p:nvPr/>
        </p:nvPicPr>
        <p:blipFill>
          <a:blip r:embed="rId2" cstate="print"/>
          <a:srcRect/>
          <a:stretch>
            <a:fillRect/>
          </a:stretch>
        </p:blipFill>
        <p:spPr bwMode="auto">
          <a:xfrm>
            <a:off x="457200" y="5105400"/>
            <a:ext cx="842392" cy="842392"/>
          </a:xfrm>
          <a:prstGeom prst="rect">
            <a:avLst/>
          </a:prstGeom>
          <a:noFill/>
        </p:spPr>
      </p:pic>
      <p:pic>
        <p:nvPicPr>
          <p:cNvPr id="45" name="Picture 12" descr="fly-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819400" y="5334000"/>
            <a:ext cx="568792" cy="53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539040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77108"/>
          </a:xfrm>
        </p:spPr>
        <p:txBody>
          <a:bodyPr/>
          <a:lstStyle/>
          <a:p>
            <a:r>
              <a:rPr lang="en-US" sz="4800" dirty="0" err="1" smtClean="0">
                <a:latin typeface="Curlz MT"/>
                <a:cs typeface="Curlz MT"/>
              </a:rPr>
              <a:t>FrankenBit</a:t>
            </a:r>
            <a:r>
              <a:rPr lang="en-US" sz="2400" dirty="0" smtClean="0"/>
              <a:t>: Bit-Precise Verification w/ Many Bits</a:t>
            </a:r>
            <a:endParaRPr lang="en-US" sz="2400" dirty="0"/>
          </a:p>
        </p:txBody>
      </p:sp>
      <p:sp>
        <p:nvSpPr>
          <p:cNvPr id="3" name="Content Placeholder 2"/>
          <p:cNvSpPr>
            <a:spLocks noGrp="1"/>
          </p:cNvSpPr>
          <p:nvPr>
            <p:ph idx="1"/>
          </p:nvPr>
        </p:nvSpPr>
        <p:spPr/>
        <p:txBody>
          <a:bodyPr/>
          <a:lstStyle/>
          <a:p>
            <a:r>
              <a:rPr lang="en-US" cap="small" dirty="0" err="1" smtClean="0"/>
              <a:t>Misper</a:t>
            </a:r>
            <a:r>
              <a:rPr lang="en-US" dirty="0" smtClean="0"/>
              <a:t> to synthesize bit-precise invariants</a:t>
            </a:r>
          </a:p>
          <a:p>
            <a:r>
              <a:rPr lang="en-US" cap="small" dirty="0" smtClean="0"/>
              <a:t>LLBMC</a:t>
            </a:r>
            <a:r>
              <a:rPr lang="en-US" dirty="0" smtClean="0"/>
              <a:t> to search for counterexamples</a:t>
            </a:r>
          </a:p>
          <a:p>
            <a:r>
              <a:rPr lang="en-US" dirty="0" smtClean="0"/>
              <a:t>Silver and Bronze medals at SV-COMP 2014</a:t>
            </a:r>
          </a:p>
        </p:txBody>
      </p:sp>
      <p:pic>
        <p:nvPicPr>
          <p:cNvPr id="4" name="Picture 3"/>
          <p:cNvPicPr>
            <a:picLocks noChangeAspect="1"/>
          </p:cNvPicPr>
          <p:nvPr/>
        </p:nvPicPr>
        <p:blipFill>
          <a:blip r:embed="rId2"/>
          <a:stretch>
            <a:fillRect/>
          </a:stretch>
        </p:blipFill>
        <p:spPr>
          <a:xfrm>
            <a:off x="457199" y="2514600"/>
            <a:ext cx="3977363" cy="3606801"/>
          </a:xfrm>
          <a:prstGeom prst="rect">
            <a:avLst/>
          </a:prstGeom>
        </p:spPr>
      </p:pic>
      <p:pic>
        <p:nvPicPr>
          <p:cNvPr id="5" name="Picture 4"/>
          <p:cNvPicPr>
            <a:picLocks noChangeAspect="1"/>
          </p:cNvPicPr>
          <p:nvPr/>
        </p:nvPicPr>
        <p:blipFill>
          <a:blip r:embed="rId3"/>
          <a:stretch>
            <a:fillRect/>
          </a:stretch>
        </p:blipFill>
        <p:spPr>
          <a:xfrm>
            <a:off x="4343400" y="2525819"/>
            <a:ext cx="3986408" cy="3615003"/>
          </a:xfrm>
          <a:prstGeom prst="rect">
            <a:avLst/>
          </a:prstGeom>
        </p:spPr>
      </p:pic>
      <p:sp>
        <p:nvSpPr>
          <p:cNvPr id="6" name="TextBox 5"/>
          <p:cNvSpPr txBox="1"/>
          <p:nvPr/>
        </p:nvSpPr>
        <p:spPr>
          <a:xfrm>
            <a:off x="2473822" y="5864423"/>
            <a:ext cx="4196356" cy="307777"/>
          </a:xfrm>
          <a:prstGeom prst="rect">
            <a:avLst/>
          </a:prstGeom>
          <a:noFill/>
        </p:spPr>
        <p:txBody>
          <a:bodyPr wrap="none" rtlCol="0">
            <a:spAutoFit/>
          </a:bodyPr>
          <a:lstStyle/>
          <a:p>
            <a:r>
              <a:rPr lang="en-US" sz="1400" dirty="0">
                <a:hlinkClick r:id="rId4"/>
              </a:rPr>
              <a:t>http://</a:t>
            </a:r>
            <a:r>
              <a:rPr lang="en-US" sz="1400" dirty="0" err="1">
                <a:hlinkClick r:id="rId4"/>
              </a:rPr>
              <a:t>sv-comp.sosy-lab.org</a:t>
            </a:r>
            <a:r>
              <a:rPr lang="en-US" sz="1400" dirty="0">
                <a:hlinkClick r:id="rId4"/>
              </a:rPr>
              <a:t>/2014/results/</a:t>
            </a:r>
            <a:r>
              <a:rPr lang="en-US" sz="1400" dirty="0" err="1">
                <a:hlinkClick r:id="rId4"/>
              </a:rPr>
              <a:t>index.php</a:t>
            </a:r>
            <a:endParaRPr lang="en-US" sz="1400" dirty="0"/>
          </a:p>
        </p:txBody>
      </p:sp>
      <p:pic>
        <p:nvPicPr>
          <p:cNvPr id="7" name="Picture 6" descr="217572_BLOGPNG_20131206094725259.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0" y="1222040"/>
            <a:ext cx="1143000" cy="1597360"/>
          </a:xfrm>
          <a:prstGeom prst="rect">
            <a:avLst/>
          </a:prstGeom>
        </p:spPr>
      </p:pic>
      <p:sp>
        <p:nvSpPr>
          <p:cNvPr id="8" name="Right Arrow 7"/>
          <p:cNvSpPr/>
          <p:nvPr/>
        </p:nvSpPr>
        <p:spPr bwMode="auto">
          <a:xfrm>
            <a:off x="457200" y="3352800"/>
            <a:ext cx="978408" cy="48463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Right Arrow 8"/>
          <p:cNvSpPr/>
          <p:nvPr/>
        </p:nvSpPr>
        <p:spPr bwMode="auto">
          <a:xfrm flipH="1">
            <a:off x="7239000" y="3505200"/>
            <a:ext cx="978408" cy="48463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Right Arrow 9"/>
          <p:cNvSpPr/>
          <p:nvPr/>
        </p:nvSpPr>
        <p:spPr bwMode="auto">
          <a:xfrm flipH="1">
            <a:off x="7924800" y="5181600"/>
            <a:ext cx="304800" cy="2286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Right Arrow 10"/>
          <p:cNvSpPr/>
          <p:nvPr/>
        </p:nvSpPr>
        <p:spPr bwMode="auto">
          <a:xfrm flipH="1">
            <a:off x="3733800" y="5105400"/>
            <a:ext cx="304800" cy="2286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27125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Sound reasoning from unsound approximations</a:t>
            </a:r>
          </a:p>
          <a:p>
            <a:pPr lvl="1"/>
            <a:r>
              <a:rPr lang="en-US" dirty="0" smtClean="0"/>
              <a:t>Use Linear Arithmetic to guess good invariants</a:t>
            </a:r>
          </a:p>
          <a:p>
            <a:pPr lvl="1"/>
            <a:endParaRPr lang="en-US" dirty="0" smtClean="0"/>
          </a:p>
          <a:p>
            <a:pPr lvl="1"/>
            <a:r>
              <a:rPr lang="en-US" dirty="0" smtClean="0"/>
              <a:t>Use efficient bit-vector decision procedures to validate invariants</a:t>
            </a:r>
          </a:p>
          <a:p>
            <a:pPr lvl="1"/>
            <a:endParaRPr lang="en-US" dirty="0" smtClean="0"/>
          </a:p>
          <a:p>
            <a:pPr lvl="1"/>
            <a:r>
              <a:rPr lang="en-US" dirty="0" smtClean="0"/>
              <a:t>Use efficient propositional Minimal </a:t>
            </a:r>
            <a:r>
              <a:rPr lang="en-US" dirty="0" err="1" smtClean="0"/>
              <a:t>Unsatisfiable</a:t>
            </a:r>
            <a:r>
              <a:rPr lang="en-US" dirty="0" smtClean="0"/>
              <a:t> Subset extractor to find Maximal Inductive Subset</a:t>
            </a:r>
          </a:p>
          <a:p>
            <a:pPr lvl="1"/>
            <a:endParaRPr lang="en-US" dirty="0" smtClean="0"/>
          </a:p>
          <a:p>
            <a:pPr lvl="1"/>
            <a:r>
              <a:rPr lang="en-US" dirty="0" smtClean="0"/>
              <a:t>Use inefficient bit-precise reasoning to complete the proof</a:t>
            </a:r>
          </a:p>
          <a:p>
            <a:r>
              <a:rPr lang="en-US" dirty="0" smtClean="0"/>
              <a:t>Works well on SV-COMP (non bit-vector specific) benchmarks</a:t>
            </a:r>
          </a:p>
          <a:p>
            <a:pPr lvl="1"/>
            <a:r>
              <a:rPr lang="en-US" dirty="0" smtClean="0"/>
              <a:t>probably because the properties are mostly bit-vector agnostic</a:t>
            </a:r>
          </a:p>
          <a:p>
            <a:pPr lvl="1"/>
            <a:r>
              <a:rPr lang="en-US" dirty="0" smtClean="0"/>
              <a:t>e.g., API usage in Linux Device Drivers</a:t>
            </a:r>
          </a:p>
          <a:p>
            <a:endParaRPr lang="en-US" dirty="0" smtClean="0"/>
          </a:p>
          <a:p>
            <a:r>
              <a:rPr lang="en-US" dirty="0" smtClean="0"/>
              <a:t>Integrated in </a:t>
            </a:r>
            <a:r>
              <a:rPr lang="en-US" dirty="0" err="1" smtClean="0"/>
              <a:t>FrankenBit</a:t>
            </a:r>
            <a:r>
              <a:rPr lang="en-US" dirty="0" smtClean="0"/>
              <a:t>: </a:t>
            </a:r>
            <a:r>
              <a:rPr lang="en-US" dirty="0" smtClean="0">
                <a:hlinkClick r:id="rId2"/>
              </a:rPr>
              <a:t>http://</a:t>
            </a:r>
            <a:r>
              <a:rPr lang="en-US" dirty="0" err="1" smtClean="0">
                <a:hlinkClick r:id="rId2"/>
              </a:rPr>
              <a:t>arieg.bitbucket.org</a:t>
            </a:r>
            <a:r>
              <a:rPr lang="en-US" dirty="0" smtClean="0">
                <a:hlinkClick r:id="rId2"/>
              </a:rPr>
              <a:t>/</a:t>
            </a:r>
            <a:r>
              <a:rPr lang="en-US" dirty="0" err="1" smtClean="0">
                <a:hlinkClick r:id="rId2"/>
              </a:rPr>
              <a:t>fbit</a:t>
            </a:r>
            <a:endParaRPr lang="en-US" dirty="0" smtClean="0"/>
          </a:p>
        </p:txBody>
      </p:sp>
      <p:pic>
        <p:nvPicPr>
          <p:cNvPr id="4" name="Picture 3" descr="217572_BLOGPNG_201312060947252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57200"/>
            <a:ext cx="1143000" cy="1597360"/>
          </a:xfrm>
          <a:prstGeom prst="rect">
            <a:avLst/>
          </a:prstGeom>
        </p:spPr>
      </p:pic>
    </p:spTree>
    <p:extLst>
      <p:ext uri="{BB962C8B-B14F-4D97-AF65-F5344CB8AC3E}">
        <p14:creationId xmlns:p14="http://schemas.microsoft.com/office/powerpoint/2010/main" val="31141485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14600" y="609600"/>
            <a:ext cx="4114800" cy="5465052"/>
          </a:xfrm>
          <a:prstGeom prst="rect">
            <a:avLst/>
          </a:prstGeom>
        </p:spPr>
      </p:pic>
      <p:sp>
        <p:nvSpPr>
          <p:cNvPr id="8" name="Rectangle 7"/>
          <p:cNvSpPr/>
          <p:nvPr/>
        </p:nvSpPr>
        <p:spPr>
          <a:xfrm>
            <a:off x="597712" y="1600200"/>
            <a:ext cx="1665841" cy="341632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l"/>
            <a:r>
              <a:rPr lang="en-US" sz="5400" spc="150" dirty="0" smtClean="0">
                <a:ln w="11430"/>
                <a:solidFill>
                  <a:srgbClr val="F8F8F8"/>
                </a:solidFill>
                <a:effectLst>
                  <a:outerShdw blurRad="25400" algn="tl" rotWithShape="0">
                    <a:srgbClr val="000000">
                      <a:alpha val="43000"/>
                    </a:srgbClr>
                  </a:outerShdw>
                </a:effectLst>
              </a:rPr>
              <a:t>?  </a:t>
            </a:r>
          </a:p>
          <a:p>
            <a:pPr algn="l"/>
            <a:r>
              <a:rPr lang="en-US" sz="5400" spc="150" dirty="0">
                <a:ln w="11430"/>
                <a:solidFill>
                  <a:srgbClr val="F8F8F8"/>
                </a:solidFill>
                <a:effectLst>
                  <a:outerShdw blurRad="25400" algn="tl" rotWithShape="0">
                    <a:srgbClr val="000000">
                      <a:alpha val="43000"/>
                    </a:srgbClr>
                  </a:outerShdw>
                </a:effectLst>
              </a:rPr>
              <a:t> </a:t>
            </a:r>
            <a:r>
              <a:rPr lang="en-US" sz="5400" spc="150" dirty="0" smtClean="0">
                <a:ln w="11430"/>
                <a:solidFill>
                  <a:srgbClr val="F8F8F8"/>
                </a:solidFill>
                <a:effectLst>
                  <a:outerShdw blurRad="25400" algn="tl" rotWithShape="0">
                    <a:srgbClr val="000000">
                      <a:alpha val="43000"/>
                    </a:srgbClr>
                  </a:outerShdw>
                </a:effectLst>
              </a:rPr>
              <a:t>    ?  </a:t>
            </a:r>
          </a:p>
          <a:p>
            <a:pPr algn="l"/>
            <a:r>
              <a:rPr lang="en-US" sz="5400" spc="150" dirty="0" smtClean="0">
                <a:ln w="11430"/>
                <a:solidFill>
                  <a:srgbClr val="F8F8F8"/>
                </a:solidFill>
                <a:effectLst>
                  <a:outerShdw blurRad="25400" algn="tl" rotWithShape="0">
                    <a:srgbClr val="000000">
                      <a:alpha val="43000"/>
                    </a:srgbClr>
                  </a:outerShdw>
                </a:effectLst>
              </a:rPr>
              <a:t>   ?</a:t>
            </a:r>
            <a:endParaRPr lang="en-US" sz="5400" spc="150" dirty="0">
              <a:ln w="11430"/>
              <a:solidFill>
                <a:srgbClr val="F8F8F8"/>
              </a:solidFill>
              <a:effectLst>
                <a:outerShdw blurRad="25400" algn="tl" rotWithShape="0">
                  <a:srgbClr val="000000">
                    <a:alpha val="43000"/>
                  </a:srgbClr>
                </a:outerShdw>
              </a:effectLst>
            </a:endParaRPr>
          </a:p>
        </p:txBody>
      </p:sp>
      <p:sp>
        <p:nvSpPr>
          <p:cNvPr id="10" name="Rectangle 9"/>
          <p:cNvSpPr/>
          <p:nvPr/>
        </p:nvSpPr>
        <p:spPr>
          <a:xfrm>
            <a:off x="7162800" y="1752600"/>
            <a:ext cx="1665841" cy="341632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l"/>
            <a:r>
              <a:rPr lang="en-US" sz="5400" spc="150" dirty="0" smtClean="0">
                <a:ln w="11430"/>
                <a:solidFill>
                  <a:srgbClr val="F8F8F8"/>
                </a:solidFill>
                <a:effectLst>
                  <a:outerShdw blurRad="25400" algn="tl" rotWithShape="0">
                    <a:srgbClr val="000000">
                      <a:alpha val="43000"/>
                    </a:srgbClr>
                  </a:outerShdw>
                </a:effectLst>
              </a:rPr>
              <a:t>?  </a:t>
            </a:r>
          </a:p>
          <a:p>
            <a:pPr algn="l"/>
            <a:r>
              <a:rPr lang="en-US" sz="5400" spc="150" dirty="0">
                <a:ln w="11430"/>
                <a:solidFill>
                  <a:srgbClr val="F8F8F8"/>
                </a:solidFill>
                <a:effectLst>
                  <a:outerShdw blurRad="25400" algn="tl" rotWithShape="0">
                    <a:srgbClr val="000000">
                      <a:alpha val="43000"/>
                    </a:srgbClr>
                  </a:outerShdw>
                </a:effectLst>
              </a:rPr>
              <a:t> </a:t>
            </a:r>
            <a:r>
              <a:rPr lang="en-US" sz="5400" spc="150" dirty="0" smtClean="0">
                <a:ln w="11430"/>
                <a:solidFill>
                  <a:srgbClr val="F8F8F8"/>
                </a:solidFill>
                <a:effectLst>
                  <a:outerShdw blurRad="25400" algn="tl" rotWithShape="0">
                    <a:srgbClr val="000000">
                      <a:alpha val="43000"/>
                    </a:srgbClr>
                  </a:outerShdw>
                </a:effectLst>
              </a:rPr>
              <a:t>    ?  </a:t>
            </a:r>
          </a:p>
          <a:p>
            <a:pPr algn="l"/>
            <a:r>
              <a:rPr lang="en-US" sz="5400" spc="150" dirty="0" smtClean="0">
                <a:ln w="11430"/>
                <a:solidFill>
                  <a:srgbClr val="F8F8F8"/>
                </a:solidFill>
                <a:effectLst>
                  <a:outerShdw blurRad="25400" algn="tl" rotWithShape="0">
                    <a:srgbClr val="000000">
                      <a:alpha val="43000"/>
                    </a:srgbClr>
                  </a:outerShdw>
                </a:effectLst>
              </a:rPr>
              <a:t>   ?</a:t>
            </a:r>
            <a:endParaRPr lang="en-US" sz="5400"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120446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a:xfrm>
            <a:off x="533400" y="422275"/>
            <a:ext cx="8153400" cy="394980"/>
          </a:xfrm>
        </p:spPr>
        <p:txBody>
          <a:bodyPr/>
          <a:lstStyle/>
          <a:p>
            <a:r>
              <a:rPr lang="en-US" dirty="0"/>
              <a:t>Contact </a:t>
            </a:r>
            <a:r>
              <a:rPr lang="en-US" dirty="0" smtClean="0"/>
              <a:t>Information</a:t>
            </a:r>
            <a:endParaRPr lang="en-US" dirty="0"/>
          </a:p>
        </p:txBody>
      </p:sp>
      <p:graphicFrame>
        <p:nvGraphicFramePr>
          <p:cNvPr id="922648" name="Group 24"/>
          <p:cNvGraphicFramePr>
            <a:graphicFrameLocks noGrp="1"/>
          </p:cNvGraphicFramePr>
          <p:nvPr>
            <p:ph idx="1"/>
            <p:extLst>
              <p:ext uri="{D42A27DB-BD31-4B8C-83A1-F6EECF244321}">
                <p14:modId xmlns:p14="http://schemas.microsoft.com/office/powerpoint/2010/main" val="2694246353"/>
              </p:ext>
            </p:extLst>
          </p:nvPr>
        </p:nvGraphicFramePr>
        <p:xfrm>
          <a:off x="533400" y="1303338"/>
          <a:ext cx="8120317" cy="4541520"/>
        </p:xfrm>
        <a:graphic>
          <a:graphicData uri="http://schemas.openxmlformats.org/drawingml/2006/table">
            <a:tbl>
              <a:tblPr/>
              <a:tblGrid>
                <a:gridCol w="4043617"/>
                <a:gridCol w="4076700"/>
              </a:tblGrid>
              <a:tr h="24003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Arie Gurfinkel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Senior Researcher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SEI / CMU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20574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www.sei.cmu.edu/contact.cfm</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1"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Phone: 	</a:t>
                      </a:r>
                      <a:r>
                        <a:rPr kumimoji="0" lang="en-US" sz="2000" b="0" i="0" u="none" strike="noStrike" cap="none" normalizeH="0" baseline="0" dirty="0" smtClean="0">
                          <a:ln>
                            <a:noFill/>
                          </a:ln>
                          <a:solidFill>
                            <a:schemeClr val="tx1"/>
                          </a:solidFill>
                          <a:effectLst/>
                          <a:latin typeface="Arial" charset="0"/>
                        </a:rPr>
                        <a:t>+1 412-268-5800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Fax:  		+1 </a:t>
                      </a:r>
                      <a:r>
                        <a:rPr kumimoji="0" lang="en-US" sz="2000" b="0" i="0" u="none" strike="noStrike" cap="none" normalizeH="0" baseline="0" dirty="0" smtClean="0">
                          <a:ln>
                            <a:noFill/>
                          </a:ln>
                          <a:solidFill>
                            <a:schemeClr val="tx1"/>
                          </a:solidFill>
                          <a:effectLst/>
                          <a:latin typeface="Arial" charset="0"/>
                        </a:rPr>
                        <a:t>412-268-6257</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068414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b="0" dirty="0" smtClean="0"/>
              <a:t>Guessing Lemmas by Evolving Approximations</a:t>
            </a:r>
            <a:endParaRPr lang="en-US" b="0" dirty="0"/>
          </a:p>
        </p:txBody>
      </p:sp>
      <p:grpSp>
        <p:nvGrpSpPr>
          <p:cNvPr id="13" name="Group 12"/>
          <p:cNvGrpSpPr/>
          <p:nvPr/>
        </p:nvGrpSpPr>
        <p:grpSpPr>
          <a:xfrm>
            <a:off x="375920" y="1295400"/>
            <a:ext cx="1976120" cy="4346448"/>
            <a:chOff x="375920" y="1219200"/>
            <a:chExt cx="1976120" cy="4346448"/>
          </a:xfrm>
        </p:grpSpPr>
        <p:pic>
          <p:nvPicPr>
            <p:cNvPr id="3" name="Picture 2" descr="Screen Shot 2014-03-26 at 7.24.55 PM.png"/>
            <p:cNvPicPr>
              <a:picLocks noChangeAspect="1"/>
            </p:cNvPicPr>
            <p:nvPr/>
          </p:nvPicPr>
          <p:blipFill rotWithShape="1">
            <a:blip r:embed="rId2">
              <a:extLst>
                <a:ext uri="{28A0092B-C50C-407E-A947-70E740481C1C}">
                  <a14:useLocalDpi xmlns:a14="http://schemas.microsoft.com/office/drawing/2010/main" val="0"/>
                </a:ext>
              </a:extLst>
            </a:blip>
            <a:srcRect l="4670" t="4425" r="46967" b="29997"/>
            <a:stretch/>
          </p:blipFill>
          <p:spPr>
            <a:xfrm>
              <a:off x="914400" y="1219200"/>
              <a:ext cx="838200" cy="849206"/>
            </a:xfrm>
            <a:prstGeom prst="roundRect">
              <a:avLst/>
            </a:prstGeom>
          </p:spPr>
          <p:style>
            <a:lnRef idx="1">
              <a:schemeClr val="accent1"/>
            </a:lnRef>
            <a:fillRef idx="2">
              <a:schemeClr val="accent1"/>
            </a:fillRef>
            <a:effectRef idx="1">
              <a:schemeClr val="accent1"/>
            </a:effectRef>
            <a:fontRef idx="minor">
              <a:schemeClr val="dk1"/>
            </a:fontRef>
          </p:style>
        </p:pic>
        <p:graphicFrame>
          <p:nvGraphicFramePr>
            <p:cNvPr id="7" name="Diagram 6"/>
            <p:cNvGraphicFramePr/>
            <p:nvPr>
              <p:extLst>
                <p:ext uri="{D42A27DB-BD31-4B8C-83A1-F6EECF244321}">
                  <p14:modId xmlns:p14="http://schemas.microsoft.com/office/powerpoint/2010/main" val="3181004132"/>
                </p:ext>
              </p:extLst>
            </p:nvPr>
          </p:nvGraphicFramePr>
          <p:xfrm>
            <a:off x="375920" y="2902656"/>
            <a:ext cx="1976120" cy="1518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ecision 7"/>
            <p:cNvSpPr/>
            <p:nvPr/>
          </p:nvSpPr>
          <p:spPr bwMode="auto">
            <a:xfrm>
              <a:off x="609600" y="4648200"/>
              <a:ext cx="1600200" cy="917448"/>
            </a:xfrm>
            <a:prstGeom prst="flowChartDecisi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Safe?</a:t>
              </a:r>
              <a:endParaRPr kumimoji="0" lang="en-US" sz="2000" b="0" i="0" u="none" strike="noStrike" cap="none" normalizeH="0" baseline="0" dirty="0" smtClean="0">
                <a:ln>
                  <a:noFill/>
                </a:ln>
                <a:solidFill>
                  <a:schemeClr val="tx1"/>
                </a:solidFill>
                <a:effectLst/>
              </a:endParaRPr>
            </a:p>
          </p:txBody>
        </p:sp>
        <p:sp>
          <p:nvSpPr>
            <p:cNvPr id="9" name="Down Arrow 8"/>
            <p:cNvSpPr/>
            <p:nvPr/>
          </p:nvSpPr>
          <p:spPr bwMode="auto">
            <a:xfrm>
              <a:off x="1143000" y="2295031"/>
              <a:ext cx="457200" cy="3810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 charset="-128"/>
              </a:endParaRPr>
            </a:p>
          </p:txBody>
        </p:sp>
      </p:grpSp>
      <p:grpSp>
        <p:nvGrpSpPr>
          <p:cNvPr id="14" name="Group 13"/>
          <p:cNvGrpSpPr/>
          <p:nvPr/>
        </p:nvGrpSpPr>
        <p:grpSpPr>
          <a:xfrm>
            <a:off x="2971800" y="1295400"/>
            <a:ext cx="1976120" cy="4346448"/>
            <a:chOff x="375920" y="1219200"/>
            <a:chExt cx="1976120" cy="4346448"/>
          </a:xfrm>
        </p:grpSpPr>
        <p:pic>
          <p:nvPicPr>
            <p:cNvPr id="15" name="Picture 14" descr="Screen Shot 2014-03-26 at 7.24.55 PM.png"/>
            <p:cNvPicPr>
              <a:picLocks noChangeAspect="1"/>
            </p:cNvPicPr>
            <p:nvPr/>
          </p:nvPicPr>
          <p:blipFill rotWithShape="1">
            <a:blip r:embed="rId2">
              <a:extLst>
                <a:ext uri="{28A0092B-C50C-407E-A947-70E740481C1C}">
                  <a14:useLocalDpi xmlns:a14="http://schemas.microsoft.com/office/drawing/2010/main" val="0"/>
                </a:ext>
              </a:extLst>
            </a:blip>
            <a:srcRect l="4670" t="4425" r="46967" b="29997"/>
            <a:stretch/>
          </p:blipFill>
          <p:spPr>
            <a:xfrm>
              <a:off x="914400" y="1219200"/>
              <a:ext cx="838200" cy="849206"/>
            </a:xfrm>
            <a:prstGeom prst="roundRect">
              <a:avLst/>
            </a:prstGeom>
          </p:spPr>
          <p:style>
            <a:lnRef idx="1">
              <a:schemeClr val="accent1"/>
            </a:lnRef>
            <a:fillRef idx="2">
              <a:schemeClr val="accent1"/>
            </a:fillRef>
            <a:effectRef idx="1">
              <a:schemeClr val="accent1"/>
            </a:effectRef>
            <a:fontRef idx="minor">
              <a:schemeClr val="dk1"/>
            </a:fontRef>
          </p:style>
        </p:pic>
        <p:graphicFrame>
          <p:nvGraphicFramePr>
            <p:cNvPr id="16" name="Diagram 15"/>
            <p:cNvGraphicFramePr/>
            <p:nvPr>
              <p:extLst>
                <p:ext uri="{D42A27DB-BD31-4B8C-83A1-F6EECF244321}">
                  <p14:modId xmlns:p14="http://schemas.microsoft.com/office/powerpoint/2010/main" val="614280329"/>
                </p:ext>
              </p:extLst>
            </p:nvPr>
          </p:nvGraphicFramePr>
          <p:xfrm>
            <a:off x="375920" y="2902656"/>
            <a:ext cx="1976120" cy="1518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Decision 16"/>
            <p:cNvSpPr/>
            <p:nvPr/>
          </p:nvSpPr>
          <p:spPr bwMode="auto">
            <a:xfrm>
              <a:off x="609600" y="4648200"/>
              <a:ext cx="1600200" cy="917448"/>
            </a:xfrm>
            <a:prstGeom prst="flowChartDecisi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Safe?</a:t>
              </a:r>
              <a:endParaRPr kumimoji="0" lang="en-US" sz="2000" b="0" i="0" u="none" strike="noStrike" cap="none" normalizeH="0" baseline="0" dirty="0" smtClean="0">
                <a:ln>
                  <a:noFill/>
                </a:ln>
                <a:solidFill>
                  <a:schemeClr val="tx1"/>
                </a:solidFill>
                <a:effectLst/>
              </a:endParaRPr>
            </a:p>
          </p:txBody>
        </p:sp>
        <p:sp>
          <p:nvSpPr>
            <p:cNvPr id="18" name="Down Arrow 17"/>
            <p:cNvSpPr/>
            <p:nvPr/>
          </p:nvSpPr>
          <p:spPr bwMode="auto">
            <a:xfrm>
              <a:off x="1143000" y="2295031"/>
              <a:ext cx="457200" cy="3810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 charset="-128"/>
              </a:endParaRPr>
            </a:p>
          </p:txBody>
        </p:sp>
      </p:grpSp>
      <p:grpSp>
        <p:nvGrpSpPr>
          <p:cNvPr id="19" name="Group 18"/>
          <p:cNvGrpSpPr/>
          <p:nvPr/>
        </p:nvGrpSpPr>
        <p:grpSpPr>
          <a:xfrm>
            <a:off x="5562600" y="1295400"/>
            <a:ext cx="1976120" cy="4346448"/>
            <a:chOff x="375920" y="1219200"/>
            <a:chExt cx="1976120" cy="4346448"/>
          </a:xfrm>
        </p:grpSpPr>
        <p:pic>
          <p:nvPicPr>
            <p:cNvPr id="20" name="Picture 19" descr="Screen Shot 2014-03-26 at 7.24.55 PM.png"/>
            <p:cNvPicPr>
              <a:picLocks noChangeAspect="1"/>
            </p:cNvPicPr>
            <p:nvPr/>
          </p:nvPicPr>
          <p:blipFill rotWithShape="1">
            <a:blip r:embed="rId2">
              <a:extLst>
                <a:ext uri="{28A0092B-C50C-407E-A947-70E740481C1C}">
                  <a14:useLocalDpi xmlns:a14="http://schemas.microsoft.com/office/drawing/2010/main" val="0"/>
                </a:ext>
              </a:extLst>
            </a:blip>
            <a:srcRect l="4670" t="4425" r="46967" b="29997"/>
            <a:stretch/>
          </p:blipFill>
          <p:spPr>
            <a:xfrm>
              <a:off x="914400" y="1219200"/>
              <a:ext cx="838200" cy="849206"/>
            </a:xfrm>
            <a:prstGeom prst="roundRect">
              <a:avLst/>
            </a:prstGeom>
          </p:spPr>
          <p:style>
            <a:lnRef idx="1">
              <a:schemeClr val="accent1"/>
            </a:lnRef>
            <a:fillRef idx="2">
              <a:schemeClr val="accent1"/>
            </a:fillRef>
            <a:effectRef idx="1">
              <a:schemeClr val="accent1"/>
            </a:effectRef>
            <a:fontRef idx="minor">
              <a:schemeClr val="dk1"/>
            </a:fontRef>
          </p:style>
        </p:pic>
        <p:graphicFrame>
          <p:nvGraphicFramePr>
            <p:cNvPr id="21" name="Diagram 20"/>
            <p:cNvGraphicFramePr/>
            <p:nvPr>
              <p:extLst>
                <p:ext uri="{D42A27DB-BD31-4B8C-83A1-F6EECF244321}">
                  <p14:modId xmlns:p14="http://schemas.microsoft.com/office/powerpoint/2010/main" val="614280329"/>
                </p:ext>
              </p:extLst>
            </p:nvPr>
          </p:nvGraphicFramePr>
          <p:xfrm>
            <a:off x="375920" y="2902656"/>
            <a:ext cx="1976120" cy="15189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2" name="Decision 21"/>
            <p:cNvSpPr/>
            <p:nvPr/>
          </p:nvSpPr>
          <p:spPr bwMode="auto">
            <a:xfrm>
              <a:off x="609600" y="4648200"/>
              <a:ext cx="1600200" cy="917448"/>
            </a:xfrm>
            <a:prstGeom prst="flowChartDecisi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Safe?</a:t>
              </a:r>
              <a:endParaRPr kumimoji="0" lang="en-US" sz="2000" b="0" i="0" u="none" strike="noStrike" cap="none" normalizeH="0" baseline="0" dirty="0" smtClean="0">
                <a:ln>
                  <a:noFill/>
                </a:ln>
                <a:solidFill>
                  <a:schemeClr val="tx1"/>
                </a:solidFill>
                <a:effectLst/>
              </a:endParaRPr>
            </a:p>
          </p:txBody>
        </p:sp>
        <p:sp>
          <p:nvSpPr>
            <p:cNvPr id="23" name="Down Arrow 22"/>
            <p:cNvSpPr/>
            <p:nvPr/>
          </p:nvSpPr>
          <p:spPr bwMode="auto">
            <a:xfrm>
              <a:off x="1143000" y="2295031"/>
              <a:ext cx="457200" cy="381000"/>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 charset="-128"/>
              </a:endParaRPr>
            </a:p>
          </p:txBody>
        </p:sp>
      </p:grpSp>
      <p:cxnSp>
        <p:nvCxnSpPr>
          <p:cNvPr id="27" name="Elbow Connector 26"/>
          <p:cNvCxnSpPr>
            <a:stCxn id="8" idx="3"/>
            <a:endCxn id="15" idx="1"/>
          </p:cNvCxnSpPr>
          <p:nvPr/>
        </p:nvCxnSpPr>
        <p:spPr bwMode="auto">
          <a:xfrm flipV="1">
            <a:off x="2209800" y="1720003"/>
            <a:ext cx="1300480" cy="3463121"/>
          </a:xfrm>
          <a:prstGeom prst="bentConnector3">
            <a:avLst/>
          </a:prstGeom>
          <a:solidFill>
            <a:srgbClr val="5CA1FB"/>
          </a:solidFill>
          <a:ln w="38100" cap="flat" cmpd="sng" algn="ctr">
            <a:solidFill>
              <a:schemeClr val="tx1"/>
            </a:solidFill>
            <a:prstDash val="solid"/>
            <a:round/>
            <a:headEnd type="none" w="med" len="med"/>
            <a:tailEnd type="arrow"/>
          </a:ln>
          <a:effectLst/>
        </p:spPr>
      </p:cxnSp>
      <p:cxnSp>
        <p:nvCxnSpPr>
          <p:cNvPr id="28" name="Elbow Connector 27"/>
          <p:cNvCxnSpPr>
            <a:stCxn id="17" idx="3"/>
            <a:endCxn id="20" idx="1"/>
          </p:cNvCxnSpPr>
          <p:nvPr/>
        </p:nvCxnSpPr>
        <p:spPr bwMode="auto">
          <a:xfrm flipV="1">
            <a:off x="4805680" y="1720003"/>
            <a:ext cx="1295400" cy="3463121"/>
          </a:xfrm>
          <a:prstGeom prst="bentConnector3">
            <a:avLst>
              <a:gd name="adj1" fmla="val 50000"/>
            </a:avLst>
          </a:prstGeom>
          <a:solidFill>
            <a:srgbClr val="5CA1FB"/>
          </a:solidFill>
          <a:ln w="38100" cap="flat" cmpd="sng" algn="ctr">
            <a:solidFill>
              <a:schemeClr val="tx1"/>
            </a:solidFill>
            <a:prstDash val="solid"/>
            <a:round/>
            <a:headEnd type="none" w="med" len="med"/>
            <a:tailEnd type="arrow"/>
          </a:ln>
          <a:effectLst/>
        </p:spPr>
      </p:cxnSp>
      <p:cxnSp>
        <p:nvCxnSpPr>
          <p:cNvPr id="33" name="Elbow Connector 32"/>
          <p:cNvCxnSpPr/>
          <p:nvPr/>
        </p:nvCxnSpPr>
        <p:spPr bwMode="auto">
          <a:xfrm flipV="1">
            <a:off x="7399338" y="1720709"/>
            <a:ext cx="1295400" cy="3463121"/>
          </a:xfrm>
          <a:prstGeom prst="bentConnector3">
            <a:avLst>
              <a:gd name="adj1" fmla="val 50000"/>
            </a:avLst>
          </a:prstGeom>
          <a:solidFill>
            <a:srgbClr val="5CA1FB"/>
          </a:solidFill>
          <a:ln w="38100" cap="flat" cmpd="sng" algn="ctr">
            <a:solidFill>
              <a:schemeClr val="tx1"/>
            </a:solidFill>
            <a:prstDash val="solid"/>
            <a:round/>
            <a:headEnd type="none" w="med" len="med"/>
            <a:tailEnd type="arrow"/>
          </a:ln>
          <a:effectLst/>
        </p:spPr>
      </p:cxnSp>
      <p:sp>
        <p:nvSpPr>
          <p:cNvPr id="36" name="TextBox 35"/>
          <p:cNvSpPr txBox="1"/>
          <p:nvPr/>
        </p:nvSpPr>
        <p:spPr>
          <a:xfrm>
            <a:off x="2191255" y="4800600"/>
            <a:ext cx="526556" cy="400110"/>
          </a:xfrm>
          <a:prstGeom prst="rect">
            <a:avLst/>
          </a:prstGeom>
          <a:noFill/>
        </p:spPr>
        <p:txBody>
          <a:bodyPr wrap="none" rtlCol="0">
            <a:spAutoFit/>
          </a:bodyPr>
          <a:lstStyle/>
          <a:p>
            <a:r>
              <a:rPr lang="en-US" b="0" dirty="0" smtClean="0"/>
              <a:t>No</a:t>
            </a:r>
            <a:endParaRPr lang="en-US" b="0" dirty="0"/>
          </a:p>
        </p:txBody>
      </p:sp>
      <p:sp>
        <p:nvSpPr>
          <p:cNvPr id="37" name="TextBox 36"/>
          <p:cNvSpPr txBox="1"/>
          <p:nvPr/>
        </p:nvSpPr>
        <p:spPr>
          <a:xfrm>
            <a:off x="4876800" y="4724400"/>
            <a:ext cx="526556" cy="400110"/>
          </a:xfrm>
          <a:prstGeom prst="rect">
            <a:avLst/>
          </a:prstGeom>
          <a:noFill/>
        </p:spPr>
        <p:txBody>
          <a:bodyPr wrap="none" rtlCol="0">
            <a:spAutoFit/>
          </a:bodyPr>
          <a:lstStyle/>
          <a:p>
            <a:r>
              <a:rPr lang="en-US" b="0" dirty="0" smtClean="0"/>
              <a:t>No</a:t>
            </a:r>
            <a:endParaRPr lang="en-US" b="0" dirty="0"/>
          </a:p>
        </p:txBody>
      </p:sp>
      <p:sp>
        <p:nvSpPr>
          <p:cNvPr id="38" name="TextBox 37"/>
          <p:cNvSpPr txBox="1"/>
          <p:nvPr/>
        </p:nvSpPr>
        <p:spPr>
          <a:xfrm>
            <a:off x="7467600" y="4724400"/>
            <a:ext cx="526556" cy="400110"/>
          </a:xfrm>
          <a:prstGeom prst="rect">
            <a:avLst/>
          </a:prstGeom>
          <a:noFill/>
        </p:spPr>
        <p:txBody>
          <a:bodyPr wrap="none" rtlCol="0">
            <a:spAutoFit/>
          </a:bodyPr>
          <a:lstStyle/>
          <a:p>
            <a:r>
              <a:rPr lang="en-US" b="0" dirty="0" smtClean="0"/>
              <a:t>No</a:t>
            </a:r>
            <a:endParaRPr lang="en-US" b="0" dirty="0"/>
          </a:p>
        </p:txBody>
      </p:sp>
      <p:sp>
        <p:nvSpPr>
          <p:cNvPr id="39" name="Rounded Rectangular Callout 38"/>
          <p:cNvSpPr/>
          <p:nvPr/>
        </p:nvSpPr>
        <p:spPr bwMode="auto">
          <a:xfrm>
            <a:off x="304800" y="2057400"/>
            <a:ext cx="990600" cy="304800"/>
          </a:xfrm>
          <a:prstGeom prst="wedgeRoundRectCallout">
            <a:avLst>
              <a:gd name="adj1" fmla="val 51678"/>
              <a:gd name="adj2" fmla="val 8982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verifier</a:t>
            </a:r>
            <a:endParaRPr kumimoji="0" lang="en-US" sz="2000" b="0" i="0" u="none" strike="noStrike" cap="none" normalizeH="0" baseline="0" dirty="0" smtClean="0">
              <a:ln>
                <a:noFill/>
              </a:ln>
              <a:solidFill>
                <a:schemeClr val="tx1"/>
              </a:solidFill>
              <a:effectLst/>
            </a:endParaRPr>
          </a:p>
        </p:txBody>
      </p:sp>
      <p:sp>
        <p:nvSpPr>
          <p:cNvPr id="40" name="Rounded Rectangular Callout 39"/>
          <p:cNvSpPr/>
          <p:nvPr/>
        </p:nvSpPr>
        <p:spPr bwMode="auto">
          <a:xfrm>
            <a:off x="2895600" y="2057400"/>
            <a:ext cx="990600" cy="304800"/>
          </a:xfrm>
          <a:prstGeom prst="wedgeRoundRectCallout">
            <a:avLst>
              <a:gd name="adj1" fmla="val 51678"/>
              <a:gd name="adj2" fmla="val 8982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verifier</a:t>
            </a:r>
            <a:endParaRPr kumimoji="0" lang="en-US" sz="2000" b="0" i="0" u="none" strike="noStrike" cap="none" normalizeH="0" baseline="0" dirty="0" smtClean="0">
              <a:ln>
                <a:noFill/>
              </a:ln>
              <a:solidFill>
                <a:schemeClr val="tx1"/>
              </a:solidFill>
              <a:effectLst/>
            </a:endParaRPr>
          </a:p>
        </p:txBody>
      </p:sp>
      <p:sp>
        <p:nvSpPr>
          <p:cNvPr id="41" name="Rounded Rectangular Callout 40"/>
          <p:cNvSpPr/>
          <p:nvPr/>
        </p:nvSpPr>
        <p:spPr bwMode="auto">
          <a:xfrm>
            <a:off x="5486400" y="2133600"/>
            <a:ext cx="990600" cy="304800"/>
          </a:xfrm>
          <a:prstGeom prst="wedgeRoundRectCallout">
            <a:avLst>
              <a:gd name="adj1" fmla="val 51678"/>
              <a:gd name="adj2" fmla="val 8982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verifier</a:t>
            </a:r>
            <a:endParaRPr kumimoji="0" lang="en-US" sz="2000" b="0" i="0" u="none" strike="noStrike" cap="none" normalizeH="0" baseline="0" dirty="0" smtClean="0">
              <a:ln>
                <a:noFill/>
              </a:ln>
              <a:solidFill>
                <a:schemeClr val="tx1"/>
              </a:solidFill>
              <a:effectLst/>
            </a:endParaRPr>
          </a:p>
        </p:txBody>
      </p:sp>
      <p:sp>
        <p:nvSpPr>
          <p:cNvPr id="42" name="Rounded Rectangular Callout 41"/>
          <p:cNvSpPr/>
          <p:nvPr/>
        </p:nvSpPr>
        <p:spPr bwMode="auto">
          <a:xfrm>
            <a:off x="152400" y="990600"/>
            <a:ext cx="1219200" cy="381000"/>
          </a:xfrm>
          <a:prstGeom prst="wedgeRoundRectCallout">
            <a:avLst>
              <a:gd name="adj1" fmla="val 51678"/>
              <a:gd name="adj2" fmla="val 8982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approx. 1</a:t>
            </a:r>
            <a:endParaRPr kumimoji="0" lang="en-US" sz="2000" b="0" i="0" u="none" strike="noStrike" cap="none" normalizeH="0" baseline="0" dirty="0" smtClean="0">
              <a:ln>
                <a:noFill/>
              </a:ln>
              <a:solidFill>
                <a:schemeClr val="tx1"/>
              </a:solidFill>
              <a:effectLst/>
            </a:endParaRPr>
          </a:p>
        </p:txBody>
      </p:sp>
      <p:sp>
        <p:nvSpPr>
          <p:cNvPr id="44" name="Rounded Rectangular Callout 43"/>
          <p:cNvSpPr/>
          <p:nvPr/>
        </p:nvSpPr>
        <p:spPr bwMode="auto">
          <a:xfrm>
            <a:off x="2438400" y="914400"/>
            <a:ext cx="1219200" cy="381000"/>
          </a:xfrm>
          <a:prstGeom prst="wedgeRoundRectCallout">
            <a:avLst>
              <a:gd name="adj1" fmla="val 51678"/>
              <a:gd name="adj2" fmla="val 8982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approx. 2</a:t>
            </a:r>
            <a:endParaRPr kumimoji="0" lang="en-US" sz="2000" b="0" i="0" u="none" strike="noStrike" cap="none" normalizeH="0" baseline="0" dirty="0" smtClean="0">
              <a:ln>
                <a:noFill/>
              </a:ln>
              <a:solidFill>
                <a:schemeClr val="tx1"/>
              </a:solidFill>
              <a:effectLst/>
            </a:endParaRPr>
          </a:p>
        </p:txBody>
      </p:sp>
      <p:sp>
        <p:nvSpPr>
          <p:cNvPr id="45" name="Rounded Rectangular Callout 44"/>
          <p:cNvSpPr/>
          <p:nvPr/>
        </p:nvSpPr>
        <p:spPr bwMode="auto">
          <a:xfrm>
            <a:off x="5029200" y="914400"/>
            <a:ext cx="1219200" cy="381000"/>
          </a:xfrm>
          <a:prstGeom prst="wedgeRoundRectCallout">
            <a:avLst>
              <a:gd name="adj1" fmla="val 51678"/>
              <a:gd name="adj2" fmla="val 8982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t>approx. 3</a:t>
            </a:r>
            <a:endParaRPr kumimoji="0" 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81648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animBg="1"/>
      <p:bldP spid="40" grpId="0" animBg="1"/>
      <p:bldP spid="41" grpId="0" animBg="1"/>
      <p:bldP spid="42"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Spacer 1.0</a:t>
            </a:r>
            <a:endParaRPr lang="en-US" dirty="0"/>
          </a:p>
        </p:txBody>
      </p:sp>
      <p:sp>
        <p:nvSpPr>
          <p:cNvPr id="5" name="Subtitle 4"/>
          <p:cNvSpPr>
            <a:spLocks noGrp="1"/>
          </p:cNvSpPr>
          <p:nvPr>
            <p:ph type="subTitle" idx="1"/>
          </p:nvPr>
        </p:nvSpPr>
        <p:spPr/>
        <p:txBody>
          <a:bodyPr/>
          <a:lstStyle/>
          <a:p>
            <a:r>
              <a:rPr lang="en-US" dirty="0" smtClean="0"/>
              <a:t>with </a:t>
            </a:r>
            <a:r>
              <a:rPr lang="en-US" dirty="0" err="1" smtClean="0"/>
              <a:t>Anvesh</a:t>
            </a:r>
            <a:r>
              <a:rPr lang="en-US" dirty="0" smtClean="0"/>
              <a:t> </a:t>
            </a:r>
            <a:r>
              <a:rPr lang="en-US" dirty="0" err="1" smtClean="0"/>
              <a:t>Komuravelli</a:t>
            </a:r>
            <a:r>
              <a:rPr lang="en-US" dirty="0"/>
              <a:t>, </a:t>
            </a:r>
            <a:r>
              <a:rPr lang="en-US" dirty="0" err="1" smtClean="0"/>
              <a:t>Sagar</a:t>
            </a:r>
            <a:r>
              <a:rPr lang="en-US" dirty="0" smtClean="0"/>
              <a:t> </a:t>
            </a:r>
            <a:r>
              <a:rPr lang="en-US" dirty="0" err="1"/>
              <a:t>Chaki</a:t>
            </a:r>
            <a:r>
              <a:rPr lang="en-US" dirty="0"/>
              <a:t>, </a:t>
            </a:r>
            <a:r>
              <a:rPr lang="en-US" dirty="0" smtClean="0"/>
              <a:t>Edmund M. Clarke</a:t>
            </a:r>
            <a:endParaRPr lang="en-US" dirty="0"/>
          </a:p>
        </p:txBody>
      </p:sp>
    </p:spTree>
    <p:extLst>
      <p:ext uri="{BB962C8B-B14F-4D97-AF65-F5344CB8AC3E}">
        <p14:creationId xmlns:p14="http://schemas.microsoft.com/office/powerpoint/2010/main" val="646515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Oval 10"/>
          <p:cNvSpPr/>
          <p:nvPr/>
        </p:nvSpPr>
        <p:spPr>
          <a:xfrm>
            <a:off x="1961444" y="1975555"/>
            <a:ext cx="3908778" cy="3443111"/>
          </a:xfrm>
          <a:prstGeom prst="ellipse">
            <a:avLst/>
          </a:prstGeom>
          <a:gradFill flip="none" rotWithShape="1">
            <a:gsLst>
              <a:gs pos="0">
                <a:schemeClr val="accent4">
                  <a:tint val="50000"/>
                  <a:satMod val="300000"/>
                  <a:alpha val="27000"/>
                </a:schemeClr>
              </a:gs>
              <a:gs pos="35000">
                <a:schemeClr val="accent4">
                  <a:tint val="37000"/>
                  <a:satMod val="300000"/>
                  <a:alpha val="27000"/>
                </a:schemeClr>
              </a:gs>
              <a:gs pos="100000">
                <a:schemeClr val="accent4">
                  <a:tint val="15000"/>
                  <a:satMod val="350000"/>
                  <a:alpha val="27000"/>
                </a:schemeClr>
              </a:gs>
            </a:gsLst>
            <a:lin ang="16200000" scaled="1"/>
            <a:tileRect/>
          </a:gradFill>
          <a:ln w="28575" cmpd="sng">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Oval 4"/>
          <p:cNvSpPr/>
          <p:nvPr/>
        </p:nvSpPr>
        <p:spPr>
          <a:xfrm>
            <a:off x="2287107" y="2300111"/>
            <a:ext cx="2680004" cy="2547049"/>
          </a:xfrm>
          <a:prstGeom prst="ellipse">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92118" y="3468850"/>
            <a:ext cx="1594659" cy="1664885"/>
          </a:xfrm>
          <a:prstGeom prst="ellipse">
            <a:avLst/>
          </a:prstGeom>
          <a:gradFill flip="none" rotWithShape="1">
            <a:gsLst>
              <a:gs pos="0">
                <a:schemeClr val="accent3">
                  <a:tint val="50000"/>
                  <a:satMod val="300000"/>
                  <a:alpha val="73000"/>
                </a:schemeClr>
              </a:gs>
              <a:gs pos="35000">
                <a:schemeClr val="accent3">
                  <a:tint val="37000"/>
                  <a:satMod val="300000"/>
                  <a:alpha val="73000"/>
                </a:schemeClr>
              </a:gs>
              <a:gs pos="100000">
                <a:schemeClr val="accent3">
                  <a:tint val="15000"/>
                  <a:satMod val="350000"/>
                  <a:alpha val="73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val 5"/>
          <p:cNvSpPr/>
          <p:nvPr/>
        </p:nvSpPr>
        <p:spPr>
          <a:xfrm>
            <a:off x="5101047" y="2829820"/>
            <a:ext cx="1538350" cy="1461161"/>
          </a:xfrm>
          <a:prstGeom prst="ellipse">
            <a:avLst/>
          </a:prstGeom>
          <a:solidFill>
            <a:schemeClr val="accent2">
              <a:alpha val="33000"/>
            </a:schemeClr>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3076118" y="3381748"/>
            <a:ext cx="1119215" cy="369332"/>
          </a:xfrm>
          <a:prstGeom prst="rect">
            <a:avLst/>
          </a:prstGeom>
          <a:noFill/>
        </p:spPr>
        <p:txBody>
          <a:bodyPr wrap="none" rtlCol="0">
            <a:spAutoFit/>
          </a:bodyPr>
          <a:lstStyle/>
          <a:p>
            <a:r>
              <a:rPr lang="en-US" b="1" i="1" dirty="0" smtClean="0">
                <a:cs typeface="Consolas"/>
              </a:rPr>
              <a:t>reach</a:t>
            </a:r>
            <a:r>
              <a:rPr lang="en-US" b="1" dirty="0" smtClean="0">
                <a:cs typeface="Consolas"/>
              </a:rPr>
              <a:t>(</a:t>
            </a:r>
            <a:r>
              <a:rPr lang="en-US" b="1" i="1" dirty="0" smtClean="0">
                <a:cs typeface="Consolas"/>
              </a:rPr>
              <a:t>P</a:t>
            </a:r>
            <a:r>
              <a:rPr lang="en-US" b="1" dirty="0" smtClean="0">
                <a:cs typeface="Consolas"/>
              </a:rPr>
              <a:t>)</a:t>
            </a:r>
            <a:endParaRPr lang="en-US" b="1" dirty="0">
              <a:cs typeface="Consolas"/>
            </a:endParaRPr>
          </a:p>
        </p:txBody>
      </p:sp>
      <p:sp>
        <p:nvSpPr>
          <p:cNvPr id="8" name="TextBox 7"/>
          <p:cNvSpPr txBox="1"/>
          <p:nvPr/>
        </p:nvSpPr>
        <p:spPr>
          <a:xfrm>
            <a:off x="5597277" y="3372674"/>
            <a:ext cx="1042120" cy="369332"/>
          </a:xfrm>
          <a:prstGeom prst="rect">
            <a:avLst/>
          </a:prstGeom>
          <a:noFill/>
        </p:spPr>
        <p:txBody>
          <a:bodyPr wrap="none" rtlCol="0">
            <a:spAutoFit/>
          </a:bodyPr>
          <a:lstStyle/>
          <a:p>
            <a:r>
              <a:rPr lang="en-US" b="1" i="1" dirty="0" smtClean="0"/>
              <a:t>error</a:t>
            </a:r>
            <a:r>
              <a:rPr lang="en-US" b="1" dirty="0" smtClean="0"/>
              <a:t>(</a:t>
            </a:r>
            <a:r>
              <a:rPr lang="en-US" b="1" i="1" dirty="0" smtClean="0"/>
              <a:t>P</a:t>
            </a:r>
            <a:r>
              <a:rPr lang="en-US" b="1" dirty="0" smtClean="0"/>
              <a:t>)</a:t>
            </a:r>
            <a:endParaRPr lang="en-US" b="1" dirty="0"/>
          </a:p>
        </p:txBody>
      </p:sp>
      <p:sp>
        <p:nvSpPr>
          <p:cNvPr id="9" name="Oval 8"/>
          <p:cNvSpPr/>
          <p:nvPr/>
        </p:nvSpPr>
        <p:spPr>
          <a:xfrm>
            <a:off x="3784799" y="3752318"/>
            <a:ext cx="636311" cy="640644"/>
          </a:xfrm>
          <a:prstGeom prst="ellipse">
            <a:avLst/>
          </a:prstGeom>
          <a:gradFill flip="none" rotWithShape="1">
            <a:gsLst>
              <a:gs pos="0">
                <a:schemeClr val="dk1">
                  <a:tint val="50000"/>
                  <a:satMod val="300000"/>
                  <a:alpha val="42000"/>
                </a:schemeClr>
              </a:gs>
              <a:gs pos="35000">
                <a:schemeClr val="dk1">
                  <a:tint val="37000"/>
                  <a:satMod val="300000"/>
                  <a:alpha val="42000"/>
                </a:schemeClr>
              </a:gs>
              <a:gs pos="100000">
                <a:schemeClr val="dk1">
                  <a:tint val="15000"/>
                  <a:satMod val="350000"/>
                  <a:alpha val="42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195333" y="2511778"/>
            <a:ext cx="1353376" cy="759517"/>
          </a:xfrm>
          <a:prstGeom prst="ellipse">
            <a:avLst/>
          </a:prstGeom>
          <a:gradFill flip="none" rotWithShape="1">
            <a:gsLst>
              <a:gs pos="0">
                <a:schemeClr val="dk1">
                  <a:tint val="50000"/>
                  <a:satMod val="300000"/>
                  <a:alpha val="36000"/>
                </a:schemeClr>
              </a:gs>
              <a:gs pos="35000">
                <a:schemeClr val="dk1">
                  <a:tint val="37000"/>
                  <a:satMod val="300000"/>
                  <a:alpha val="36000"/>
                </a:schemeClr>
              </a:gs>
              <a:gs pos="100000">
                <a:schemeClr val="dk1">
                  <a:tint val="15000"/>
                  <a:satMod val="350000"/>
                  <a:alpha val="36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33400" y="422275"/>
            <a:ext cx="8153400" cy="394980"/>
          </a:xfrm>
        </p:spPr>
        <p:txBody>
          <a:bodyPr/>
          <a:lstStyle/>
          <a:p>
            <a:r>
              <a:rPr lang="en-US" dirty="0" smtClean="0"/>
              <a:t>Spacer Verification Strategy</a:t>
            </a:r>
            <a:endParaRPr lang="en-US" dirty="0"/>
          </a:p>
        </p:txBody>
      </p:sp>
      <p:sp>
        <p:nvSpPr>
          <p:cNvPr id="17" name="TextBox 16"/>
          <p:cNvSpPr txBox="1"/>
          <p:nvPr/>
        </p:nvSpPr>
        <p:spPr>
          <a:xfrm>
            <a:off x="287867" y="5715000"/>
            <a:ext cx="1762171" cy="369332"/>
          </a:xfrm>
          <a:prstGeom prst="rect">
            <a:avLst/>
          </a:prstGeom>
          <a:noFill/>
        </p:spPr>
        <p:txBody>
          <a:bodyPr wrap="none" rtlCol="0">
            <a:spAutoFit/>
          </a:bodyPr>
          <a:lstStyle/>
          <a:p>
            <a:r>
              <a:rPr lang="en-US" b="1" dirty="0" smtClean="0"/>
              <a:t>Under-approx.</a:t>
            </a:r>
            <a:endParaRPr lang="en-US" b="1" dirty="0"/>
          </a:p>
        </p:txBody>
      </p:sp>
      <p:sp>
        <p:nvSpPr>
          <p:cNvPr id="19" name="Rectangle 18"/>
          <p:cNvSpPr/>
          <p:nvPr/>
        </p:nvSpPr>
        <p:spPr>
          <a:xfrm>
            <a:off x="1961444" y="5715000"/>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0" name="TextBox 19"/>
          <p:cNvSpPr txBox="1"/>
          <p:nvPr/>
        </p:nvSpPr>
        <p:spPr>
          <a:xfrm>
            <a:off x="2343772" y="5715000"/>
            <a:ext cx="1121070" cy="369332"/>
          </a:xfrm>
          <a:prstGeom prst="rect">
            <a:avLst/>
          </a:prstGeom>
          <a:noFill/>
        </p:spPr>
        <p:txBody>
          <a:bodyPr wrap="none" rtlCol="0">
            <a:spAutoFit/>
          </a:bodyPr>
          <a:lstStyle/>
          <a:p>
            <a:r>
              <a:rPr lang="en-US" b="1" dirty="0" smtClean="0"/>
              <a:t>Abstract</a:t>
            </a:r>
            <a:endParaRPr lang="en-US" b="1" dirty="0"/>
          </a:p>
        </p:txBody>
      </p:sp>
      <p:sp>
        <p:nvSpPr>
          <p:cNvPr id="21" name="Rectangle 20"/>
          <p:cNvSpPr/>
          <p:nvPr/>
        </p:nvSpPr>
        <p:spPr>
          <a:xfrm>
            <a:off x="3455544" y="5715000"/>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2" name="TextBox 21"/>
          <p:cNvSpPr txBox="1"/>
          <p:nvPr/>
        </p:nvSpPr>
        <p:spPr>
          <a:xfrm>
            <a:off x="3886597" y="5715000"/>
            <a:ext cx="1762171" cy="369332"/>
          </a:xfrm>
          <a:prstGeom prst="rect">
            <a:avLst/>
          </a:prstGeom>
          <a:noFill/>
        </p:spPr>
        <p:txBody>
          <a:bodyPr wrap="none" rtlCol="0">
            <a:spAutoFit/>
          </a:bodyPr>
          <a:lstStyle/>
          <a:p>
            <a:r>
              <a:rPr lang="en-US" b="1" dirty="0" smtClean="0"/>
              <a:t>Under-approx.</a:t>
            </a:r>
            <a:endParaRPr lang="en-US" b="1" dirty="0"/>
          </a:p>
        </p:txBody>
      </p:sp>
    </p:spTree>
    <p:extLst>
      <p:ext uri="{BB962C8B-B14F-4D97-AF65-F5344CB8AC3E}">
        <p14:creationId xmlns:p14="http://schemas.microsoft.com/office/powerpoint/2010/main" val="24831003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16" grpId="0" animBg="1"/>
      <p:bldP spid="17"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Oval 11"/>
          <p:cNvSpPr/>
          <p:nvPr/>
        </p:nvSpPr>
        <p:spPr>
          <a:xfrm>
            <a:off x="1961444" y="1975556"/>
            <a:ext cx="3287889" cy="3033888"/>
          </a:xfrm>
          <a:prstGeom prst="ellipse">
            <a:avLst/>
          </a:prstGeom>
          <a:gradFill flip="none" rotWithShape="1">
            <a:gsLst>
              <a:gs pos="0">
                <a:schemeClr val="accent4">
                  <a:tint val="50000"/>
                  <a:satMod val="300000"/>
                  <a:alpha val="27000"/>
                </a:schemeClr>
              </a:gs>
              <a:gs pos="35000">
                <a:schemeClr val="accent4">
                  <a:tint val="37000"/>
                  <a:satMod val="300000"/>
                  <a:alpha val="27000"/>
                </a:schemeClr>
              </a:gs>
              <a:gs pos="100000">
                <a:schemeClr val="accent4">
                  <a:tint val="15000"/>
                  <a:satMod val="350000"/>
                  <a:alpha val="27000"/>
                </a:schemeClr>
              </a:gs>
            </a:gsLst>
            <a:lin ang="16200000" scaled="1"/>
            <a:tileRect/>
          </a:gradFill>
          <a:ln w="28575" cmpd="sng">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Oval 4"/>
          <p:cNvSpPr/>
          <p:nvPr/>
        </p:nvSpPr>
        <p:spPr>
          <a:xfrm>
            <a:off x="2287107" y="2300111"/>
            <a:ext cx="2680004" cy="2547049"/>
          </a:xfrm>
          <a:prstGeom prst="ellipse">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92118" y="3468850"/>
            <a:ext cx="1594659" cy="1664885"/>
          </a:xfrm>
          <a:prstGeom prst="ellipse">
            <a:avLst/>
          </a:prstGeom>
          <a:gradFill flip="none" rotWithShape="1">
            <a:gsLst>
              <a:gs pos="0">
                <a:schemeClr val="accent3">
                  <a:tint val="50000"/>
                  <a:satMod val="300000"/>
                  <a:alpha val="76000"/>
                </a:schemeClr>
              </a:gs>
              <a:gs pos="35000">
                <a:schemeClr val="accent3">
                  <a:tint val="37000"/>
                  <a:satMod val="300000"/>
                  <a:alpha val="76000"/>
                </a:schemeClr>
              </a:gs>
              <a:gs pos="100000">
                <a:schemeClr val="accent3">
                  <a:tint val="15000"/>
                  <a:satMod val="350000"/>
                  <a:alpha val="76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val 5"/>
          <p:cNvSpPr/>
          <p:nvPr/>
        </p:nvSpPr>
        <p:spPr>
          <a:xfrm>
            <a:off x="5101047" y="2829820"/>
            <a:ext cx="1538350" cy="1461161"/>
          </a:xfrm>
          <a:prstGeom prst="ellipse">
            <a:avLst/>
          </a:prstGeom>
          <a:solidFill>
            <a:schemeClr val="accent2">
              <a:alpha val="33000"/>
            </a:schemeClr>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3076118" y="3381748"/>
            <a:ext cx="1119215" cy="369332"/>
          </a:xfrm>
          <a:prstGeom prst="rect">
            <a:avLst/>
          </a:prstGeom>
          <a:noFill/>
        </p:spPr>
        <p:txBody>
          <a:bodyPr wrap="none" rtlCol="0">
            <a:spAutoFit/>
          </a:bodyPr>
          <a:lstStyle/>
          <a:p>
            <a:r>
              <a:rPr lang="en-US" b="1" i="1" dirty="0" smtClean="0">
                <a:cs typeface="Consolas"/>
              </a:rPr>
              <a:t>reach</a:t>
            </a:r>
            <a:r>
              <a:rPr lang="en-US" b="1" dirty="0" smtClean="0">
                <a:cs typeface="Consolas"/>
              </a:rPr>
              <a:t>(</a:t>
            </a:r>
            <a:r>
              <a:rPr lang="en-US" b="1" i="1" dirty="0" smtClean="0">
                <a:cs typeface="Consolas"/>
              </a:rPr>
              <a:t>P</a:t>
            </a:r>
            <a:r>
              <a:rPr lang="en-US" b="1" dirty="0" smtClean="0">
                <a:cs typeface="Consolas"/>
              </a:rPr>
              <a:t>)</a:t>
            </a:r>
            <a:endParaRPr lang="en-US" b="1" dirty="0">
              <a:cs typeface="Consolas"/>
            </a:endParaRPr>
          </a:p>
        </p:txBody>
      </p:sp>
      <p:sp>
        <p:nvSpPr>
          <p:cNvPr id="8" name="TextBox 7"/>
          <p:cNvSpPr txBox="1"/>
          <p:nvPr/>
        </p:nvSpPr>
        <p:spPr>
          <a:xfrm>
            <a:off x="5597277" y="3372674"/>
            <a:ext cx="1042120" cy="369332"/>
          </a:xfrm>
          <a:prstGeom prst="rect">
            <a:avLst/>
          </a:prstGeom>
          <a:noFill/>
        </p:spPr>
        <p:txBody>
          <a:bodyPr wrap="none" rtlCol="0">
            <a:spAutoFit/>
          </a:bodyPr>
          <a:lstStyle/>
          <a:p>
            <a:r>
              <a:rPr lang="en-US" b="1" i="1" dirty="0" smtClean="0"/>
              <a:t>error</a:t>
            </a:r>
            <a:r>
              <a:rPr lang="en-US" b="1" dirty="0" smtClean="0"/>
              <a:t>(</a:t>
            </a:r>
            <a:r>
              <a:rPr lang="en-US" b="1" i="1" dirty="0" smtClean="0"/>
              <a:t>P</a:t>
            </a:r>
            <a:r>
              <a:rPr lang="en-US" b="1" dirty="0" smtClean="0"/>
              <a:t>)</a:t>
            </a:r>
            <a:endParaRPr lang="en-US" b="1" dirty="0"/>
          </a:p>
        </p:txBody>
      </p:sp>
      <p:sp>
        <p:nvSpPr>
          <p:cNvPr id="9" name="Oval 8"/>
          <p:cNvSpPr/>
          <p:nvPr/>
        </p:nvSpPr>
        <p:spPr>
          <a:xfrm>
            <a:off x="3784799" y="3752318"/>
            <a:ext cx="636311" cy="640644"/>
          </a:xfrm>
          <a:prstGeom prst="ellipse">
            <a:avLst/>
          </a:prstGeom>
          <a:gradFill flip="none" rotWithShape="1">
            <a:gsLst>
              <a:gs pos="0">
                <a:schemeClr val="dk1">
                  <a:tint val="50000"/>
                  <a:satMod val="300000"/>
                  <a:alpha val="43000"/>
                </a:schemeClr>
              </a:gs>
              <a:gs pos="35000">
                <a:schemeClr val="dk1">
                  <a:tint val="37000"/>
                  <a:satMod val="300000"/>
                  <a:alpha val="43000"/>
                </a:schemeClr>
              </a:gs>
              <a:gs pos="100000">
                <a:schemeClr val="dk1">
                  <a:tint val="15000"/>
                  <a:satMod val="350000"/>
                  <a:alpha val="43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4195333" y="2667001"/>
            <a:ext cx="771778" cy="479778"/>
          </a:xfrm>
          <a:prstGeom prst="ellipse">
            <a:avLst/>
          </a:prstGeom>
          <a:gradFill flip="none" rotWithShape="1">
            <a:gsLst>
              <a:gs pos="0">
                <a:schemeClr val="dk1">
                  <a:tint val="50000"/>
                  <a:satMod val="300000"/>
                  <a:alpha val="36000"/>
                </a:schemeClr>
              </a:gs>
              <a:gs pos="35000">
                <a:schemeClr val="dk1">
                  <a:tint val="37000"/>
                  <a:satMod val="300000"/>
                  <a:alpha val="36000"/>
                </a:schemeClr>
              </a:gs>
              <a:gs pos="100000">
                <a:schemeClr val="dk1">
                  <a:tint val="15000"/>
                  <a:satMod val="350000"/>
                  <a:alpha val="36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33400" y="422275"/>
            <a:ext cx="8153400" cy="394980"/>
          </a:xfrm>
        </p:spPr>
        <p:txBody>
          <a:bodyPr/>
          <a:lstStyle/>
          <a:p>
            <a:r>
              <a:rPr lang="en-US" dirty="0" smtClean="0"/>
              <a:t>Spacer Verification Strategy</a:t>
            </a:r>
            <a:endParaRPr lang="en-US" dirty="0"/>
          </a:p>
        </p:txBody>
      </p:sp>
      <p:sp>
        <p:nvSpPr>
          <p:cNvPr id="15" name="TextBox 14"/>
          <p:cNvSpPr txBox="1"/>
          <p:nvPr/>
        </p:nvSpPr>
        <p:spPr>
          <a:xfrm>
            <a:off x="287867" y="5715000"/>
            <a:ext cx="1762171" cy="369332"/>
          </a:xfrm>
          <a:prstGeom prst="rect">
            <a:avLst/>
          </a:prstGeom>
          <a:noFill/>
        </p:spPr>
        <p:txBody>
          <a:bodyPr wrap="none" rtlCol="0">
            <a:spAutoFit/>
          </a:bodyPr>
          <a:lstStyle/>
          <a:p>
            <a:r>
              <a:rPr lang="en-US" b="1" dirty="0" smtClean="0"/>
              <a:t>Under-approx.</a:t>
            </a:r>
            <a:endParaRPr lang="en-US" b="1" dirty="0"/>
          </a:p>
        </p:txBody>
      </p:sp>
      <p:sp>
        <p:nvSpPr>
          <p:cNvPr id="17" name="Rectangle 16"/>
          <p:cNvSpPr/>
          <p:nvPr/>
        </p:nvSpPr>
        <p:spPr>
          <a:xfrm>
            <a:off x="1961444" y="5715000"/>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8" name="TextBox 17"/>
          <p:cNvSpPr txBox="1"/>
          <p:nvPr/>
        </p:nvSpPr>
        <p:spPr>
          <a:xfrm>
            <a:off x="2343772" y="5715000"/>
            <a:ext cx="1121070" cy="369332"/>
          </a:xfrm>
          <a:prstGeom prst="rect">
            <a:avLst/>
          </a:prstGeom>
          <a:noFill/>
        </p:spPr>
        <p:txBody>
          <a:bodyPr wrap="none" rtlCol="0">
            <a:spAutoFit/>
          </a:bodyPr>
          <a:lstStyle/>
          <a:p>
            <a:r>
              <a:rPr lang="en-US" b="1" dirty="0" smtClean="0"/>
              <a:t>Abstract</a:t>
            </a:r>
            <a:endParaRPr lang="en-US" b="1" dirty="0"/>
          </a:p>
        </p:txBody>
      </p:sp>
      <p:sp>
        <p:nvSpPr>
          <p:cNvPr id="19" name="Rectangle 18"/>
          <p:cNvSpPr/>
          <p:nvPr/>
        </p:nvSpPr>
        <p:spPr>
          <a:xfrm>
            <a:off x="3455544" y="5715000"/>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20" name="TextBox 19"/>
          <p:cNvSpPr txBox="1"/>
          <p:nvPr/>
        </p:nvSpPr>
        <p:spPr>
          <a:xfrm>
            <a:off x="3886597" y="5715000"/>
            <a:ext cx="1762171" cy="369332"/>
          </a:xfrm>
          <a:prstGeom prst="rect">
            <a:avLst/>
          </a:prstGeom>
          <a:noFill/>
        </p:spPr>
        <p:txBody>
          <a:bodyPr wrap="none" rtlCol="0">
            <a:spAutoFit/>
          </a:bodyPr>
          <a:lstStyle/>
          <a:p>
            <a:r>
              <a:rPr lang="en-US" b="1" dirty="0" smtClean="0"/>
              <a:t>Under-approx.</a:t>
            </a:r>
            <a:endParaRPr lang="en-US" b="1" dirty="0"/>
          </a:p>
        </p:txBody>
      </p:sp>
      <p:sp>
        <p:nvSpPr>
          <p:cNvPr id="21" name="Rectangle 20"/>
          <p:cNvSpPr/>
          <p:nvPr/>
        </p:nvSpPr>
        <p:spPr>
          <a:xfrm>
            <a:off x="5648768" y="5715000"/>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3" name="TextBox 2"/>
          <p:cNvSpPr txBox="1"/>
          <p:nvPr/>
        </p:nvSpPr>
        <p:spPr>
          <a:xfrm>
            <a:off x="6079821" y="5715000"/>
            <a:ext cx="890125" cy="369332"/>
          </a:xfrm>
          <a:prstGeom prst="rect">
            <a:avLst/>
          </a:prstGeom>
          <a:noFill/>
        </p:spPr>
        <p:txBody>
          <a:bodyPr wrap="none" rtlCol="0">
            <a:spAutoFit/>
          </a:bodyPr>
          <a:lstStyle/>
          <a:p>
            <a:r>
              <a:rPr lang="en-US" b="1" dirty="0" smtClean="0"/>
              <a:t>Refine</a:t>
            </a:r>
            <a:endParaRPr lang="en-US" b="1" dirty="0"/>
          </a:p>
        </p:txBody>
      </p:sp>
    </p:spTree>
    <p:extLst>
      <p:ext uri="{BB962C8B-B14F-4D97-AF65-F5344CB8AC3E}">
        <p14:creationId xmlns:p14="http://schemas.microsoft.com/office/powerpoint/2010/main" val="324255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identity-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B17B50F0-A7A2-4F08-B7B0-7BD53C084C56}" vid="{8913C94E-9336-4C7E-A817-69736CA853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identity-presentation-fullcolor.potx</Template>
  <TotalTime>10112</TotalTime>
  <Words>2323</Words>
  <Application>Microsoft Macintosh PowerPoint</Application>
  <PresentationFormat>On-screen Show (4:3)</PresentationFormat>
  <Paragraphs>701</Paragraphs>
  <Slides>55</Slides>
  <Notes>3</Notes>
  <HiddenSlides>5</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identity-presentation-fullcolor</vt:lpstr>
      <vt:lpstr>Verifying Programs by Evolving  (Under)-Approximations</vt:lpstr>
      <vt:lpstr>PowerPoint Presentation</vt:lpstr>
      <vt:lpstr>Inductive Invariants: Turing / Floyd / Hoare</vt:lpstr>
      <vt:lpstr>PowerPoint Presentation</vt:lpstr>
      <vt:lpstr>Program Verification by Houdini</vt:lpstr>
      <vt:lpstr>Guessing Lemmas by Evolving Approximations</vt:lpstr>
      <vt:lpstr>Spacer 1.0</vt:lpstr>
      <vt:lpstr>Spacer Verification Strategy</vt:lpstr>
      <vt:lpstr>Spacer Verification Strategy</vt:lpstr>
      <vt:lpstr>Spacer Verification Strategy</vt:lpstr>
      <vt:lpstr>Spacer Verification Strategy</vt:lpstr>
      <vt:lpstr>Spacer Verification Strategy</vt:lpstr>
      <vt:lpstr>Mixing Over- and Under-</vt:lpstr>
      <vt:lpstr>Mixing Over- and Under-</vt:lpstr>
      <vt:lpstr>Mixing Over- and Under-</vt:lpstr>
      <vt:lpstr>Spacer 1.0</vt:lpstr>
      <vt:lpstr>Spacer by Example</vt:lpstr>
      <vt:lpstr>Spacer by Example: Under-approximation</vt:lpstr>
      <vt:lpstr>Spacer by Example: Bounded Invariants</vt:lpstr>
      <vt:lpstr>Spacer by Example: Unbounded Invariants</vt:lpstr>
      <vt:lpstr>Spacer by Example: Is Proof Feasible?</vt:lpstr>
      <vt:lpstr>Spacer by Example: Abstraction</vt:lpstr>
      <vt:lpstr>Spacer by Example: Abstraction</vt:lpstr>
      <vt:lpstr>Spacer by Example: Abstraction</vt:lpstr>
      <vt:lpstr>Spacer by Example: Under-Approximate (again)</vt:lpstr>
      <vt:lpstr>Spacer by Example: Refinement</vt:lpstr>
      <vt:lpstr>Spacer by Example: Safe</vt:lpstr>
      <vt:lpstr>Spacer 1.0</vt:lpstr>
      <vt:lpstr>Programs, Cexs, Invariants</vt:lpstr>
      <vt:lpstr>Verification by Inductive Invariants</vt:lpstr>
      <vt:lpstr>Spacer Verification Scheme</vt:lpstr>
      <vt:lpstr>(Brief) Technical Details</vt:lpstr>
      <vt:lpstr>Results on SV-COMP’13 Benchmarks</vt:lpstr>
      <vt:lpstr>Results on SV-COMP’13 Benchmarks</vt:lpstr>
      <vt:lpstr>Results on SV-COMP’13 Benchmarks</vt:lpstr>
      <vt:lpstr>Results on SV-COMP’13 Benchmarks</vt:lpstr>
      <vt:lpstr>Results on SV-COMP’13 Benchmarks</vt:lpstr>
      <vt:lpstr>Results on SV-COMP’13 Benchmarks</vt:lpstr>
      <vt:lpstr>Open Challenges</vt:lpstr>
      <vt:lpstr>Synthesis for verification</vt:lpstr>
      <vt:lpstr>Verification under assumptions</vt:lpstr>
      <vt:lpstr>Encoding other forms of under-approximation</vt:lpstr>
      <vt:lpstr>FrankenBit</vt:lpstr>
      <vt:lpstr>Bit-Precise Verification is Hard</vt:lpstr>
      <vt:lpstr>PowerPoint Presentation</vt:lpstr>
      <vt:lpstr>Typical Bit-vector Decision Procedure</vt:lpstr>
      <vt:lpstr>Safety Verification by Bit-Blasting</vt:lpstr>
      <vt:lpstr>Safety Verification by B2P</vt:lpstr>
      <vt:lpstr>Bit-blasting looses all structure!</vt:lpstr>
      <vt:lpstr>Our Key Idea: Use Generate and Check Alg.</vt:lpstr>
      <vt:lpstr>Misper in a Nutshell</vt:lpstr>
      <vt:lpstr>FrankenBit: Bit-Precise Verification w/ Many Bits</vt:lpstr>
      <vt:lpstr>Conclusion</vt:lpstr>
      <vt:lpstr>PowerPoint Presentation</vt:lpstr>
      <vt:lpstr>Contact Information</vt:lpstr>
    </vt:vector>
  </TitlesOfParts>
  <Company>Software Engineering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Presentation (Full Color): Preformatted Design and Template Items</dc:title>
  <dc:creator>Mary Van Tyne</dc:creator>
  <cp:lastModifiedBy>Arie Gurfinkel</cp:lastModifiedBy>
  <cp:revision>49</cp:revision>
  <cp:lastPrinted>2006-06-21T20:45:34Z</cp:lastPrinted>
  <dcterms:created xsi:type="dcterms:W3CDTF">2013-12-16T13:47:47Z</dcterms:created>
  <dcterms:modified xsi:type="dcterms:W3CDTF">2014-04-05T07:31:00Z</dcterms:modified>
</cp:coreProperties>
</file>